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customXml/itemProps4.xml" ContentType="application/vnd.openxmlformats-officedocument.customXml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723" r:id="rId6"/>
  </p:sldMasterIdLst>
  <p:notesMasterIdLst>
    <p:notesMasterId r:id="rId51"/>
  </p:notesMasterIdLst>
  <p:sldIdLst>
    <p:sldId id="258" r:id="rId7"/>
    <p:sldId id="259" r:id="rId8"/>
    <p:sldId id="295" r:id="rId9"/>
    <p:sldId id="297" r:id="rId10"/>
    <p:sldId id="277" r:id="rId11"/>
    <p:sldId id="296" r:id="rId12"/>
    <p:sldId id="298" r:id="rId13"/>
    <p:sldId id="325" r:id="rId14"/>
    <p:sldId id="326" r:id="rId15"/>
    <p:sldId id="327" r:id="rId16"/>
    <p:sldId id="328" r:id="rId17"/>
    <p:sldId id="303" r:id="rId18"/>
    <p:sldId id="304" r:id="rId19"/>
    <p:sldId id="308" r:id="rId20"/>
    <p:sldId id="300" r:id="rId21"/>
    <p:sldId id="322" r:id="rId22"/>
    <p:sldId id="321" r:id="rId23"/>
    <p:sldId id="306" r:id="rId24"/>
    <p:sldId id="307" r:id="rId25"/>
    <p:sldId id="267" r:id="rId26"/>
    <p:sldId id="301" r:id="rId27"/>
    <p:sldId id="283" r:id="rId28"/>
    <p:sldId id="309" r:id="rId29"/>
    <p:sldId id="274" r:id="rId30"/>
    <p:sldId id="275" r:id="rId31"/>
    <p:sldId id="276" r:id="rId32"/>
    <p:sldId id="285" r:id="rId33"/>
    <p:sldId id="286" r:id="rId34"/>
    <p:sldId id="287" r:id="rId35"/>
    <p:sldId id="288" r:id="rId36"/>
    <p:sldId id="329" r:id="rId37"/>
    <p:sldId id="291" r:id="rId38"/>
    <p:sldId id="310" r:id="rId39"/>
    <p:sldId id="311" r:id="rId40"/>
    <p:sldId id="312" r:id="rId41"/>
    <p:sldId id="313" r:id="rId42"/>
    <p:sldId id="314" r:id="rId43"/>
    <p:sldId id="315" r:id="rId44"/>
    <p:sldId id="316" r:id="rId45"/>
    <p:sldId id="317" r:id="rId46"/>
    <p:sldId id="318" r:id="rId47"/>
    <p:sldId id="320" r:id="rId48"/>
    <p:sldId id="323" r:id="rId49"/>
    <p:sldId id="330" r:id="rId50"/>
  </p:sldIdLst>
  <p:sldSz cx="9144000" cy="6858000" type="screen4x3"/>
  <p:notesSz cx="7010400" cy="9296400"/>
  <p:defaultTextStyle>
    <a:defPPr>
      <a:defRPr lang="en-US"/>
    </a:defPPr>
    <a:lvl1pPr algn="l" rtl="0" fontAlgn="base">
      <a:spcBef>
        <a:spcPct val="0"/>
      </a:spcBef>
      <a:spcAft>
        <a:spcPct val="0"/>
      </a:spcAft>
      <a:defRPr sz="2800" kern="1200">
        <a:solidFill>
          <a:schemeClr val="accent2"/>
        </a:solidFill>
        <a:latin typeface="Arial" charset="0"/>
        <a:ea typeface="+mn-ea"/>
        <a:cs typeface="+mn-cs"/>
      </a:defRPr>
    </a:lvl1pPr>
    <a:lvl2pPr marL="457200" algn="l" rtl="0" fontAlgn="base">
      <a:spcBef>
        <a:spcPct val="0"/>
      </a:spcBef>
      <a:spcAft>
        <a:spcPct val="0"/>
      </a:spcAft>
      <a:defRPr sz="2800" kern="1200">
        <a:solidFill>
          <a:schemeClr val="accent2"/>
        </a:solidFill>
        <a:latin typeface="Arial" charset="0"/>
        <a:ea typeface="+mn-ea"/>
        <a:cs typeface="+mn-cs"/>
      </a:defRPr>
    </a:lvl2pPr>
    <a:lvl3pPr marL="914400" algn="l" rtl="0" fontAlgn="base">
      <a:spcBef>
        <a:spcPct val="0"/>
      </a:spcBef>
      <a:spcAft>
        <a:spcPct val="0"/>
      </a:spcAft>
      <a:defRPr sz="2800" kern="1200">
        <a:solidFill>
          <a:schemeClr val="accent2"/>
        </a:solidFill>
        <a:latin typeface="Arial" charset="0"/>
        <a:ea typeface="+mn-ea"/>
        <a:cs typeface="+mn-cs"/>
      </a:defRPr>
    </a:lvl3pPr>
    <a:lvl4pPr marL="1371600" algn="l" rtl="0" fontAlgn="base">
      <a:spcBef>
        <a:spcPct val="0"/>
      </a:spcBef>
      <a:spcAft>
        <a:spcPct val="0"/>
      </a:spcAft>
      <a:defRPr sz="2800" kern="1200">
        <a:solidFill>
          <a:schemeClr val="accent2"/>
        </a:solidFill>
        <a:latin typeface="Arial" charset="0"/>
        <a:ea typeface="+mn-ea"/>
        <a:cs typeface="+mn-cs"/>
      </a:defRPr>
    </a:lvl4pPr>
    <a:lvl5pPr marL="1828800" algn="l" rtl="0" fontAlgn="base">
      <a:spcBef>
        <a:spcPct val="0"/>
      </a:spcBef>
      <a:spcAft>
        <a:spcPct val="0"/>
      </a:spcAft>
      <a:defRPr sz="2800" kern="1200">
        <a:solidFill>
          <a:schemeClr val="accent2"/>
        </a:solidFill>
        <a:latin typeface="Arial" charset="0"/>
        <a:ea typeface="+mn-ea"/>
        <a:cs typeface="+mn-cs"/>
      </a:defRPr>
    </a:lvl5pPr>
    <a:lvl6pPr marL="2286000" algn="l" defTabSz="914400" rtl="0" eaLnBrk="1" latinLnBrk="0" hangingPunct="1">
      <a:defRPr sz="2800" kern="1200">
        <a:solidFill>
          <a:schemeClr val="accent2"/>
        </a:solidFill>
        <a:latin typeface="Arial" charset="0"/>
        <a:ea typeface="+mn-ea"/>
        <a:cs typeface="+mn-cs"/>
      </a:defRPr>
    </a:lvl6pPr>
    <a:lvl7pPr marL="2743200" algn="l" defTabSz="914400" rtl="0" eaLnBrk="1" latinLnBrk="0" hangingPunct="1">
      <a:defRPr sz="2800" kern="1200">
        <a:solidFill>
          <a:schemeClr val="accent2"/>
        </a:solidFill>
        <a:latin typeface="Arial" charset="0"/>
        <a:ea typeface="+mn-ea"/>
        <a:cs typeface="+mn-cs"/>
      </a:defRPr>
    </a:lvl7pPr>
    <a:lvl8pPr marL="3200400" algn="l" defTabSz="914400" rtl="0" eaLnBrk="1" latinLnBrk="0" hangingPunct="1">
      <a:defRPr sz="2800" kern="1200">
        <a:solidFill>
          <a:schemeClr val="accent2"/>
        </a:solidFill>
        <a:latin typeface="Arial" charset="0"/>
        <a:ea typeface="+mn-ea"/>
        <a:cs typeface="+mn-cs"/>
      </a:defRPr>
    </a:lvl8pPr>
    <a:lvl9pPr marL="3657600" algn="l" defTabSz="914400" rtl="0" eaLnBrk="1" latinLnBrk="0" hangingPunct="1">
      <a:defRPr sz="2800" kern="1200">
        <a:solidFill>
          <a:schemeClr val="accent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a:srgbClr val="FF7C80"/>
    <a:srgbClr val="CC3300"/>
    <a:srgbClr val="FFFFCC"/>
    <a:srgbClr val="FFFF99"/>
    <a:srgbClr val="000000"/>
    <a:srgbClr val="FFCC99"/>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47" autoAdjust="0"/>
    <p:restoredTop sz="86364" autoAdjust="0"/>
  </p:normalViewPr>
  <p:slideViewPr>
    <p:cSldViewPr>
      <p:cViewPr>
        <p:scale>
          <a:sx n="50" d="100"/>
          <a:sy n="50" d="100"/>
        </p:scale>
        <p:origin x="-1812" y="-3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683"/>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notesMaster" Target="notesMasters/notesMaster1.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09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63">
              <a:defRPr sz="1200" smtClean="0">
                <a:solidFill>
                  <a:schemeClr val="tx1"/>
                </a:solidFill>
              </a:defRPr>
            </a:lvl1pPr>
          </a:lstStyle>
          <a:p>
            <a:pPr>
              <a:defRPr/>
            </a:pPr>
            <a:endParaRPr lang="en-US"/>
          </a:p>
        </p:txBody>
      </p:sp>
      <p:sp>
        <p:nvSpPr>
          <p:cNvPr id="210947"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63">
              <a:defRPr sz="1200" smtClean="0">
                <a:solidFill>
                  <a:schemeClr val="tx1"/>
                </a:solidFill>
              </a:defRPr>
            </a:lvl1pPr>
          </a:lstStyle>
          <a:p>
            <a:pPr>
              <a:defRPr/>
            </a:pPr>
            <a:endParaRPr lang="en-US"/>
          </a:p>
        </p:txBody>
      </p:sp>
      <p:sp>
        <p:nvSpPr>
          <p:cNvPr id="49156" name="Rectangle 4"/>
          <p:cNvSpPr>
            <a:spLocks noRo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210949"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0950"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63">
              <a:defRPr sz="1200" smtClean="0">
                <a:solidFill>
                  <a:schemeClr val="tx1"/>
                </a:solidFill>
              </a:defRPr>
            </a:lvl1pPr>
          </a:lstStyle>
          <a:p>
            <a:pPr>
              <a:defRPr/>
            </a:pPr>
            <a:endParaRPr lang="en-US"/>
          </a:p>
        </p:txBody>
      </p:sp>
      <p:sp>
        <p:nvSpPr>
          <p:cNvPr id="210951"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63">
              <a:defRPr sz="1200" smtClean="0">
                <a:solidFill>
                  <a:schemeClr val="tx1"/>
                </a:solidFill>
              </a:defRPr>
            </a:lvl1pPr>
          </a:lstStyle>
          <a:p>
            <a:pPr>
              <a:defRPr/>
            </a:pPr>
            <a:fld id="{ADA703E8-CA79-4C65-BC05-90D10D4C00E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D1B6C7F7-6C22-4CB8-8E5D-E8ACEA66F90B}" type="slidenum">
              <a:rPr lang="en-US"/>
              <a:pPr/>
              <a:t>3</a:t>
            </a:fld>
            <a:endParaRPr lang="en-US"/>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marL="228600" indent="-228600" eaLnBrk="1" hangingPunct="1"/>
            <a:r>
              <a:rPr lang="en-US" smtClean="0"/>
              <a:t>Question:</a:t>
            </a:r>
          </a:p>
          <a:p>
            <a:pPr marL="228600" indent="-228600" eaLnBrk="1" hangingPunct="1"/>
            <a:endParaRPr lang="en-US" smtClean="0"/>
          </a:p>
          <a:p>
            <a:pPr marL="228600" indent="-228600" eaLnBrk="1" hangingPunct="1"/>
            <a:r>
              <a:rPr lang="en-US" smtClean="0"/>
              <a:t>The Privacy Act applies to: </a:t>
            </a:r>
          </a:p>
          <a:p>
            <a:pPr marL="228600" indent="-228600" eaLnBrk="1" hangingPunct="1">
              <a:buFontTx/>
              <a:buAutoNum type="alphaLcParenR"/>
            </a:pPr>
            <a:r>
              <a:rPr lang="en-US" smtClean="0"/>
              <a:t>groups of files where those files contain personal identifiers.</a:t>
            </a:r>
          </a:p>
          <a:p>
            <a:pPr marL="228600" indent="-228600" eaLnBrk="1" hangingPunct="1">
              <a:buFontTx/>
              <a:buAutoNum type="alphaLcParenR"/>
            </a:pPr>
            <a:r>
              <a:rPr lang="en-US" smtClean="0"/>
              <a:t>groups of files where those files contain some personal identifiers other than name. </a:t>
            </a:r>
          </a:p>
          <a:p>
            <a:pPr marL="228600" indent="-228600" eaLnBrk="1" hangingPunct="1">
              <a:buFontTx/>
              <a:buAutoNum type="alphaLcParenR"/>
            </a:pPr>
            <a:r>
              <a:rPr lang="en-US" smtClean="0"/>
              <a:t>groups of files where the files are retrieved by a personal identifier. </a:t>
            </a:r>
          </a:p>
          <a:p>
            <a:pPr marL="228600" indent="-228600" eaLnBrk="1" hangingPunct="1">
              <a:buFontTx/>
              <a:buAutoNum type="alphaLcParenR"/>
            </a:pPr>
            <a:r>
              <a:rPr lang="en-US" smtClean="0"/>
              <a:t>All of the above.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5356E05-1553-435A-82DC-20D28C1F7EC8}" type="slidenum">
              <a:rPr lang="en-US"/>
              <a:pPr/>
              <a:t>4</a:t>
            </a:fld>
            <a:endParaRPr lang="en-US"/>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marL="228600" indent="-228600" eaLnBrk="1" hangingPunct="1"/>
            <a:r>
              <a:rPr lang="en-US" smtClean="0"/>
              <a:t>Question:</a:t>
            </a:r>
          </a:p>
          <a:p>
            <a:pPr marL="228600" indent="-228600" eaLnBrk="1" hangingPunct="1"/>
            <a:endParaRPr lang="en-US" smtClean="0"/>
          </a:p>
          <a:p>
            <a:pPr marL="228600" indent="-228600" eaLnBrk="1" hangingPunct="1"/>
            <a:r>
              <a:rPr lang="en-US" smtClean="0"/>
              <a:t>The Privacy Act applies to: </a:t>
            </a:r>
          </a:p>
          <a:p>
            <a:pPr marL="228600" indent="-228600" eaLnBrk="1" hangingPunct="1">
              <a:buFontTx/>
              <a:buAutoNum type="alphaLcParenR"/>
            </a:pPr>
            <a:r>
              <a:rPr lang="en-US" smtClean="0"/>
              <a:t>groups of files where those files contain personal identifiers.</a:t>
            </a:r>
          </a:p>
          <a:p>
            <a:pPr marL="228600" indent="-228600" eaLnBrk="1" hangingPunct="1">
              <a:buFontTx/>
              <a:buAutoNum type="alphaLcParenR"/>
            </a:pPr>
            <a:r>
              <a:rPr lang="en-US" smtClean="0"/>
              <a:t>groups of files where those files contain some personal identifiers other than name. </a:t>
            </a:r>
          </a:p>
          <a:p>
            <a:pPr marL="228600" indent="-228600" eaLnBrk="1" hangingPunct="1">
              <a:buFontTx/>
              <a:buAutoNum type="alphaLcParenR"/>
            </a:pPr>
            <a:r>
              <a:rPr lang="en-US" smtClean="0"/>
              <a:t>groups of files where the files are retrieved by a personal identifier. </a:t>
            </a:r>
          </a:p>
          <a:p>
            <a:pPr marL="228600" indent="-228600" eaLnBrk="1" hangingPunct="1">
              <a:buFontTx/>
              <a:buAutoNum type="alphaLcParenR"/>
            </a:pPr>
            <a:r>
              <a:rPr lang="en-US" smtClean="0"/>
              <a:t>All of the above.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ABB3946-A2DB-483D-A359-31021936F462}" type="slidenum">
              <a:rPr lang="en-US"/>
              <a:pPr/>
              <a:t>15</a:t>
            </a:fld>
            <a:endParaRPr lang="en-US"/>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smtClean="0"/>
              <a:t>Question:</a:t>
            </a:r>
          </a:p>
          <a:p>
            <a:pPr eaLnBrk="1" hangingPunct="1"/>
            <a:endParaRPr lang="en-US" smtClean="0"/>
          </a:p>
          <a:p>
            <a:pPr eaLnBrk="1" hangingPunct="1"/>
            <a:r>
              <a:rPr lang="en-US" smtClean="0"/>
              <a:t>True or False:</a:t>
            </a:r>
          </a:p>
          <a:p>
            <a:pPr eaLnBrk="1" hangingPunct="1"/>
            <a:endParaRPr lang="en-US" smtClean="0"/>
          </a:p>
          <a:p>
            <a:pPr eaLnBrk="1" hangingPunct="1"/>
            <a:r>
              <a:rPr lang="en-US" smtClean="0"/>
              <a:t>It is OK to discuss an employee’s personal information so long as it is done with good intentions.</a:t>
            </a:r>
          </a:p>
          <a:p>
            <a:pPr eaLnBrk="1" hangingPunct="1"/>
            <a:endParaRPr lang="en-US" smtClean="0"/>
          </a:p>
          <a:p>
            <a:pPr eaLnBrk="1" hangingPunct="1"/>
            <a:r>
              <a:rPr lang="en-US" smtClean="0"/>
              <a:t>False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E580A80-4F39-475C-A4C5-C1CB23A6DC08}" type="slidenum">
              <a:rPr lang="en-US"/>
              <a:pPr/>
              <a:t>23</a:t>
            </a:fld>
            <a:endParaRPr lang="en-US"/>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F8B9FED-A055-49CA-AE4F-6EA1893DDF95}" type="slidenum">
              <a:rPr lang="en-US"/>
              <a:pPr/>
              <a:t>32</a:t>
            </a:fld>
            <a:endParaRPr lang="en-US"/>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t>Question:</a:t>
            </a:r>
          </a:p>
          <a:p>
            <a:pPr eaLnBrk="1" hangingPunct="1"/>
            <a:endParaRPr lang="en-US" smtClean="0"/>
          </a:p>
          <a:p>
            <a:pPr eaLnBrk="1" hangingPunct="1"/>
            <a:r>
              <a:rPr lang="en-US" smtClean="0"/>
              <a:t>Which of the following would be considered a permissible treatment of supervisor’s notes?</a:t>
            </a:r>
          </a:p>
          <a:p>
            <a:pPr eaLnBrk="1" hangingPunct="1"/>
            <a:endParaRPr lang="en-US" smtClean="0"/>
          </a:p>
          <a:p>
            <a:pPr eaLnBrk="1" hangingPunct="1"/>
            <a:r>
              <a:rPr lang="en-US" smtClean="0"/>
              <a:t>A) To leave them on your desk unattended.</a:t>
            </a:r>
          </a:p>
          <a:p>
            <a:pPr eaLnBrk="1" hangingPunct="1"/>
            <a:r>
              <a:rPr lang="en-US" smtClean="0"/>
              <a:t>B) To store them in a locking file cabinet when not in use</a:t>
            </a:r>
          </a:p>
          <a:p>
            <a:pPr eaLnBrk="1" hangingPunct="1"/>
            <a:r>
              <a:rPr lang="en-US" smtClean="0"/>
              <a:t>C) To allow others access to your supervisor’s notes</a:t>
            </a:r>
          </a:p>
          <a:p>
            <a:pPr eaLnBrk="1" hangingPunct="1"/>
            <a:r>
              <a:rPr lang="en-US" smtClean="0"/>
              <a:t>D) To pass your supervisors notes to a replacement supervisor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2564AD-5945-4404-83E5-0D35963E521B}" type="slidenum">
              <a:rPr lang="en-US"/>
              <a:pPr>
                <a:defRPr/>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7A83E8-72B5-4030-80F9-D80CE5964523}" type="slidenum">
              <a:rPr lang="en-US"/>
              <a:pPr>
                <a:defRPr/>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1C87EE-AB12-483D-9D5D-A3F519270B56}" type="slidenum">
              <a:rPr lang="en-US"/>
              <a:pPr>
                <a:defRPr/>
              </a:pPr>
              <a:t>‹#›</a:t>
            </a:fld>
            <a:endParaRPr 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503810"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50381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p:txBody>
          <a:bodyPr/>
          <a:lstStyle>
            <a:lvl1pPr>
              <a:defRPr smtClean="0"/>
            </a:lvl1pPr>
          </a:lstStyle>
          <a:p>
            <a:pPr>
              <a:defRPr/>
            </a:pPr>
            <a:endParaRPr lang="en-US"/>
          </a:p>
        </p:txBody>
      </p:sp>
      <p:sp>
        <p:nvSpPr>
          <p:cNvPr id="5" name="Rectangle 5"/>
          <p:cNvSpPr>
            <a:spLocks noGrp="1" noChangeArrowheads="1"/>
          </p:cNvSpPr>
          <p:nvPr>
            <p:ph type="ftr" sz="quarter" idx="11"/>
          </p:nvPr>
        </p:nvSpPr>
        <p:spPr/>
        <p:txBody>
          <a:bodyPr/>
          <a:lstStyle>
            <a:lvl1pPr>
              <a:defRPr smtClean="0"/>
            </a:lvl1pPr>
          </a:lstStyle>
          <a:p>
            <a:pPr>
              <a:defRPr/>
            </a:pP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A8D926CF-7124-4BEF-A1A4-874B716DD732}" type="slidenum">
              <a:rPr lang="en-US"/>
              <a:pPr>
                <a:defRPr/>
              </a:pPr>
              <a:t>‹#›</a:t>
            </a:fld>
            <a:endParaRPr lang="en-US"/>
          </a:p>
        </p:txBody>
      </p:sp>
    </p:spTree>
  </p:cSld>
  <p:clrMapOvr>
    <a:masterClrMapping/>
  </p:clrMapOvr>
  <p:transition spd="med"/>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3786CC-3A21-49C6-9FE0-0A4B6DE76399}" type="slidenum">
              <a:rPr lang="en-US"/>
              <a:pPr>
                <a:defRPr/>
              </a:pPr>
              <a:t>‹#›</a:t>
            </a:fld>
            <a:endParaRPr lang="en-US"/>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E4F12E-9131-4831-BD29-5DD66BE2BAE7}" type="slidenum">
              <a:rPr lang="en-US"/>
              <a:pPr>
                <a:defRPr/>
              </a:pPr>
              <a:t>‹#›</a:t>
            </a:fld>
            <a:endParaRPr lang="en-US"/>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A78C85-ECF3-4CB9-8112-AE4CAA2CC86A}" type="slidenum">
              <a:rPr lang="en-US"/>
              <a:pPr>
                <a:defRPr/>
              </a:pPr>
              <a:t>‹#›</a:t>
            </a:fld>
            <a:endParaRPr lang="en-US"/>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1877ABC-F721-4058-9859-9CF140088C11}" type="slidenum">
              <a:rPr lang="en-US"/>
              <a:pPr>
                <a:defRPr/>
              </a:pPr>
              <a:t>‹#›</a:t>
            </a:fld>
            <a:endParaRPr lang="en-US"/>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FC30285-B4FC-4989-8229-D2BB934E8547}" type="slidenum">
              <a:rPr lang="en-US"/>
              <a:pPr>
                <a:defRPr/>
              </a:pPr>
              <a:t>‹#›</a:t>
            </a:fld>
            <a:endParaRPr lang="en-US"/>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EC804CA-D2DD-4C23-9457-507EF680A340}" type="slidenum">
              <a:rPr lang="en-US"/>
              <a:pPr>
                <a:defRPr/>
              </a:pPr>
              <a:t>‹#›</a:t>
            </a:fld>
            <a:endParaRPr lang="en-US"/>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9FB0BC-409D-443D-A932-05FDF70FD050}" type="slidenum">
              <a:rPr lang="en-US"/>
              <a:pPr>
                <a:defRP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180980-6817-4C46-81F8-415E3889AEEB}" type="slidenum">
              <a:rPr lang="en-US"/>
              <a:pPr>
                <a:defRPr/>
              </a:pPr>
              <a:t>‹#›</a:t>
            </a:fld>
            <a:endParaRPr lang="en-US"/>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342DFD-4F6B-427B-B19E-1A0F1F1E4166}" type="slidenum">
              <a:rPr lang="en-US"/>
              <a:pPr>
                <a:defRPr/>
              </a:pPr>
              <a:t>‹#›</a:t>
            </a:fld>
            <a:endParaRPr lang="en-US"/>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0CEF07-0446-4550-A7AA-506F7819258C}" type="slidenum">
              <a:rPr lang="en-US"/>
              <a:pPr>
                <a:defRPr/>
              </a:pPr>
              <a:t>‹#›</a:t>
            </a:fld>
            <a:endParaRPr lang="en-US"/>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90F55-847B-402A-9096-E7E8E12A7FFD}" type="slidenum">
              <a:rPr lang="en-US"/>
              <a:pPr>
                <a:defRPr/>
              </a:pPr>
              <a:t>‹#›</a:t>
            </a:fld>
            <a:endParaRPr lang="en-US"/>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1B6D9461-ABAD-4577-B8BE-DF50EED14E2F}" type="slidenum">
              <a:rPr lang="en-US"/>
              <a:pPr>
                <a:defRPr/>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A5123B-B79C-49C7-A9F2-874EDC916989}" type="slidenum">
              <a:rPr lang="en-US"/>
              <a:pPr>
                <a:defRPr/>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DF273E-4FA5-42E7-84A0-651A218533EC}" type="slidenum">
              <a:rPr lang="en-US"/>
              <a:pPr>
                <a:defRPr/>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8FF9938-B5C8-48F2-81E8-DE9B41A5280E}" type="slidenum">
              <a:rPr lang="en-US"/>
              <a:pPr>
                <a:defRPr/>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6D2182-E8C3-4FE3-B96E-5E1E9E33C820}" type="slidenum">
              <a:rPr lang="en-US"/>
              <a:pPr>
                <a:defRPr/>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64D20AE-4E79-4612-BB92-956A119A14C2}" type="slidenum">
              <a:rPr lang="en-US"/>
              <a:pPr>
                <a:defRP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1021DF-1160-4815-BA9F-7B586B805D92}" type="slidenum">
              <a:rPr lang="en-US"/>
              <a:pPr>
                <a:defRPr/>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4CE6EF-7DBC-4E9C-A12A-1753C6D3CD1B}" type="slidenum">
              <a:rPr lang="en-US"/>
              <a:pPr>
                <a:defRPr/>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BBC8F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1"/>
                </a:solidFill>
              </a:defRPr>
            </a:lvl1pPr>
          </a:lstStyle>
          <a:p>
            <a:pPr>
              <a:defRPr/>
            </a:pPr>
            <a:fld id="{35840AFC-C622-4133-A76E-DF1D3D72FA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fade">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p:tmplLst>
          <p:tmpl>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2000"/>
                        <p:tgtEl>
                          <p:spTgt spid="1027"/>
                        </p:tgtEl>
                      </p:cBhvr>
                    </p:animEffect>
                  </p:childTnLst>
                </p:cTn>
              </p:par>
            </p:tnLst>
          </p:tmpl>
        </p:tmplLst>
      </p:bldP>
    </p:bld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0278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27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solidFill>
                  <a:schemeClr val="tx1"/>
                </a:solidFill>
                <a:effectLst>
                  <a:outerShdw blurRad="38100" dist="38100" dir="2700000" algn="tl">
                    <a:srgbClr val="000000"/>
                  </a:outerShdw>
                </a:effectLst>
              </a:defRPr>
            </a:lvl1pPr>
          </a:lstStyle>
          <a:p>
            <a:pPr>
              <a:defRPr/>
            </a:pPr>
            <a:endParaRPr lang="en-US"/>
          </a:p>
        </p:txBody>
      </p:sp>
      <p:sp>
        <p:nvSpPr>
          <p:cNvPr id="5027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solidFill>
                  <a:schemeClr val="tx1"/>
                </a:solidFill>
                <a:effectLst>
                  <a:outerShdw blurRad="38100" dist="38100" dir="2700000" algn="tl">
                    <a:srgbClr val="000000"/>
                  </a:outerShdw>
                </a:effectLst>
              </a:defRPr>
            </a:lvl1pPr>
          </a:lstStyle>
          <a:p>
            <a:pPr>
              <a:defRPr/>
            </a:pPr>
            <a:endParaRPr lang="en-US"/>
          </a:p>
        </p:txBody>
      </p:sp>
      <p:sp>
        <p:nvSpPr>
          <p:cNvPr id="5027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solidFill>
                  <a:schemeClr val="tx1"/>
                </a:solidFill>
                <a:effectLst>
                  <a:outerShdw blurRad="38100" dist="38100" dir="2700000" algn="tl">
                    <a:srgbClr val="000000"/>
                  </a:outerShdw>
                </a:effectLst>
              </a:defRPr>
            </a:lvl1pPr>
          </a:lstStyle>
          <a:p>
            <a:pPr>
              <a:defRPr/>
            </a:pPr>
            <a:fld id="{60647F49-F0D4-458B-BAC3-DFBEAE2113D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70"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2786"/>
                                        </p:tgtEl>
                                        <p:attrNameLst>
                                          <p:attrName>style.visibility</p:attrName>
                                        </p:attrNameLst>
                                      </p:cBhvr>
                                      <p:to>
                                        <p:strVal val="visible"/>
                                      </p:to>
                                    </p:set>
                                    <p:animEffect transition="in" filter="fade">
                                      <p:cBhvr>
                                        <p:cTn id="7" dur="2000"/>
                                        <p:tgtEl>
                                          <p:spTgt spid="5027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2787"/>
                                        </p:tgtEl>
                                        <p:attrNameLst>
                                          <p:attrName>style.visibility</p:attrName>
                                        </p:attrNameLst>
                                      </p:cBhvr>
                                      <p:to>
                                        <p:strVal val="visible"/>
                                      </p:to>
                                    </p:set>
                                    <p:animEffect transition="in" filter="fade">
                                      <p:cBhvr>
                                        <p:cTn id="10" dur="2000"/>
                                        <p:tgtEl>
                                          <p:spTgt spid="502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786" grpId="0"/>
      <p:bldP spid="502787" grpId="0">
        <p:tmplLst>
          <p:tmpl>
            <p:tnLst>
              <p:par>
                <p:cTn presetID="10" presetClass="entr" presetSubtype="0" fill="hold" nodeType="withEffect">
                  <p:stCondLst>
                    <p:cond delay="0"/>
                  </p:stCondLst>
                  <p:childTnLst>
                    <p:set>
                      <p:cBhvr>
                        <p:cTn dur="1" fill="hold">
                          <p:stCondLst>
                            <p:cond delay="0"/>
                          </p:stCondLst>
                        </p:cTn>
                        <p:tgtEl>
                          <p:spTgt spid="502787"/>
                        </p:tgtEl>
                        <p:attrNameLst>
                          <p:attrName>style.visibility</p:attrName>
                        </p:attrNameLst>
                      </p:cBhvr>
                      <p:to>
                        <p:strVal val="visible"/>
                      </p:to>
                    </p:set>
                    <p:animEffect transition="in" filter="fade">
                      <p:cBhvr>
                        <p:cTn dur="2000"/>
                        <p:tgtEl>
                          <p:spTgt spid="502787"/>
                        </p:tgtEl>
                      </p:cBhvr>
                    </p:animEffect>
                  </p:childTnLst>
                </p:cTn>
              </p:par>
            </p:tnLst>
          </p:tmpl>
        </p:tmplLst>
      </p:bldP>
    </p:bld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hyperlink" Target="http://www.privacy.navy.mil/"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defRPr/>
            </a:pPr>
            <a:r>
              <a:rPr lang="en-US" sz="4000" smtClean="0"/>
              <a:t>Privacy 201</a:t>
            </a:r>
            <a:br>
              <a:rPr lang="en-US" sz="4000" smtClean="0"/>
            </a:br>
            <a:r>
              <a:rPr lang="en-US" sz="4000" smtClean="0"/>
              <a:t>Training for Supervisors</a:t>
            </a:r>
            <a:r>
              <a:rPr lang="en-US" sz="4000" smtClean="0">
                <a:solidFill>
                  <a:srgbClr val="CC3300"/>
                </a:solidFill>
              </a:rPr>
              <a:t/>
            </a:r>
            <a:br>
              <a:rPr lang="en-US" sz="4000" smtClean="0">
                <a:solidFill>
                  <a:srgbClr val="CC3300"/>
                </a:solidFill>
              </a:rPr>
            </a:br>
            <a:endParaRPr lang="en-US" sz="4000" smtClean="0">
              <a:solidFill>
                <a:srgbClr val="CC3300"/>
              </a:solidFill>
            </a:endParaRPr>
          </a:p>
        </p:txBody>
      </p:sp>
      <p:sp>
        <p:nvSpPr>
          <p:cNvPr id="4100" name="Rectangle 4"/>
          <p:cNvSpPr>
            <a:spLocks noGrp="1" noChangeArrowheads="1"/>
          </p:cNvSpPr>
          <p:nvPr>
            <p:ph type="subTitle" idx="1"/>
          </p:nvPr>
        </p:nvSpPr>
        <p:spPr/>
        <p:txBody>
          <a:bodyPr/>
          <a:lstStyle/>
          <a:p>
            <a:pPr eaLnBrk="1" hangingPunct="1">
              <a:defRPr/>
            </a:pPr>
            <a:r>
              <a:rPr lang="en-US" smtClean="0">
                <a:solidFill>
                  <a:schemeClr val="folHlink"/>
                </a:solidFill>
              </a:rPr>
              <a:t>The Privacy Act of 1974</a:t>
            </a:r>
          </a:p>
          <a:p>
            <a:pPr eaLnBrk="1" hangingPunct="1">
              <a:defRPr/>
            </a:pPr>
            <a:r>
              <a:rPr lang="en-US" sz="2800" smtClean="0">
                <a:solidFill>
                  <a:schemeClr val="folHlink"/>
                </a:solidFill>
              </a:rPr>
              <a:t>5 U.S.C. 552a</a:t>
            </a:r>
          </a:p>
          <a:p>
            <a:pPr eaLnBrk="1" hangingPunct="1">
              <a:defRPr/>
            </a:pPr>
            <a:endParaRPr lang="en-US" sz="2800" smtClean="0">
              <a:solidFill>
                <a:schemeClr val="folHlink"/>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9629F38-8E02-4DFA-8E7E-514C82628CAA}" type="slidenum">
              <a:rPr lang="en-US"/>
              <a:pPr>
                <a:defRPr/>
              </a:pPr>
              <a:t>10</a:t>
            </a:fld>
            <a:endParaRPr lang="en-US"/>
          </a:p>
        </p:txBody>
      </p:sp>
      <p:sp>
        <p:nvSpPr>
          <p:cNvPr id="573442" name="Rectangle 2"/>
          <p:cNvSpPr>
            <a:spLocks noGrp="1" noChangeArrowheads="1"/>
          </p:cNvSpPr>
          <p:nvPr>
            <p:ph type="title"/>
          </p:nvPr>
        </p:nvSpPr>
        <p:spPr>
          <a:xfrm>
            <a:off x="457200" y="0"/>
            <a:ext cx="8229600" cy="914400"/>
          </a:xfrm>
        </p:spPr>
        <p:txBody>
          <a:bodyPr/>
          <a:lstStyle/>
          <a:p>
            <a:pPr eaLnBrk="1" hangingPunct="1">
              <a:defRPr/>
            </a:pPr>
            <a:r>
              <a:rPr lang="en-US" sz="2400" b="1" smtClean="0"/>
              <a:t>SUPERVISOR’S ROADMAP FOR</a:t>
            </a:r>
            <a:br>
              <a:rPr lang="en-US" sz="2400" b="1" smtClean="0"/>
            </a:br>
            <a:r>
              <a:rPr lang="en-US" sz="2400" b="1" smtClean="0"/>
              <a:t>MEETING PRIVACY RESPONSIBILITIES</a:t>
            </a:r>
          </a:p>
        </p:txBody>
      </p:sp>
      <p:sp>
        <p:nvSpPr>
          <p:cNvPr id="573443" name="Rectangle 3"/>
          <p:cNvSpPr>
            <a:spLocks noGrp="1" noChangeArrowheads="1"/>
          </p:cNvSpPr>
          <p:nvPr>
            <p:ph type="body" idx="1"/>
          </p:nvPr>
        </p:nvSpPr>
        <p:spPr>
          <a:xfrm>
            <a:off x="0" y="1295400"/>
            <a:ext cx="9144000" cy="5257800"/>
          </a:xfrm>
        </p:spPr>
        <p:txBody>
          <a:bodyPr/>
          <a:lstStyle/>
          <a:p>
            <a:pPr eaLnBrk="1" hangingPunct="1">
              <a:lnSpc>
                <a:spcPct val="80000"/>
              </a:lnSpc>
              <a:buClr>
                <a:srgbClr val="CC3300"/>
              </a:buClr>
              <a:buFont typeface="Wingdings" pitchFamily="2" charset="2"/>
              <a:buChar char="§"/>
              <a:defRPr/>
            </a:pPr>
            <a:r>
              <a:rPr lang="en-US" sz="2000" smtClean="0">
                <a:solidFill>
                  <a:schemeClr val="folHlink"/>
                </a:solidFill>
              </a:rPr>
              <a:t>Is Your Staff Safeguarding Personal Data?</a:t>
            </a:r>
          </a:p>
          <a:p>
            <a:pPr eaLnBrk="1" hangingPunct="1">
              <a:lnSpc>
                <a:spcPct val="80000"/>
              </a:lnSpc>
              <a:buClr>
                <a:srgbClr val="CC3300"/>
              </a:buClr>
              <a:buFont typeface="Wingdings" pitchFamily="2" charset="2"/>
              <a:buChar char="§"/>
              <a:defRPr/>
            </a:pPr>
            <a:endParaRPr lang="en-US" sz="2000" smtClean="0">
              <a:solidFill>
                <a:schemeClr val="folHlink"/>
              </a:solidFill>
            </a:endParaRPr>
          </a:p>
          <a:p>
            <a:pPr lvl="1" eaLnBrk="1" hangingPunct="1">
              <a:lnSpc>
                <a:spcPct val="80000"/>
              </a:lnSpc>
              <a:buFont typeface="Wingdings" pitchFamily="2" charset="2"/>
              <a:buChar char="§"/>
              <a:defRPr/>
            </a:pPr>
            <a:r>
              <a:rPr lang="en-US" sz="2000" smtClean="0"/>
              <a:t>Mark records “For Official Use Only – Privacy Sensitive” when created.</a:t>
            </a:r>
          </a:p>
          <a:p>
            <a:pPr lvl="1" eaLnBrk="1" hangingPunct="1">
              <a:lnSpc>
                <a:spcPct val="80000"/>
              </a:lnSpc>
              <a:buFont typeface="Wingdings" pitchFamily="2" charset="2"/>
              <a:buChar char="§"/>
              <a:defRPr/>
            </a:pPr>
            <a:endParaRPr lang="en-US" sz="2000" smtClean="0"/>
          </a:p>
          <a:p>
            <a:pPr lvl="1" eaLnBrk="1" hangingPunct="1">
              <a:lnSpc>
                <a:spcPct val="80000"/>
              </a:lnSpc>
              <a:buFont typeface="Wingdings" pitchFamily="2" charset="2"/>
              <a:buChar char="§"/>
              <a:defRPr/>
            </a:pPr>
            <a:r>
              <a:rPr lang="en-US" sz="2000" smtClean="0"/>
              <a:t>For e-records, include “For Official Use Only-Privacy Sensitive” on data screens and in headers/footers of printouts.</a:t>
            </a:r>
          </a:p>
          <a:p>
            <a:pPr lvl="1" eaLnBrk="1" hangingPunct="1">
              <a:lnSpc>
                <a:spcPct val="80000"/>
              </a:lnSpc>
              <a:buFont typeface="Wingdings" pitchFamily="2" charset="2"/>
              <a:buChar char="§"/>
              <a:defRPr/>
            </a:pPr>
            <a:endParaRPr lang="en-US" sz="2000" smtClean="0"/>
          </a:p>
          <a:p>
            <a:pPr lvl="1" eaLnBrk="1" hangingPunct="1">
              <a:lnSpc>
                <a:spcPct val="80000"/>
              </a:lnSpc>
              <a:buFont typeface="Wingdings" pitchFamily="2" charset="2"/>
              <a:buChar char="§"/>
              <a:defRPr/>
            </a:pPr>
            <a:r>
              <a:rPr lang="en-US" sz="2000" smtClean="0"/>
              <a:t>Place records in file cabinets, overhead bins, or desk drawers for overnight storage.</a:t>
            </a:r>
          </a:p>
          <a:p>
            <a:pPr lvl="1" eaLnBrk="1" hangingPunct="1">
              <a:lnSpc>
                <a:spcPct val="80000"/>
              </a:lnSpc>
              <a:buFont typeface="Wingdings" pitchFamily="2" charset="2"/>
              <a:buChar char="§"/>
              <a:defRPr/>
            </a:pPr>
            <a:endParaRPr lang="en-US" sz="2000" smtClean="0"/>
          </a:p>
          <a:p>
            <a:pPr lvl="1" eaLnBrk="1" hangingPunct="1">
              <a:lnSpc>
                <a:spcPct val="80000"/>
              </a:lnSpc>
              <a:buFont typeface="Wingdings" pitchFamily="2" charset="2"/>
              <a:buChar char="§"/>
              <a:defRPr/>
            </a:pPr>
            <a:r>
              <a:rPr lang="en-US" sz="2000" smtClean="0"/>
              <a:t>Cover paper records when a third party enters the workspace.</a:t>
            </a:r>
          </a:p>
          <a:p>
            <a:pPr lvl="1" eaLnBrk="1" hangingPunct="1">
              <a:lnSpc>
                <a:spcPct val="80000"/>
              </a:lnSpc>
              <a:buFont typeface="Wingdings" pitchFamily="2" charset="2"/>
              <a:buChar char="§"/>
              <a:defRPr/>
            </a:pPr>
            <a:endParaRPr lang="en-US" sz="2000" smtClean="0"/>
          </a:p>
          <a:p>
            <a:pPr lvl="1" eaLnBrk="1" hangingPunct="1">
              <a:lnSpc>
                <a:spcPct val="80000"/>
              </a:lnSpc>
              <a:buFont typeface="Wingdings" pitchFamily="2" charset="2"/>
              <a:buChar char="§"/>
              <a:defRPr/>
            </a:pPr>
            <a:r>
              <a:rPr lang="en-US" sz="2000" smtClean="0"/>
              <a:t>Use filter screens on terminals to blacken angular views.</a:t>
            </a:r>
          </a:p>
          <a:p>
            <a:pPr eaLnBrk="1" hangingPunct="1">
              <a:lnSpc>
                <a:spcPct val="80000"/>
              </a:lnSpc>
              <a:buClr>
                <a:srgbClr val="CC3300"/>
              </a:buClr>
              <a:buFont typeface="Wingdings" pitchFamily="2" charset="2"/>
              <a:buChar char="§"/>
              <a:defRPr/>
            </a:pPr>
            <a:endParaRPr lang="en-US" sz="2000" smtClean="0">
              <a:solidFill>
                <a:srgbClr val="CCFFFF"/>
              </a:solidFill>
            </a:endParaRPr>
          </a:p>
          <a:p>
            <a:pPr lvl="2" eaLnBrk="1" hangingPunct="1">
              <a:lnSpc>
                <a:spcPct val="80000"/>
              </a:lnSpc>
              <a:spcBef>
                <a:spcPct val="0"/>
              </a:spcBef>
              <a:buSzPct val="80000"/>
              <a:defRPr/>
            </a:pPr>
            <a:endParaRPr lang="en-US" sz="2000" smtClean="0"/>
          </a:p>
          <a:p>
            <a:pPr lvl="1" eaLnBrk="1" hangingPunct="1">
              <a:lnSpc>
                <a:spcPct val="80000"/>
              </a:lnSpc>
              <a:spcBef>
                <a:spcPct val="0"/>
              </a:spcBef>
              <a:buClr>
                <a:srgbClr val="CC3300"/>
              </a:buClr>
              <a:buSzPct val="80000"/>
              <a:defRPr/>
            </a:pPr>
            <a:endParaRPr lang="en-US" sz="2000" smtClean="0"/>
          </a:p>
          <a:p>
            <a:pPr lvl="1" eaLnBrk="1" hangingPunct="1">
              <a:lnSpc>
                <a:spcPct val="80000"/>
              </a:lnSpc>
              <a:spcBef>
                <a:spcPct val="0"/>
              </a:spcBef>
              <a:buClr>
                <a:schemeClr val="hlink"/>
              </a:buClr>
              <a:defRPr/>
            </a:pPr>
            <a:endParaRPr lang="en-US" sz="2000" smtClean="0"/>
          </a:p>
          <a:p>
            <a:pPr eaLnBrk="1" hangingPunct="1">
              <a:lnSpc>
                <a:spcPct val="80000"/>
              </a:lnSpc>
              <a:buClr>
                <a:schemeClr val="accent2"/>
              </a:buClr>
              <a:defRPr/>
            </a:pPr>
            <a:endParaRPr lang="en-US" sz="1600" smtClean="0">
              <a:solidFill>
                <a:schemeClr val="bg2"/>
              </a:solidFill>
            </a:endParaRPr>
          </a:p>
          <a:p>
            <a:pPr lvl="1" eaLnBrk="1" hangingPunct="1">
              <a:lnSpc>
                <a:spcPct val="80000"/>
              </a:lnSpc>
              <a:buClr>
                <a:schemeClr val="accent2"/>
              </a:buClr>
              <a:defRPr/>
            </a:pPr>
            <a:endParaRPr lang="en-US" sz="900" b="1" smtClean="0"/>
          </a:p>
          <a:p>
            <a:pPr eaLnBrk="1" hangingPunct="1">
              <a:lnSpc>
                <a:spcPct val="80000"/>
              </a:lnSpc>
              <a:buClr>
                <a:schemeClr val="accent2"/>
              </a:buClr>
              <a:defRPr/>
            </a:pPr>
            <a:endParaRPr lang="en-US" sz="1000" smtClean="0"/>
          </a:p>
          <a:p>
            <a:pPr lvl="1" eaLnBrk="1" hangingPunct="1">
              <a:lnSpc>
                <a:spcPct val="80000"/>
              </a:lnSpc>
              <a:buClr>
                <a:schemeClr val="accent2"/>
              </a:buClr>
              <a:buFont typeface="Wingdings" pitchFamily="2" charset="2"/>
              <a:buChar char="§"/>
              <a:defRPr/>
            </a:pPr>
            <a:endParaRPr lang="en-US" sz="1000" smtClean="0"/>
          </a:p>
          <a:p>
            <a:pPr eaLnBrk="1" hangingPunct="1">
              <a:lnSpc>
                <a:spcPct val="80000"/>
              </a:lnSpc>
              <a:defRPr/>
            </a:pPr>
            <a:endParaRPr lang="en-US" sz="1000" smtClean="0"/>
          </a:p>
          <a:p>
            <a:pPr eaLnBrk="1" hangingPunct="1">
              <a:lnSpc>
                <a:spcPct val="80000"/>
              </a:lnSpc>
              <a:defRPr/>
            </a:pPr>
            <a:endParaRPr lang="en-US" sz="1000" smtClean="0"/>
          </a:p>
          <a:p>
            <a:pPr lvl="1" eaLnBrk="1" hangingPunct="1">
              <a:lnSpc>
                <a:spcPct val="80000"/>
              </a:lnSpc>
              <a:buFont typeface="Wingdings" pitchFamily="2" charset="2"/>
              <a:buNone/>
              <a:defRPr/>
            </a:pPr>
            <a:endParaRPr lang="en-US" sz="1200" smtClean="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8FBFB6F-04A1-4496-8BF4-F2104AA122DA}" type="slidenum">
              <a:rPr lang="en-US"/>
              <a:pPr>
                <a:defRPr/>
              </a:pPr>
              <a:t>11</a:t>
            </a:fld>
            <a:endParaRPr lang="en-US"/>
          </a:p>
        </p:txBody>
      </p:sp>
      <p:sp>
        <p:nvSpPr>
          <p:cNvPr id="574466" name="Rectangle 2"/>
          <p:cNvSpPr>
            <a:spLocks noGrp="1" noChangeArrowheads="1"/>
          </p:cNvSpPr>
          <p:nvPr>
            <p:ph type="title"/>
          </p:nvPr>
        </p:nvSpPr>
        <p:spPr>
          <a:xfrm>
            <a:off x="457200" y="0"/>
            <a:ext cx="8229600" cy="914400"/>
          </a:xfrm>
        </p:spPr>
        <p:txBody>
          <a:bodyPr/>
          <a:lstStyle/>
          <a:p>
            <a:pPr eaLnBrk="1" hangingPunct="1">
              <a:defRPr/>
            </a:pPr>
            <a:r>
              <a:rPr lang="en-US" sz="2400" b="1" smtClean="0"/>
              <a:t>SUPERVISOR’S ROADMAP FOR</a:t>
            </a:r>
            <a:br>
              <a:rPr lang="en-US" sz="2400" b="1" smtClean="0"/>
            </a:br>
            <a:r>
              <a:rPr lang="en-US" sz="2400" b="1" smtClean="0"/>
              <a:t>MEETING PRIVACY RESPONSIBILITIES</a:t>
            </a:r>
          </a:p>
        </p:txBody>
      </p:sp>
      <p:sp>
        <p:nvSpPr>
          <p:cNvPr id="574467" name="Rectangle 3"/>
          <p:cNvSpPr>
            <a:spLocks noGrp="1" noChangeArrowheads="1"/>
          </p:cNvSpPr>
          <p:nvPr>
            <p:ph type="body" idx="1"/>
          </p:nvPr>
        </p:nvSpPr>
        <p:spPr>
          <a:xfrm>
            <a:off x="0" y="1143000"/>
            <a:ext cx="9144000" cy="5410200"/>
          </a:xfrm>
        </p:spPr>
        <p:txBody>
          <a:bodyPr/>
          <a:lstStyle/>
          <a:p>
            <a:pPr eaLnBrk="1" hangingPunct="1">
              <a:buClr>
                <a:srgbClr val="CC3300"/>
              </a:buClr>
              <a:buFont typeface="Wingdings" pitchFamily="2" charset="2"/>
              <a:buChar char="§"/>
              <a:defRPr/>
            </a:pPr>
            <a:r>
              <a:rPr lang="en-US" sz="2800" smtClean="0">
                <a:solidFill>
                  <a:schemeClr val="folHlink"/>
                </a:solidFill>
              </a:rPr>
              <a:t>Is Your Staff Following the DON Privacy Act Fair Information Principles?</a:t>
            </a:r>
          </a:p>
          <a:p>
            <a:pPr eaLnBrk="1" hangingPunct="1">
              <a:lnSpc>
                <a:spcPct val="50000"/>
              </a:lnSpc>
              <a:spcBef>
                <a:spcPct val="0"/>
              </a:spcBef>
              <a:buClr>
                <a:srgbClr val="CC3300"/>
              </a:buClr>
              <a:buFont typeface="Wingdings" pitchFamily="2" charset="2"/>
              <a:buChar char="§"/>
              <a:defRPr/>
            </a:pPr>
            <a:endParaRPr lang="en-US" sz="2800" smtClean="0">
              <a:solidFill>
                <a:schemeClr val="folHlink"/>
              </a:solidFill>
            </a:endParaRPr>
          </a:p>
          <a:p>
            <a:pPr lvl="1" eaLnBrk="1" hangingPunct="1">
              <a:buFont typeface="Wingdings" pitchFamily="2" charset="2"/>
              <a:buChar char="§"/>
              <a:defRPr/>
            </a:pPr>
            <a:r>
              <a:rPr lang="en-US" smtClean="0"/>
              <a:t>Periodically ask your staff to review the DON Code of Fair Information Principles (See </a:t>
            </a:r>
            <a:r>
              <a:rPr lang="en-US" smtClean="0">
                <a:hlinkClick r:id="rId2"/>
              </a:rPr>
              <a:t>www.privacy.navy.mil</a:t>
            </a:r>
            <a:r>
              <a:rPr lang="en-US" smtClean="0"/>
              <a:t>)</a:t>
            </a:r>
          </a:p>
          <a:p>
            <a:pPr lvl="1" eaLnBrk="1" hangingPunct="1">
              <a:buFont typeface="Wingdings" pitchFamily="2" charset="2"/>
              <a:buChar char="§"/>
              <a:defRPr/>
            </a:pPr>
            <a:r>
              <a:rPr lang="en-US" smtClean="0"/>
              <a:t>Immediately report to you, the Privacy Act Office, or the Information Technology staff instances of personal data posted to public or shared websites, E-workplace, shared calendars, or shared drives. </a:t>
            </a:r>
            <a:r>
              <a:rPr lang="en-US" smtClean="0">
                <a:solidFill>
                  <a:schemeClr val="folHlink"/>
                </a:solidFill>
              </a:rPr>
              <a:t> </a:t>
            </a:r>
          </a:p>
          <a:p>
            <a:pPr lvl="1" eaLnBrk="1" hangingPunct="1">
              <a:buClr>
                <a:srgbClr val="CC3300"/>
              </a:buClr>
              <a:buFont typeface="Wingdings" pitchFamily="2" charset="2"/>
              <a:buNone/>
              <a:defRPr/>
            </a:pPr>
            <a:endParaRPr lang="en-US" smtClean="0">
              <a:solidFill>
                <a:schemeClr val="folHlink"/>
              </a:solidFill>
            </a:endParaRPr>
          </a:p>
          <a:p>
            <a:pPr lvl="1" eaLnBrk="1" hangingPunct="1">
              <a:buFont typeface="Wingdings" pitchFamily="2" charset="2"/>
              <a:buNone/>
              <a:defRPr/>
            </a:pPr>
            <a:endParaRPr lang="en-US" smtClean="0">
              <a:solidFill>
                <a:schemeClr val="folHlink"/>
              </a:solidFill>
            </a:endParaRPr>
          </a:p>
          <a:p>
            <a:pPr lvl="2" eaLnBrk="1" hangingPunct="1">
              <a:spcBef>
                <a:spcPct val="0"/>
              </a:spcBef>
              <a:buSzPct val="80000"/>
              <a:defRPr/>
            </a:pPr>
            <a:endParaRPr lang="en-US" sz="2000" smtClean="0"/>
          </a:p>
          <a:p>
            <a:pPr lvl="1" eaLnBrk="1" hangingPunct="1">
              <a:spcBef>
                <a:spcPct val="0"/>
              </a:spcBef>
              <a:buClr>
                <a:srgbClr val="CC3300"/>
              </a:buClr>
              <a:buSzPct val="80000"/>
              <a:defRPr/>
            </a:pPr>
            <a:endParaRPr lang="en-US" smtClean="0"/>
          </a:p>
          <a:p>
            <a:pPr lvl="1" eaLnBrk="1" hangingPunct="1">
              <a:spcBef>
                <a:spcPct val="0"/>
              </a:spcBef>
              <a:buClr>
                <a:schemeClr val="hlink"/>
              </a:buClr>
              <a:defRPr/>
            </a:pPr>
            <a:endParaRPr lang="en-US" smtClean="0"/>
          </a:p>
          <a:p>
            <a:pPr eaLnBrk="1" hangingPunct="1">
              <a:buClr>
                <a:schemeClr val="accent2"/>
              </a:buClr>
              <a:defRPr/>
            </a:pPr>
            <a:endParaRPr lang="en-US" sz="1800" smtClean="0">
              <a:solidFill>
                <a:schemeClr val="bg2"/>
              </a:solidFill>
            </a:endParaRPr>
          </a:p>
          <a:p>
            <a:pPr lvl="1" eaLnBrk="1" hangingPunct="1">
              <a:buClr>
                <a:schemeClr val="accent2"/>
              </a:buClr>
              <a:defRPr/>
            </a:pPr>
            <a:endParaRPr lang="en-US" sz="1000" b="1" smtClean="0"/>
          </a:p>
          <a:p>
            <a:pPr eaLnBrk="1" hangingPunct="1">
              <a:buClr>
                <a:schemeClr val="accent2"/>
              </a:buClr>
              <a:defRPr/>
            </a:pPr>
            <a:endParaRPr lang="en-US" sz="1200" smtClean="0"/>
          </a:p>
          <a:p>
            <a:pPr lvl="1" eaLnBrk="1" hangingPunct="1">
              <a:buClr>
                <a:schemeClr val="accent2"/>
              </a:buClr>
              <a:buFont typeface="Wingdings" pitchFamily="2" charset="2"/>
              <a:buChar char="§"/>
              <a:defRPr/>
            </a:pPr>
            <a:endParaRPr lang="en-US" sz="1200" smtClean="0"/>
          </a:p>
          <a:p>
            <a:pPr eaLnBrk="1" hangingPunct="1">
              <a:defRPr/>
            </a:pPr>
            <a:endParaRPr lang="en-US" sz="1200" smtClean="0"/>
          </a:p>
          <a:p>
            <a:pPr eaLnBrk="1" hangingPunct="1">
              <a:defRPr/>
            </a:pPr>
            <a:endParaRPr lang="en-US" sz="1200" smtClean="0"/>
          </a:p>
          <a:p>
            <a:pPr lvl="1" eaLnBrk="1" hangingPunct="1">
              <a:buFont typeface="Wingdings" pitchFamily="2" charset="2"/>
              <a:buNone/>
              <a:defRPr/>
            </a:pPr>
            <a:endParaRPr lang="en-US" sz="1400" smtClean="0"/>
          </a:p>
        </p:txBody>
      </p:sp>
      <p:pic>
        <p:nvPicPr>
          <p:cNvPr id="14341" name="Picture 4" descr="j0205582"/>
          <p:cNvPicPr>
            <a:picLocks noChangeAspect="1" noChangeArrowheads="1"/>
          </p:cNvPicPr>
          <p:nvPr/>
        </p:nvPicPr>
        <p:blipFill>
          <a:blip r:embed="rId3" cstate="print"/>
          <a:srcRect/>
          <a:stretch>
            <a:fillRect/>
          </a:stretch>
        </p:blipFill>
        <p:spPr bwMode="auto">
          <a:xfrm>
            <a:off x="4267200" y="5562600"/>
            <a:ext cx="1438275" cy="10668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EF0BF27-B98B-4A1B-B025-4886D1C43399}" type="slidenum">
              <a:rPr lang="en-US"/>
              <a:pPr>
                <a:defRPr/>
              </a:pPr>
              <a:t>12</a:t>
            </a:fld>
            <a:endParaRPr lang="en-US"/>
          </a:p>
        </p:txBody>
      </p:sp>
      <p:sp>
        <p:nvSpPr>
          <p:cNvPr id="452610" name="Rectangle 2"/>
          <p:cNvSpPr>
            <a:spLocks noGrp="1" noChangeArrowheads="1"/>
          </p:cNvSpPr>
          <p:nvPr>
            <p:ph type="title"/>
          </p:nvPr>
        </p:nvSpPr>
        <p:spPr>
          <a:xfrm>
            <a:off x="457200" y="228600"/>
            <a:ext cx="8229600" cy="609600"/>
          </a:xfrm>
        </p:spPr>
        <p:txBody>
          <a:bodyPr/>
          <a:lstStyle/>
          <a:p>
            <a:pPr eaLnBrk="1" hangingPunct="1">
              <a:defRPr/>
            </a:pPr>
            <a:r>
              <a:rPr lang="en-US" sz="2400" b="1" smtClean="0"/>
              <a:t>Keeping Privacy at Top of Mind</a:t>
            </a:r>
          </a:p>
        </p:txBody>
      </p:sp>
      <p:sp>
        <p:nvSpPr>
          <p:cNvPr id="452611" name="Rectangle 3"/>
          <p:cNvSpPr>
            <a:spLocks noGrp="1" noChangeArrowheads="1"/>
          </p:cNvSpPr>
          <p:nvPr>
            <p:ph type="body" idx="1"/>
          </p:nvPr>
        </p:nvSpPr>
        <p:spPr>
          <a:xfrm>
            <a:off x="0" y="914400"/>
            <a:ext cx="9144000" cy="5715000"/>
          </a:xfrm>
        </p:spPr>
        <p:txBody>
          <a:bodyPr/>
          <a:lstStyle/>
          <a:p>
            <a:pPr eaLnBrk="1" hangingPunct="1">
              <a:lnSpc>
                <a:spcPct val="65000"/>
              </a:lnSpc>
              <a:spcBef>
                <a:spcPct val="0"/>
              </a:spcBef>
              <a:buFont typeface="Wingdings" pitchFamily="2" charset="2"/>
              <a:buNone/>
              <a:defRPr/>
            </a:pPr>
            <a:endParaRPr lang="en-US" sz="2400" b="1" smtClean="0">
              <a:solidFill>
                <a:schemeClr val="folHlink"/>
              </a:solidFill>
            </a:endParaRPr>
          </a:p>
          <a:p>
            <a:pPr eaLnBrk="1" hangingPunct="1">
              <a:spcBef>
                <a:spcPct val="0"/>
              </a:spcBef>
              <a:buClr>
                <a:srgbClr val="CC3300"/>
              </a:buClr>
              <a:buFont typeface="Wingdings" pitchFamily="2" charset="2"/>
              <a:buChar char="§"/>
              <a:defRPr/>
            </a:pPr>
            <a:r>
              <a:rPr lang="en-US" sz="2400" smtClean="0">
                <a:solidFill>
                  <a:schemeClr val="folHlink"/>
                </a:solidFill>
              </a:rPr>
              <a:t>Use Staff Meetings to Stress Good Privacy Practices.</a:t>
            </a:r>
            <a:endParaRPr lang="en-US" sz="2400" b="1" smtClean="0"/>
          </a:p>
          <a:p>
            <a:pPr eaLnBrk="1" hangingPunct="1">
              <a:lnSpc>
                <a:spcPct val="65000"/>
              </a:lnSpc>
              <a:spcBef>
                <a:spcPct val="0"/>
              </a:spcBef>
              <a:buFont typeface="Wingdings" pitchFamily="2" charset="2"/>
              <a:buChar char="§"/>
              <a:defRPr/>
            </a:pPr>
            <a:endParaRPr lang="en-US" smtClean="0"/>
          </a:p>
          <a:p>
            <a:pPr lvl="1" eaLnBrk="1" hangingPunct="1">
              <a:lnSpc>
                <a:spcPct val="75000"/>
              </a:lnSpc>
              <a:spcBef>
                <a:spcPct val="0"/>
              </a:spcBef>
              <a:buFont typeface="Wingdings" pitchFamily="2" charset="2"/>
              <a:buChar char="§"/>
              <a:defRPr/>
            </a:pPr>
            <a:r>
              <a:rPr lang="en-US" sz="2000" smtClean="0"/>
              <a:t>Voice your commitment to protecting individual privacy.  </a:t>
            </a:r>
          </a:p>
          <a:p>
            <a:pPr lvl="1" eaLnBrk="1" hangingPunct="1">
              <a:lnSpc>
                <a:spcPct val="75000"/>
              </a:lnSpc>
              <a:spcBef>
                <a:spcPct val="0"/>
              </a:spcBef>
              <a:buFont typeface="Wingdings" pitchFamily="2" charset="2"/>
              <a:buChar char="§"/>
              <a:defRPr/>
            </a:pPr>
            <a:endParaRPr lang="en-US" sz="2000" smtClean="0"/>
          </a:p>
          <a:p>
            <a:pPr lvl="1" eaLnBrk="1" hangingPunct="1">
              <a:lnSpc>
                <a:spcPct val="75000"/>
              </a:lnSpc>
              <a:spcBef>
                <a:spcPct val="0"/>
              </a:spcBef>
              <a:buFont typeface="Wingdings" pitchFamily="2" charset="2"/>
              <a:buChar char="§"/>
              <a:defRPr/>
            </a:pPr>
            <a:r>
              <a:rPr lang="en-US" sz="2000" smtClean="0"/>
              <a:t>Applaud workers who practice good privacy principles!</a:t>
            </a:r>
          </a:p>
          <a:p>
            <a:pPr lvl="1" eaLnBrk="1" hangingPunct="1">
              <a:lnSpc>
                <a:spcPct val="75000"/>
              </a:lnSpc>
              <a:spcBef>
                <a:spcPct val="0"/>
              </a:spcBef>
              <a:buFont typeface="Wingdings" pitchFamily="2" charset="2"/>
              <a:buChar char="§"/>
              <a:defRPr/>
            </a:pPr>
            <a:endParaRPr lang="en-US" sz="2000" smtClean="0"/>
          </a:p>
          <a:p>
            <a:pPr lvl="1" eaLnBrk="1" hangingPunct="1">
              <a:lnSpc>
                <a:spcPct val="75000"/>
              </a:lnSpc>
              <a:spcBef>
                <a:spcPct val="0"/>
              </a:spcBef>
              <a:buFont typeface="Wingdings" pitchFamily="2" charset="2"/>
              <a:buChar char="§"/>
              <a:defRPr/>
            </a:pPr>
            <a:r>
              <a:rPr lang="en-US" sz="2000" smtClean="0"/>
              <a:t>Remind staff to use caution when posting data to shared drives, e-workplace, or multi-access calendars.</a:t>
            </a:r>
          </a:p>
          <a:p>
            <a:pPr lvl="1" eaLnBrk="1" hangingPunct="1">
              <a:lnSpc>
                <a:spcPct val="75000"/>
              </a:lnSpc>
              <a:spcBef>
                <a:spcPct val="0"/>
              </a:spcBef>
              <a:buClr>
                <a:srgbClr val="CC3300"/>
              </a:buClr>
              <a:buFont typeface="Wingdings" pitchFamily="2" charset="2"/>
              <a:buChar char="§"/>
              <a:defRPr/>
            </a:pPr>
            <a:endParaRPr lang="en-US" sz="2000" smtClean="0"/>
          </a:p>
          <a:p>
            <a:pPr lvl="2" eaLnBrk="1" hangingPunct="1">
              <a:lnSpc>
                <a:spcPct val="90000"/>
              </a:lnSpc>
              <a:spcBef>
                <a:spcPct val="0"/>
              </a:spcBef>
              <a:buClr>
                <a:srgbClr val="CCFFFF"/>
              </a:buClr>
              <a:buFont typeface="Wingdings" pitchFamily="2" charset="2"/>
              <a:buChar char="§"/>
              <a:defRPr/>
            </a:pPr>
            <a:r>
              <a:rPr lang="en-US" sz="2000" smtClean="0"/>
              <a:t>Post no personal data.  </a:t>
            </a:r>
          </a:p>
          <a:p>
            <a:pPr lvl="2" eaLnBrk="1" hangingPunct="1">
              <a:lnSpc>
                <a:spcPct val="90000"/>
              </a:lnSpc>
              <a:spcBef>
                <a:spcPct val="0"/>
              </a:spcBef>
              <a:buClr>
                <a:srgbClr val="CCFFFF"/>
              </a:buClr>
              <a:buFont typeface="Wingdings" pitchFamily="2" charset="2"/>
              <a:buChar char="§"/>
              <a:defRPr/>
            </a:pPr>
            <a:r>
              <a:rPr lang="en-US" sz="2000" smtClean="0"/>
              <a:t>Periodically review shared devices for compliance.</a:t>
            </a:r>
          </a:p>
          <a:p>
            <a:pPr lvl="2" eaLnBrk="1" hangingPunct="1">
              <a:spcBef>
                <a:spcPct val="0"/>
              </a:spcBef>
              <a:buClr>
                <a:srgbClr val="CC3300"/>
              </a:buClr>
              <a:buFont typeface="Wingdings" pitchFamily="2" charset="2"/>
              <a:buChar char="§"/>
              <a:defRPr/>
            </a:pPr>
            <a:endParaRPr lang="en-US" sz="2000" smtClean="0"/>
          </a:p>
          <a:p>
            <a:pPr eaLnBrk="1" hangingPunct="1">
              <a:spcBef>
                <a:spcPct val="0"/>
              </a:spcBef>
              <a:buClr>
                <a:srgbClr val="CC3300"/>
              </a:buClr>
              <a:buFont typeface="Wingdings" pitchFamily="2" charset="2"/>
              <a:buChar char="§"/>
              <a:defRPr/>
            </a:pPr>
            <a:r>
              <a:rPr lang="en-US" sz="2400" smtClean="0">
                <a:solidFill>
                  <a:schemeClr val="folHlink"/>
                </a:solidFill>
              </a:rPr>
              <a:t>Question Workers Who Leave Personal Data in the Open.</a:t>
            </a:r>
          </a:p>
          <a:p>
            <a:pPr eaLnBrk="1" hangingPunct="1">
              <a:spcBef>
                <a:spcPct val="0"/>
              </a:spcBef>
              <a:buClr>
                <a:srgbClr val="CC3300"/>
              </a:buClr>
              <a:buFont typeface="Wingdings" pitchFamily="2" charset="2"/>
              <a:buChar char="§"/>
              <a:defRPr/>
            </a:pPr>
            <a:endParaRPr lang="en-US" sz="2400" smtClean="0">
              <a:solidFill>
                <a:schemeClr val="folHlink"/>
              </a:solidFill>
            </a:endParaRPr>
          </a:p>
          <a:p>
            <a:pPr eaLnBrk="1" hangingPunct="1">
              <a:spcBef>
                <a:spcPct val="0"/>
              </a:spcBef>
              <a:defRPr/>
            </a:pPr>
            <a:endParaRPr lang="en-US" sz="4000" smtClean="0"/>
          </a:p>
        </p:txBody>
      </p:sp>
      <p:pic>
        <p:nvPicPr>
          <p:cNvPr id="15365" name="Picture 7" descr="MCj01743510000[1]"/>
          <p:cNvPicPr>
            <a:picLocks noChangeAspect="1" noChangeArrowheads="1"/>
          </p:cNvPicPr>
          <p:nvPr/>
        </p:nvPicPr>
        <p:blipFill>
          <a:blip r:embed="rId2" cstate="print"/>
          <a:srcRect/>
          <a:stretch>
            <a:fillRect/>
          </a:stretch>
        </p:blipFill>
        <p:spPr bwMode="auto">
          <a:xfrm>
            <a:off x="3886200" y="5486400"/>
            <a:ext cx="2438400" cy="10668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5BE3D7D-F91C-41C0-A678-5974E308F422}" type="slidenum">
              <a:rPr lang="en-US"/>
              <a:pPr>
                <a:defRPr/>
              </a:pPr>
              <a:t>13</a:t>
            </a:fld>
            <a:endParaRPr lang="en-US"/>
          </a:p>
        </p:txBody>
      </p:sp>
      <p:sp>
        <p:nvSpPr>
          <p:cNvPr id="453634" name="Rectangle 2"/>
          <p:cNvSpPr>
            <a:spLocks noGrp="1" noChangeArrowheads="1"/>
          </p:cNvSpPr>
          <p:nvPr>
            <p:ph type="title"/>
          </p:nvPr>
        </p:nvSpPr>
        <p:spPr>
          <a:xfrm>
            <a:off x="457200" y="0"/>
            <a:ext cx="8229600" cy="685800"/>
          </a:xfrm>
        </p:spPr>
        <p:txBody>
          <a:bodyPr/>
          <a:lstStyle/>
          <a:p>
            <a:pPr eaLnBrk="1" hangingPunct="1">
              <a:defRPr/>
            </a:pPr>
            <a:r>
              <a:rPr lang="en-US" sz="2400" b="1" smtClean="0"/>
              <a:t>Keeping Privacy at Top of Mind - Continued</a:t>
            </a:r>
          </a:p>
        </p:txBody>
      </p:sp>
      <p:sp>
        <p:nvSpPr>
          <p:cNvPr id="453635" name="Rectangle 3"/>
          <p:cNvSpPr>
            <a:spLocks noGrp="1" noChangeArrowheads="1"/>
          </p:cNvSpPr>
          <p:nvPr>
            <p:ph type="body" idx="1"/>
          </p:nvPr>
        </p:nvSpPr>
        <p:spPr>
          <a:xfrm>
            <a:off x="457200" y="609600"/>
            <a:ext cx="8458200" cy="6096000"/>
          </a:xfrm>
        </p:spPr>
        <p:txBody>
          <a:bodyPr/>
          <a:lstStyle/>
          <a:p>
            <a:pPr eaLnBrk="1" hangingPunct="1">
              <a:lnSpc>
                <a:spcPct val="90000"/>
              </a:lnSpc>
              <a:spcBef>
                <a:spcPct val="0"/>
              </a:spcBef>
              <a:defRPr/>
            </a:pPr>
            <a:endParaRPr lang="en-US" sz="2000" b="1" smtClean="0">
              <a:solidFill>
                <a:schemeClr val="folHlink"/>
              </a:solidFill>
            </a:endParaRPr>
          </a:p>
          <a:p>
            <a:pPr eaLnBrk="1" hangingPunct="1">
              <a:spcBef>
                <a:spcPct val="0"/>
              </a:spcBef>
              <a:buClr>
                <a:srgbClr val="CC3300"/>
              </a:buClr>
              <a:buFont typeface="Wingdings" pitchFamily="2" charset="2"/>
              <a:buChar char="§"/>
              <a:defRPr/>
            </a:pPr>
            <a:r>
              <a:rPr lang="en-US" sz="2400" smtClean="0">
                <a:solidFill>
                  <a:schemeClr val="folHlink"/>
                </a:solidFill>
              </a:rPr>
              <a:t>Question Employees Who Fail to Lock Terminals When Leaving the Work Area.</a:t>
            </a:r>
          </a:p>
          <a:p>
            <a:pPr eaLnBrk="1" hangingPunct="1">
              <a:lnSpc>
                <a:spcPct val="90000"/>
              </a:lnSpc>
              <a:spcBef>
                <a:spcPct val="0"/>
              </a:spcBef>
              <a:buFont typeface="Wingdings" pitchFamily="2" charset="2"/>
              <a:buChar char="§"/>
              <a:defRPr/>
            </a:pPr>
            <a:endParaRPr lang="en-US" sz="2000" smtClean="0"/>
          </a:p>
          <a:p>
            <a:pPr eaLnBrk="1" hangingPunct="1">
              <a:spcBef>
                <a:spcPct val="0"/>
              </a:spcBef>
              <a:buClr>
                <a:srgbClr val="CC3300"/>
              </a:buClr>
              <a:buFont typeface="Wingdings" pitchFamily="2" charset="2"/>
              <a:buChar char="§"/>
              <a:defRPr/>
            </a:pPr>
            <a:r>
              <a:rPr lang="en-US" sz="2400" smtClean="0">
                <a:solidFill>
                  <a:schemeClr val="folHlink"/>
                </a:solidFill>
              </a:rPr>
              <a:t>Scrutinize Proposed New Data Collections and Surveys.</a:t>
            </a:r>
          </a:p>
          <a:p>
            <a:pPr lvl="1" eaLnBrk="1" hangingPunct="1">
              <a:spcBef>
                <a:spcPct val="0"/>
              </a:spcBef>
              <a:buFont typeface="Wingdings" pitchFamily="2" charset="2"/>
              <a:buChar char="§"/>
              <a:defRPr/>
            </a:pPr>
            <a:r>
              <a:rPr lang="en-US" sz="2000" smtClean="0"/>
              <a:t>Ask project managers to consult with the Privacy Act Office.</a:t>
            </a:r>
          </a:p>
          <a:p>
            <a:pPr lvl="1" eaLnBrk="1" hangingPunct="1">
              <a:spcBef>
                <a:spcPct val="0"/>
              </a:spcBef>
              <a:buFont typeface="Wingdings" pitchFamily="2" charset="2"/>
              <a:buChar char="§"/>
              <a:defRPr/>
            </a:pPr>
            <a:endParaRPr lang="en-US" sz="2000" smtClean="0"/>
          </a:p>
          <a:p>
            <a:pPr eaLnBrk="1" hangingPunct="1">
              <a:spcBef>
                <a:spcPct val="0"/>
              </a:spcBef>
              <a:buClr>
                <a:srgbClr val="CC3300"/>
              </a:buClr>
              <a:buFont typeface="Wingdings" pitchFamily="2" charset="2"/>
              <a:buChar char="§"/>
              <a:defRPr/>
            </a:pPr>
            <a:r>
              <a:rPr lang="en-US" sz="2400" smtClean="0">
                <a:solidFill>
                  <a:schemeClr val="folHlink"/>
                </a:solidFill>
              </a:rPr>
              <a:t>Contracting out a Function?</a:t>
            </a:r>
          </a:p>
          <a:p>
            <a:pPr lvl="1" eaLnBrk="1" hangingPunct="1">
              <a:spcBef>
                <a:spcPct val="0"/>
              </a:spcBef>
              <a:buFont typeface="Wingdings" pitchFamily="2" charset="2"/>
              <a:buChar char="§"/>
              <a:defRPr/>
            </a:pPr>
            <a:r>
              <a:rPr lang="en-US" sz="2000" smtClean="0"/>
              <a:t>Include the Federal Acquisition Regulation Privacy clauses in the contract.  (FAR 52-224-1 &amp; 52.224-2)</a:t>
            </a:r>
          </a:p>
          <a:p>
            <a:pPr lvl="1" eaLnBrk="1" hangingPunct="1">
              <a:spcBef>
                <a:spcPct val="0"/>
              </a:spcBef>
              <a:buFont typeface="Wingdings" pitchFamily="2" charset="2"/>
              <a:buChar char="§"/>
              <a:defRPr/>
            </a:pPr>
            <a:r>
              <a:rPr lang="en-US" sz="2000" smtClean="0"/>
              <a:t>Include language in the contract addressing how the data is to be disposed of at contract end. </a:t>
            </a:r>
          </a:p>
          <a:p>
            <a:pPr lvl="1" eaLnBrk="1" hangingPunct="1">
              <a:spcBef>
                <a:spcPct val="0"/>
              </a:spcBef>
              <a:buFont typeface="Wingdings" pitchFamily="2" charset="2"/>
              <a:buChar char="§"/>
              <a:defRPr/>
            </a:pPr>
            <a:r>
              <a:rPr lang="en-US" sz="2000" smtClean="0"/>
              <a:t>Contact the Privacy Office for more requirements.</a:t>
            </a:r>
          </a:p>
          <a:p>
            <a:pPr lvl="1" eaLnBrk="1" hangingPunct="1">
              <a:lnSpc>
                <a:spcPct val="90000"/>
              </a:lnSpc>
              <a:spcBef>
                <a:spcPct val="0"/>
              </a:spcBef>
              <a:buFont typeface="Wingdings" pitchFamily="2" charset="2"/>
              <a:buChar char="§"/>
              <a:defRPr/>
            </a:pPr>
            <a:endParaRPr lang="en-US" sz="2000" smtClean="0"/>
          </a:p>
          <a:p>
            <a:pPr eaLnBrk="1" hangingPunct="1">
              <a:lnSpc>
                <a:spcPct val="90000"/>
              </a:lnSpc>
              <a:defRPr/>
            </a:pPr>
            <a:endParaRPr lang="en-US" sz="2000" smtClean="0"/>
          </a:p>
          <a:p>
            <a:pPr lvl="1" eaLnBrk="1" hangingPunct="1">
              <a:lnSpc>
                <a:spcPct val="90000"/>
              </a:lnSpc>
              <a:defRPr/>
            </a:pPr>
            <a:endParaRPr lang="en-US" sz="2000" smtClean="0"/>
          </a:p>
        </p:txBody>
      </p:sp>
      <p:pic>
        <p:nvPicPr>
          <p:cNvPr id="16389" name="Picture 8" descr="MCAN00098_0000[1]"/>
          <p:cNvPicPr>
            <a:picLocks noChangeAspect="1" noChangeArrowheads="1"/>
          </p:cNvPicPr>
          <p:nvPr/>
        </p:nvPicPr>
        <p:blipFill>
          <a:blip r:embed="rId2" cstate="print"/>
          <a:srcRect/>
          <a:stretch>
            <a:fillRect/>
          </a:stretch>
        </p:blipFill>
        <p:spPr bwMode="auto">
          <a:xfrm>
            <a:off x="4343400" y="5410200"/>
            <a:ext cx="1228725" cy="1219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F6D3F92-C90F-46C1-8B13-3ADAACBDFD47}" type="slidenum">
              <a:rPr lang="en-US"/>
              <a:pPr>
                <a:defRPr/>
              </a:pPr>
              <a:t>14</a:t>
            </a:fld>
            <a:endParaRPr lang="en-US"/>
          </a:p>
        </p:txBody>
      </p:sp>
      <p:sp>
        <p:nvSpPr>
          <p:cNvPr id="460802" name="Rectangle 2"/>
          <p:cNvSpPr>
            <a:spLocks noGrp="1" noChangeArrowheads="1"/>
          </p:cNvSpPr>
          <p:nvPr>
            <p:ph type="title"/>
          </p:nvPr>
        </p:nvSpPr>
        <p:spPr>
          <a:xfrm>
            <a:off x="457200" y="0"/>
            <a:ext cx="8229600" cy="838200"/>
          </a:xfrm>
        </p:spPr>
        <p:txBody>
          <a:bodyPr/>
          <a:lstStyle/>
          <a:p>
            <a:pPr eaLnBrk="1" hangingPunct="1">
              <a:defRPr/>
            </a:pPr>
            <a:r>
              <a:rPr lang="en-US" sz="2400" b="1" smtClean="0"/>
              <a:t>Supervising Privacy Act System Managers</a:t>
            </a:r>
          </a:p>
        </p:txBody>
      </p:sp>
      <p:sp>
        <p:nvSpPr>
          <p:cNvPr id="460803" name="Rectangle 3"/>
          <p:cNvSpPr>
            <a:spLocks noGrp="1" noChangeArrowheads="1"/>
          </p:cNvSpPr>
          <p:nvPr>
            <p:ph type="body" idx="1"/>
          </p:nvPr>
        </p:nvSpPr>
        <p:spPr>
          <a:xfrm>
            <a:off x="228600" y="914400"/>
            <a:ext cx="8610600" cy="5410200"/>
          </a:xfrm>
        </p:spPr>
        <p:txBody>
          <a:bodyPr/>
          <a:lstStyle/>
          <a:p>
            <a:pPr eaLnBrk="1" hangingPunct="1">
              <a:lnSpc>
                <a:spcPct val="80000"/>
              </a:lnSpc>
              <a:buFontTx/>
              <a:buNone/>
              <a:defRPr/>
            </a:pPr>
            <a:r>
              <a:rPr lang="en-US" sz="2000" smtClean="0">
                <a:solidFill>
                  <a:schemeClr val="folHlink"/>
                </a:solidFill>
              </a:rPr>
              <a:t>A “System Manager” is an individual assigned to oversee, manage, direct, and control a Privacy Act system of records.  System managers require specialized Privacy Act training.  </a:t>
            </a:r>
          </a:p>
          <a:p>
            <a:pPr eaLnBrk="1" hangingPunct="1">
              <a:lnSpc>
                <a:spcPct val="80000"/>
              </a:lnSpc>
              <a:buFontTx/>
              <a:buNone/>
              <a:defRPr/>
            </a:pPr>
            <a:endParaRPr lang="en-US" sz="2000" smtClean="0"/>
          </a:p>
          <a:p>
            <a:pPr eaLnBrk="1" hangingPunct="1">
              <a:lnSpc>
                <a:spcPct val="80000"/>
              </a:lnSpc>
              <a:buClr>
                <a:srgbClr val="CC3300"/>
              </a:buClr>
              <a:buSzPct val="75000"/>
              <a:defRPr/>
            </a:pPr>
            <a:r>
              <a:rPr lang="en-US" sz="2000" smtClean="0"/>
              <a:t>System Manager Duties:</a:t>
            </a:r>
          </a:p>
          <a:p>
            <a:pPr lvl="1" eaLnBrk="1" hangingPunct="1">
              <a:lnSpc>
                <a:spcPct val="80000"/>
              </a:lnSpc>
              <a:defRPr/>
            </a:pPr>
            <a:r>
              <a:rPr lang="en-US" sz="2000" smtClean="0"/>
              <a:t>Comply with 32 CFR 323 and DoD 5400.11-R.</a:t>
            </a:r>
          </a:p>
          <a:p>
            <a:pPr lvl="1" eaLnBrk="1" hangingPunct="1">
              <a:lnSpc>
                <a:spcPct val="80000"/>
              </a:lnSpc>
              <a:defRPr/>
            </a:pPr>
            <a:r>
              <a:rPr lang="en-US" sz="2000" smtClean="0"/>
              <a:t>Follow Rules in the Published System Notice.</a:t>
            </a:r>
          </a:p>
          <a:p>
            <a:pPr lvl="1" eaLnBrk="1" hangingPunct="1">
              <a:lnSpc>
                <a:spcPct val="80000"/>
              </a:lnSpc>
              <a:defRPr/>
            </a:pPr>
            <a:r>
              <a:rPr lang="en-US" sz="2000" smtClean="0"/>
              <a:t>Respond to First-Party Access and Amendment Requests.</a:t>
            </a:r>
          </a:p>
          <a:p>
            <a:pPr lvl="1" eaLnBrk="1" hangingPunct="1">
              <a:lnSpc>
                <a:spcPct val="80000"/>
              </a:lnSpc>
              <a:defRPr/>
            </a:pPr>
            <a:r>
              <a:rPr lang="en-US" sz="2000" smtClean="0"/>
              <a:t>Determine if Third-Party Disclosures are Authorized.</a:t>
            </a:r>
          </a:p>
          <a:p>
            <a:pPr lvl="1" eaLnBrk="1" hangingPunct="1">
              <a:lnSpc>
                <a:spcPct val="80000"/>
              </a:lnSpc>
              <a:defRPr/>
            </a:pPr>
            <a:r>
              <a:rPr lang="en-US" sz="2000" smtClean="0"/>
              <a:t>Maintain an Accounting of all Third-Party Disclosures.</a:t>
            </a:r>
          </a:p>
          <a:p>
            <a:pPr lvl="1" eaLnBrk="1" hangingPunct="1">
              <a:lnSpc>
                <a:spcPct val="80000"/>
              </a:lnSpc>
              <a:defRPr/>
            </a:pPr>
            <a:r>
              <a:rPr lang="en-US" sz="2000" smtClean="0"/>
              <a:t>And More!</a:t>
            </a:r>
          </a:p>
          <a:p>
            <a:pPr lvl="1" eaLnBrk="1" hangingPunct="1">
              <a:lnSpc>
                <a:spcPct val="80000"/>
              </a:lnSpc>
              <a:defRPr/>
            </a:pPr>
            <a:endParaRPr lang="en-US" sz="2000" smtClean="0"/>
          </a:p>
          <a:p>
            <a:pPr eaLnBrk="1" hangingPunct="1">
              <a:lnSpc>
                <a:spcPct val="80000"/>
              </a:lnSpc>
              <a:buClr>
                <a:srgbClr val="CC3300"/>
              </a:buClr>
              <a:buSzPct val="90000"/>
              <a:defRPr/>
            </a:pPr>
            <a:r>
              <a:rPr lang="en-US" sz="2000" smtClean="0"/>
              <a:t>System Managers may not institute changes to a system without first consulting with the Privacy Act Office.</a:t>
            </a:r>
            <a:r>
              <a:rPr lang="en-US" sz="2400" smtClean="0"/>
              <a:t/>
            </a:r>
            <a:br>
              <a:rPr lang="en-US" sz="2400" smtClean="0"/>
            </a:br>
            <a:endParaRPr lang="en-US" sz="2400" smtClean="0"/>
          </a:p>
          <a:p>
            <a:pPr eaLnBrk="1" hangingPunct="1">
              <a:lnSpc>
                <a:spcPct val="80000"/>
              </a:lnSpc>
              <a:buClr>
                <a:srgbClr val="CC3300"/>
              </a:buClr>
              <a:buSzPct val="75000"/>
              <a:defRPr/>
            </a:pPr>
            <a:r>
              <a:rPr lang="en-US" sz="2000" smtClean="0"/>
              <a:t>Encourage your System Managers to work closely with the DON/CMC Privacy Offices in executing their duties.</a:t>
            </a:r>
            <a:r>
              <a:rPr lang="en-US" sz="2400" smtClean="0"/>
              <a:t>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A529C0C-1905-4DCF-9BAF-12654F098865}" type="slidenum">
              <a:rPr lang="en-US"/>
              <a:pPr>
                <a:defRPr/>
              </a:pPr>
              <a:t>15</a:t>
            </a:fld>
            <a:endParaRPr lang="en-US"/>
          </a:p>
        </p:txBody>
      </p:sp>
      <p:sp>
        <p:nvSpPr>
          <p:cNvPr id="448514" name="Rectangle 2"/>
          <p:cNvSpPr>
            <a:spLocks noGrp="1" noChangeArrowheads="1"/>
          </p:cNvSpPr>
          <p:nvPr>
            <p:ph type="title"/>
          </p:nvPr>
        </p:nvSpPr>
        <p:spPr>
          <a:xfrm>
            <a:off x="533400" y="0"/>
            <a:ext cx="8229600" cy="1371600"/>
          </a:xfrm>
        </p:spPr>
        <p:txBody>
          <a:bodyPr/>
          <a:lstStyle/>
          <a:p>
            <a:pPr eaLnBrk="1" hangingPunct="1">
              <a:defRPr/>
            </a:pPr>
            <a:r>
              <a:rPr lang="en-US" sz="3200" b="1" smtClean="0"/>
              <a:t>Discussing Privacy Matters</a:t>
            </a:r>
          </a:p>
        </p:txBody>
      </p:sp>
      <p:sp>
        <p:nvSpPr>
          <p:cNvPr id="448515" name="Rectangle 3"/>
          <p:cNvSpPr>
            <a:spLocks noGrp="1" noChangeArrowheads="1"/>
          </p:cNvSpPr>
          <p:nvPr>
            <p:ph type="body" idx="1"/>
          </p:nvPr>
        </p:nvSpPr>
        <p:spPr>
          <a:xfrm>
            <a:off x="457200" y="1371600"/>
            <a:ext cx="4800600" cy="4953000"/>
          </a:xfrm>
          <a:ln>
            <a:solidFill>
              <a:srgbClr val="990033"/>
            </a:solidFill>
          </a:ln>
        </p:spPr>
        <p:txBody>
          <a:bodyPr/>
          <a:lstStyle/>
          <a:p>
            <a:pPr eaLnBrk="1" hangingPunct="1">
              <a:lnSpc>
                <a:spcPct val="80000"/>
              </a:lnSpc>
              <a:defRPr/>
            </a:pPr>
            <a:endParaRPr lang="en-US" sz="2400" smtClean="0"/>
          </a:p>
          <a:p>
            <a:pPr eaLnBrk="1" hangingPunct="1">
              <a:lnSpc>
                <a:spcPct val="80000"/>
              </a:lnSpc>
              <a:buClr>
                <a:srgbClr val="CC3300"/>
              </a:buClr>
              <a:defRPr/>
            </a:pPr>
            <a:r>
              <a:rPr lang="en-US" sz="2400" smtClean="0"/>
              <a:t>When discussing a person’s   health, financial affairs, personnel actions, criminal history, family affairs, or other personal aspect of his or her life, it is important to remember that details should not be brought up in staff meetings or discussed in common areas. </a:t>
            </a:r>
          </a:p>
          <a:p>
            <a:pPr eaLnBrk="1" hangingPunct="1">
              <a:lnSpc>
                <a:spcPct val="80000"/>
              </a:lnSpc>
              <a:buClr>
                <a:srgbClr val="CC3300"/>
              </a:buClr>
              <a:defRPr/>
            </a:pPr>
            <a:endParaRPr lang="en-US" sz="2400" smtClean="0"/>
          </a:p>
          <a:p>
            <a:pPr eaLnBrk="1" hangingPunct="1">
              <a:lnSpc>
                <a:spcPct val="80000"/>
              </a:lnSpc>
              <a:buClr>
                <a:srgbClr val="CC3300"/>
              </a:buClr>
              <a:defRPr/>
            </a:pPr>
            <a:r>
              <a:rPr lang="en-US" sz="2400" smtClean="0"/>
              <a:t>Personal matters should never be discussed with anyone without a strict need to know.</a:t>
            </a:r>
          </a:p>
        </p:txBody>
      </p:sp>
      <p:pic>
        <p:nvPicPr>
          <p:cNvPr id="18437" name="Picture 4" descr="MCj00889540000[1]"/>
          <p:cNvPicPr>
            <a:picLocks noChangeAspect="1" noChangeArrowheads="1"/>
          </p:cNvPicPr>
          <p:nvPr/>
        </p:nvPicPr>
        <p:blipFill>
          <a:blip r:embed="rId3" cstate="print"/>
          <a:srcRect/>
          <a:stretch>
            <a:fillRect/>
          </a:stretch>
        </p:blipFill>
        <p:spPr bwMode="auto">
          <a:xfrm>
            <a:off x="5791200" y="2514600"/>
            <a:ext cx="2792413" cy="2362200"/>
          </a:xfrm>
          <a:prstGeom prst="rect">
            <a:avLst/>
          </a:prstGeom>
          <a:noFill/>
          <a:ln w="9525">
            <a:noFill/>
            <a:miter lim="800000"/>
            <a:headEnd/>
            <a:tailEnd/>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C07DD56F-14EE-4614-B3ED-22EAD4BD689C}" type="slidenum">
              <a:rPr lang="en-US"/>
              <a:pPr>
                <a:defRPr/>
              </a:pPr>
              <a:t>16</a:t>
            </a:fld>
            <a:endParaRPr lang="en-US"/>
          </a:p>
        </p:txBody>
      </p:sp>
      <p:sp>
        <p:nvSpPr>
          <p:cNvPr id="567300" name="Rectangle 4"/>
          <p:cNvSpPr>
            <a:spLocks noGrp="1" noChangeArrowheads="1"/>
          </p:cNvSpPr>
          <p:nvPr>
            <p:ph type="title"/>
          </p:nvPr>
        </p:nvSpPr>
        <p:spPr>
          <a:xfrm>
            <a:off x="457200" y="0"/>
            <a:ext cx="8229600" cy="685800"/>
          </a:xfrm>
        </p:spPr>
        <p:txBody>
          <a:bodyPr/>
          <a:lstStyle/>
          <a:p>
            <a:pPr eaLnBrk="1" hangingPunct="1">
              <a:tabLst>
                <a:tab pos="625475" algn="l"/>
              </a:tabLst>
              <a:defRPr/>
            </a:pPr>
            <a:r>
              <a:rPr lang="en-US" sz="2000" b="1" smtClean="0"/>
              <a:t>What are Some Examples of Personal Data?</a:t>
            </a:r>
          </a:p>
        </p:txBody>
      </p:sp>
      <p:sp>
        <p:nvSpPr>
          <p:cNvPr id="567301" name="Rectangle 5"/>
          <p:cNvSpPr>
            <a:spLocks noGrp="1" noChangeArrowheads="1"/>
          </p:cNvSpPr>
          <p:nvPr>
            <p:ph type="body" sz="half" idx="1"/>
          </p:nvPr>
        </p:nvSpPr>
        <p:spPr>
          <a:xfrm>
            <a:off x="304800" y="838200"/>
            <a:ext cx="4038600" cy="5181600"/>
          </a:xfrm>
          <a:ln w="38100">
            <a:solidFill>
              <a:srgbClr val="990033"/>
            </a:solidFill>
          </a:ln>
        </p:spPr>
        <p:txBody>
          <a:bodyPr/>
          <a:lstStyle/>
          <a:p>
            <a:pPr algn="ctr" eaLnBrk="1" hangingPunct="1">
              <a:lnSpc>
                <a:spcPct val="80000"/>
              </a:lnSpc>
              <a:buFont typeface="Wingdings" pitchFamily="2" charset="2"/>
              <a:buNone/>
              <a:defRPr/>
            </a:pPr>
            <a:r>
              <a:rPr lang="en-US" sz="2000" smtClean="0"/>
              <a:t>PERSONAL DATA</a:t>
            </a:r>
          </a:p>
          <a:p>
            <a:pPr eaLnBrk="1" hangingPunct="1">
              <a:lnSpc>
                <a:spcPct val="80000"/>
              </a:lnSpc>
              <a:defRPr/>
            </a:pPr>
            <a:endParaRPr lang="en-US" sz="1800" smtClean="0"/>
          </a:p>
          <a:p>
            <a:pPr eaLnBrk="1" hangingPunct="1">
              <a:lnSpc>
                <a:spcPct val="80000"/>
              </a:lnSpc>
              <a:buClr>
                <a:schemeClr val="folHlink"/>
              </a:buClr>
              <a:buFont typeface="Wingdings" pitchFamily="2" charset="2"/>
              <a:buChar char="§"/>
              <a:defRPr/>
            </a:pPr>
            <a:r>
              <a:rPr lang="en-US" sz="1800" b="1" smtClean="0"/>
              <a:t>Electronic &amp; physical home address and phone number</a:t>
            </a:r>
          </a:p>
          <a:p>
            <a:pPr eaLnBrk="1" hangingPunct="1">
              <a:lnSpc>
                <a:spcPct val="80000"/>
              </a:lnSpc>
              <a:buClr>
                <a:schemeClr val="folHlink"/>
              </a:buClr>
              <a:buFont typeface="Wingdings" pitchFamily="2" charset="2"/>
              <a:buChar char="§"/>
              <a:defRPr/>
            </a:pPr>
            <a:r>
              <a:rPr lang="en-US" sz="1800" b="1" smtClean="0"/>
              <a:t>Type of leave used (but not administrative or holiday)</a:t>
            </a:r>
          </a:p>
          <a:p>
            <a:pPr eaLnBrk="1" hangingPunct="1">
              <a:lnSpc>
                <a:spcPct val="80000"/>
              </a:lnSpc>
              <a:buClr>
                <a:schemeClr val="folHlink"/>
              </a:buClr>
              <a:buFont typeface="Wingdings" pitchFamily="2" charset="2"/>
              <a:buChar char="§"/>
              <a:defRPr/>
            </a:pPr>
            <a:r>
              <a:rPr lang="en-US" sz="1800" b="1" smtClean="0"/>
              <a:t>Performance rating</a:t>
            </a:r>
          </a:p>
          <a:p>
            <a:pPr eaLnBrk="1" hangingPunct="1">
              <a:lnSpc>
                <a:spcPct val="80000"/>
              </a:lnSpc>
              <a:buClr>
                <a:schemeClr val="folHlink"/>
              </a:buClr>
              <a:buFont typeface="Wingdings" pitchFamily="2" charset="2"/>
              <a:buChar char="§"/>
              <a:defRPr/>
            </a:pPr>
            <a:r>
              <a:rPr lang="en-US" sz="1800" b="1" smtClean="0"/>
              <a:t>Health, financial, &amp; medical data</a:t>
            </a:r>
          </a:p>
          <a:p>
            <a:pPr eaLnBrk="1" hangingPunct="1">
              <a:lnSpc>
                <a:spcPct val="80000"/>
              </a:lnSpc>
              <a:buClr>
                <a:schemeClr val="folHlink"/>
              </a:buClr>
              <a:buFont typeface="Wingdings" pitchFamily="2" charset="2"/>
              <a:buChar char="§"/>
              <a:defRPr/>
            </a:pPr>
            <a:r>
              <a:rPr lang="en-US" sz="1800" b="1" smtClean="0"/>
              <a:t>Misconduct information</a:t>
            </a:r>
          </a:p>
          <a:p>
            <a:pPr eaLnBrk="1" hangingPunct="1">
              <a:lnSpc>
                <a:spcPct val="80000"/>
              </a:lnSpc>
              <a:buClr>
                <a:schemeClr val="folHlink"/>
              </a:buClr>
              <a:buFont typeface="Wingdings" pitchFamily="2" charset="2"/>
              <a:buChar char="§"/>
              <a:defRPr/>
            </a:pPr>
            <a:r>
              <a:rPr lang="en-US" sz="1800" b="1" smtClean="0"/>
              <a:t>On the job injury data</a:t>
            </a:r>
          </a:p>
          <a:p>
            <a:pPr eaLnBrk="1" hangingPunct="1">
              <a:lnSpc>
                <a:spcPct val="80000"/>
              </a:lnSpc>
              <a:buClr>
                <a:schemeClr val="folHlink"/>
              </a:buClr>
              <a:buFont typeface="Wingdings" pitchFamily="2" charset="2"/>
              <a:buChar char="§"/>
              <a:defRPr/>
            </a:pPr>
            <a:r>
              <a:rPr lang="en-US" sz="1800" b="1" smtClean="0"/>
              <a:t>Gov’t-paid, personal development training, e.g. –</a:t>
            </a:r>
          </a:p>
          <a:p>
            <a:pPr eaLnBrk="1" hangingPunct="1">
              <a:lnSpc>
                <a:spcPct val="80000"/>
              </a:lnSpc>
              <a:buClr>
                <a:schemeClr val="folHlink"/>
              </a:buClr>
              <a:buFont typeface="Wingdings" pitchFamily="2" charset="2"/>
              <a:buChar char="§"/>
              <a:defRPr/>
            </a:pPr>
            <a:endParaRPr lang="en-US" sz="2000" b="1" smtClean="0"/>
          </a:p>
          <a:p>
            <a:pPr lvl="1" eaLnBrk="1" hangingPunct="1">
              <a:lnSpc>
                <a:spcPct val="80000"/>
              </a:lnSpc>
              <a:buClr>
                <a:srgbClr val="CC3300"/>
              </a:buClr>
              <a:buFont typeface="Wingdings" pitchFamily="2" charset="2"/>
              <a:buChar char="§"/>
              <a:defRPr/>
            </a:pPr>
            <a:r>
              <a:rPr lang="en-US" sz="1800" b="1" smtClean="0"/>
              <a:t>“Rid Yourself of Debt”</a:t>
            </a:r>
          </a:p>
          <a:p>
            <a:pPr lvl="1" eaLnBrk="1" hangingPunct="1">
              <a:lnSpc>
                <a:spcPct val="80000"/>
              </a:lnSpc>
              <a:buClr>
                <a:srgbClr val="CC3300"/>
              </a:buClr>
              <a:buFont typeface="Wingdings" pitchFamily="2" charset="2"/>
              <a:buChar char="§"/>
              <a:defRPr/>
            </a:pPr>
            <a:r>
              <a:rPr lang="en-US" sz="1800" b="1" smtClean="0"/>
              <a:t>“Coping with your Unruly Child”</a:t>
            </a:r>
          </a:p>
          <a:p>
            <a:pPr lvl="1" eaLnBrk="1" hangingPunct="1">
              <a:lnSpc>
                <a:spcPct val="80000"/>
              </a:lnSpc>
              <a:buClr>
                <a:srgbClr val="CC3300"/>
              </a:buClr>
              <a:buFont typeface="Wingdings" pitchFamily="2" charset="2"/>
              <a:buChar char="§"/>
              <a:defRPr/>
            </a:pPr>
            <a:r>
              <a:rPr lang="en-US" sz="1800" b="1" smtClean="0"/>
              <a:t>“Beating your Drug Habit”</a:t>
            </a:r>
          </a:p>
          <a:p>
            <a:pPr eaLnBrk="1" hangingPunct="1">
              <a:lnSpc>
                <a:spcPct val="80000"/>
              </a:lnSpc>
              <a:buFont typeface="Wingdings" pitchFamily="2" charset="2"/>
              <a:buChar char="§"/>
              <a:defRPr/>
            </a:pPr>
            <a:endParaRPr lang="en-US" sz="1800" smtClean="0"/>
          </a:p>
          <a:p>
            <a:pPr eaLnBrk="1" hangingPunct="1">
              <a:lnSpc>
                <a:spcPct val="80000"/>
              </a:lnSpc>
              <a:defRPr/>
            </a:pPr>
            <a:endParaRPr lang="en-US" sz="1800" smtClean="0"/>
          </a:p>
        </p:txBody>
      </p:sp>
      <p:sp>
        <p:nvSpPr>
          <p:cNvPr id="567302" name="Rectangle 6"/>
          <p:cNvSpPr>
            <a:spLocks noGrp="1" noChangeArrowheads="1"/>
          </p:cNvSpPr>
          <p:nvPr>
            <p:ph type="body" sz="half" idx="2"/>
          </p:nvPr>
        </p:nvSpPr>
        <p:spPr>
          <a:xfrm>
            <a:off x="4495800" y="838200"/>
            <a:ext cx="4419600" cy="5181600"/>
          </a:xfrm>
          <a:ln w="38100">
            <a:solidFill>
              <a:srgbClr val="990033"/>
            </a:solidFill>
          </a:ln>
        </p:spPr>
        <p:txBody>
          <a:bodyPr/>
          <a:lstStyle/>
          <a:p>
            <a:pPr algn="ctr" eaLnBrk="1" hangingPunct="1">
              <a:lnSpc>
                <a:spcPct val="80000"/>
              </a:lnSpc>
              <a:buFont typeface="Wingdings" pitchFamily="2" charset="2"/>
              <a:buNone/>
              <a:defRPr/>
            </a:pPr>
            <a:r>
              <a:rPr lang="en-US" sz="2000" smtClean="0"/>
              <a:t>NON-PERSONAL DATA</a:t>
            </a:r>
          </a:p>
          <a:p>
            <a:pPr eaLnBrk="1" hangingPunct="1">
              <a:lnSpc>
                <a:spcPct val="80000"/>
              </a:lnSpc>
              <a:defRPr/>
            </a:pPr>
            <a:endParaRPr lang="en-US" sz="2000" smtClean="0"/>
          </a:p>
          <a:p>
            <a:pPr eaLnBrk="1" hangingPunct="1">
              <a:lnSpc>
                <a:spcPct val="80000"/>
              </a:lnSpc>
              <a:buClr>
                <a:schemeClr val="folHlink"/>
              </a:buClr>
              <a:buFont typeface="Wingdings" pitchFamily="2" charset="2"/>
              <a:buChar char="§"/>
              <a:defRPr/>
            </a:pPr>
            <a:r>
              <a:rPr lang="en-US" sz="1800" b="1" smtClean="0"/>
              <a:t>Position description &amp; duties</a:t>
            </a:r>
          </a:p>
          <a:p>
            <a:pPr eaLnBrk="1" hangingPunct="1">
              <a:lnSpc>
                <a:spcPct val="80000"/>
              </a:lnSpc>
              <a:buClr>
                <a:schemeClr val="folHlink"/>
              </a:buClr>
              <a:buFont typeface="Wingdings" pitchFamily="2" charset="2"/>
              <a:buChar char="§"/>
              <a:defRPr/>
            </a:pPr>
            <a:r>
              <a:rPr lang="en-US" sz="1800" b="1" smtClean="0"/>
              <a:t>Job title, series, and grade</a:t>
            </a:r>
          </a:p>
          <a:p>
            <a:pPr eaLnBrk="1" hangingPunct="1">
              <a:lnSpc>
                <a:spcPct val="80000"/>
              </a:lnSpc>
              <a:buClr>
                <a:schemeClr val="folHlink"/>
              </a:buClr>
              <a:buFont typeface="Wingdings" pitchFamily="2" charset="2"/>
              <a:buChar char="§"/>
              <a:defRPr/>
            </a:pPr>
            <a:r>
              <a:rPr lang="en-US" sz="1800" b="1" smtClean="0"/>
              <a:t>Duty address (but not overseas)</a:t>
            </a:r>
          </a:p>
          <a:p>
            <a:pPr eaLnBrk="1" hangingPunct="1">
              <a:lnSpc>
                <a:spcPct val="80000"/>
              </a:lnSpc>
              <a:buClr>
                <a:schemeClr val="folHlink"/>
              </a:buClr>
              <a:buFont typeface="Wingdings" pitchFamily="2" charset="2"/>
              <a:buChar char="§"/>
              <a:defRPr/>
            </a:pPr>
            <a:r>
              <a:rPr lang="en-US" sz="1800" b="1" smtClean="0"/>
              <a:t>Duty schedule (days &amp; hours)</a:t>
            </a:r>
          </a:p>
          <a:p>
            <a:pPr eaLnBrk="1" hangingPunct="1">
              <a:lnSpc>
                <a:spcPct val="80000"/>
              </a:lnSpc>
              <a:buClr>
                <a:schemeClr val="folHlink"/>
              </a:buClr>
              <a:buFont typeface="Wingdings" pitchFamily="2" charset="2"/>
              <a:buChar char="§"/>
              <a:defRPr/>
            </a:pPr>
            <a:r>
              <a:rPr lang="en-US" sz="1800" b="1" smtClean="0"/>
              <a:t>Gov’t paid, work-related training, e.g. –</a:t>
            </a:r>
          </a:p>
          <a:p>
            <a:pPr eaLnBrk="1" hangingPunct="1">
              <a:lnSpc>
                <a:spcPct val="80000"/>
              </a:lnSpc>
              <a:buClr>
                <a:schemeClr val="folHlink"/>
              </a:buClr>
              <a:buFont typeface="Wingdings" pitchFamily="2" charset="2"/>
              <a:buChar char="§"/>
              <a:defRPr/>
            </a:pPr>
            <a:endParaRPr lang="en-US" sz="1800" b="1" smtClean="0"/>
          </a:p>
          <a:p>
            <a:pPr lvl="1" eaLnBrk="1" hangingPunct="1">
              <a:lnSpc>
                <a:spcPct val="80000"/>
              </a:lnSpc>
              <a:buClr>
                <a:srgbClr val="CC3300"/>
              </a:buClr>
              <a:buFont typeface="Wingdings" pitchFamily="2" charset="2"/>
              <a:buChar char="§"/>
              <a:defRPr/>
            </a:pPr>
            <a:r>
              <a:rPr lang="en-US" sz="1800" b="1" smtClean="0"/>
              <a:t>“Providing Good Customer Service”</a:t>
            </a:r>
          </a:p>
          <a:p>
            <a:pPr lvl="1" eaLnBrk="1" hangingPunct="1">
              <a:lnSpc>
                <a:spcPct val="80000"/>
              </a:lnSpc>
              <a:buClr>
                <a:srgbClr val="CC3300"/>
              </a:buClr>
              <a:buFont typeface="Wingdings" pitchFamily="2" charset="2"/>
              <a:buChar char="§"/>
              <a:defRPr/>
            </a:pPr>
            <a:r>
              <a:rPr lang="en-US" sz="1800" b="1" smtClean="0"/>
              <a:t>“Become a Great Public Speaker”</a:t>
            </a:r>
          </a:p>
          <a:p>
            <a:pPr lvl="1" eaLnBrk="1" hangingPunct="1">
              <a:lnSpc>
                <a:spcPct val="80000"/>
              </a:lnSpc>
              <a:buClr>
                <a:srgbClr val="CC3300"/>
              </a:buClr>
              <a:buFont typeface="Wingdings" pitchFamily="2" charset="2"/>
              <a:buChar char="§"/>
              <a:defRPr/>
            </a:pPr>
            <a:r>
              <a:rPr lang="en-US" sz="1800" b="1" smtClean="0"/>
              <a:t>“Principles of Grammar”</a:t>
            </a:r>
          </a:p>
          <a:p>
            <a:pPr lvl="1" eaLnBrk="1" hangingPunct="1">
              <a:lnSpc>
                <a:spcPct val="80000"/>
              </a:lnSpc>
              <a:buClr>
                <a:srgbClr val="CC3300"/>
              </a:buClr>
              <a:buFont typeface="Wingdings" pitchFamily="2" charset="2"/>
              <a:buNone/>
              <a:defRPr/>
            </a:pPr>
            <a:endParaRPr lang="en-US" sz="1800" b="1" smtClean="0"/>
          </a:p>
          <a:p>
            <a:pPr lvl="1" eaLnBrk="1" hangingPunct="1">
              <a:lnSpc>
                <a:spcPct val="80000"/>
              </a:lnSpc>
              <a:defRPr/>
            </a:pPr>
            <a:endParaRPr lang="en-US" sz="2000" b="1" smtClean="0"/>
          </a:p>
          <a:p>
            <a:pPr eaLnBrk="1" hangingPunct="1">
              <a:lnSpc>
                <a:spcPct val="80000"/>
              </a:lnSpc>
              <a:defRPr/>
            </a:pPr>
            <a:endParaRPr lang="en-US" sz="2000" b="1" smtClean="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9ACF0EC-7B01-431A-B181-CDB4FA7DA078}" type="slidenum">
              <a:rPr lang="en-US"/>
              <a:pPr>
                <a:defRPr/>
              </a:pPr>
              <a:t>17</a:t>
            </a:fld>
            <a:endParaRPr lang="en-US"/>
          </a:p>
        </p:txBody>
      </p:sp>
      <p:sp>
        <p:nvSpPr>
          <p:cNvPr id="566274" name="Rectangle 2"/>
          <p:cNvSpPr>
            <a:spLocks noGrp="1" noChangeArrowheads="1"/>
          </p:cNvSpPr>
          <p:nvPr>
            <p:ph type="title"/>
          </p:nvPr>
        </p:nvSpPr>
        <p:spPr>
          <a:xfrm>
            <a:off x="457200" y="228600"/>
            <a:ext cx="8001000" cy="762000"/>
          </a:xfrm>
        </p:spPr>
        <p:txBody>
          <a:bodyPr/>
          <a:lstStyle/>
          <a:p>
            <a:pPr eaLnBrk="1" hangingPunct="1">
              <a:defRPr/>
            </a:pPr>
            <a:r>
              <a:rPr lang="en-US" sz="2800" b="1" smtClean="0"/>
              <a:t>Recall Rosters</a:t>
            </a:r>
          </a:p>
        </p:txBody>
      </p:sp>
      <p:sp>
        <p:nvSpPr>
          <p:cNvPr id="566275" name="Rectangle 3"/>
          <p:cNvSpPr>
            <a:spLocks noGrp="1" noChangeArrowheads="1"/>
          </p:cNvSpPr>
          <p:nvPr>
            <p:ph type="body" idx="1"/>
          </p:nvPr>
        </p:nvSpPr>
        <p:spPr>
          <a:xfrm>
            <a:off x="457200" y="1219200"/>
            <a:ext cx="8229600" cy="5334000"/>
          </a:xfrm>
        </p:spPr>
        <p:txBody>
          <a:bodyPr/>
          <a:lstStyle/>
          <a:p>
            <a:pPr eaLnBrk="1" hangingPunct="1">
              <a:buClr>
                <a:srgbClr val="CC3300"/>
              </a:buClr>
              <a:buFont typeface="Wingdings" pitchFamily="2" charset="2"/>
              <a:buNone/>
              <a:defRPr/>
            </a:pPr>
            <a:r>
              <a:rPr lang="en-US" sz="2400" smtClean="0">
                <a:solidFill>
                  <a:schemeClr val="folHlink"/>
                </a:solidFill>
              </a:rPr>
              <a:t>   Employees are encouraged to give supervisors their home telephone numbers, but they do not have to agree to share them with co-workers.</a:t>
            </a:r>
          </a:p>
          <a:p>
            <a:pPr eaLnBrk="1" hangingPunct="1">
              <a:buClr>
                <a:srgbClr val="CC3300"/>
              </a:buClr>
              <a:buFont typeface="Wingdings" pitchFamily="2" charset="2"/>
              <a:buChar char="§"/>
              <a:defRPr/>
            </a:pPr>
            <a:endParaRPr lang="en-US" sz="2000" b="1" smtClean="0">
              <a:solidFill>
                <a:schemeClr val="folHlink"/>
              </a:solidFill>
            </a:endParaRPr>
          </a:p>
          <a:p>
            <a:pPr eaLnBrk="1" hangingPunct="1">
              <a:buClr>
                <a:srgbClr val="CC3300"/>
              </a:buClr>
              <a:buFont typeface="Wingdings" pitchFamily="2" charset="2"/>
              <a:buChar char="§"/>
              <a:defRPr/>
            </a:pPr>
            <a:r>
              <a:rPr lang="en-US" sz="2000" b="1" smtClean="0"/>
              <a:t>If an employee objects to having his/her telephone number placed on a recall roster:</a:t>
            </a:r>
          </a:p>
          <a:p>
            <a:pPr lvl="1" eaLnBrk="1" hangingPunct="1">
              <a:buClr>
                <a:srgbClr val="CC3300"/>
              </a:buClr>
              <a:buFont typeface="Wingdings" pitchFamily="2" charset="2"/>
              <a:buChar char="§"/>
              <a:defRPr/>
            </a:pPr>
            <a:r>
              <a:rPr lang="en-US" sz="2000" smtClean="0"/>
              <a:t>List “Unlisted” or “Unpublished” instead of home number.</a:t>
            </a:r>
          </a:p>
          <a:p>
            <a:pPr lvl="1" eaLnBrk="1" hangingPunct="1">
              <a:buFont typeface="Wingdings" pitchFamily="2" charset="2"/>
              <a:buChar char="§"/>
              <a:defRPr/>
            </a:pPr>
            <a:r>
              <a:rPr lang="en-US" sz="2000" smtClean="0"/>
              <a:t>Arrange to call the employee yourself during alerts or exercises. </a:t>
            </a:r>
          </a:p>
          <a:p>
            <a:pPr eaLnBrk="1" hangingPunct="1">
              <a:buClr>
                <a:srgbClr val="CC3300"/>
              </a:buClr>
              <a:buFont typeface="Wingdings" pitchFamily="2" charset="2"/>
              <a:buChar char="§"/>
              <a:defRPr/>
            </a:pPr>
            <a:r>
              <a:rPr lang="en-US" sz="2000" b="1" smtClean="0"/>
              <a:t>Remember to mark the recall roster “For Official Use Only-Privacy Sensitive” – Any misuse or unauthorized access may result in both civil and criminal penalties.</a:t>
            </a:r>
          </a:p>
          <a:p>
            <a:pPr eaLnBrk="1" hangingPunct="1">
              <a:buClr>
                <a:srgbClr val="CC3300"/>
              </a:buClr>
              <a:buFont typeface="Wingdings" pitchFamily="2" charset="2"/>
              <a:buChar char="§"/>
              <a:defRPr/>
            </a:pPr>
            <a:r>
              <a:rPr lang="en-US" sz="2000" b="1" smtClean="0"/>
              <a:t>Instruct your staff that the roster is to be used for official purposes only and kept in a secure location.  </a:t>
            </a:r>
          </a:p>
          <a:p>
            <a:pPr lvl="1" eaLnBrk="1" hangingPunct="1">
              <a:buFont typeface="Wingdings" pitchFamily="2" charset="2"/>
              <a:buChar char="§"/>
              <a:defRPr/>
            </a:pPr>
            <a:endParaRPr lang="en-US" sz="1800" smtClean="0"/>
          </a:p>
        </p:txBody>
      </p:sp>
      <p:pic>
        <p:nvPicPr>
          <p:cNvPr id="20485" name="Picture 11" descr="MCj02510750000[1]"/>
          <p:cNvPicPr>
            <a:picLocks noChangeAspect="1" noChangeArrowheads="1"/>
          </p:cNvPicPr>
          <p:nvPr/>
        </p:nvPicPr>
        <p:blipFill>
          <a:blip r:embed="rId2" cstate="print"/>
          <a:srcRect/>
          <a:stretch>
            <a:fillRect/>
          </a:stretch>
        </p:blipFill>
        <p:spPr bwMode="auto">
          <a:xfrm>
            <a:off x="6934200" y="228600"/>
            <a:ext cx="1389063" cy="838200"/>
          </a:xfrm>
          <a:prstGeom prst="rect">
            <a:avLst/>
          </a:prstGeom>
          <a:noFill/>
          <a:ln w="9525">
            <a:noFill/>
            <a:miter lim="800000"/>
            <a:headEnd/>
            <a:tailEnd/>
          </a:ln>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F09A7FB-1846-40BA-92FD-790354F6D9AF}" type="slidenum">
              <a:rPr lang="en-US"/>
              <a:pPr>
                <a:defRPr/>
              </a:pPr>
              <a:t>18</a:t>
            </a:fld>
            <a:endParaRPr lang="en-US"/>
          </a:p>
        </p:txBody>
      </p:sp>
      <p:sp>
        <p:nvSpPr>
          <p:cNvPr id="458754" name="Rectangle 2"/>
          <p:cNvSpPr>
            <a:spLocks noGrp="1" noChangeArrowheads="1"/>
          </p:cNvSpPr>
          <p:nvPr>
            <p:ph type="title"/>
          </p:nvPr>
        </p:nvSpPr>
        <p:spPr>
          <a:xfrm>
            <a:off x="838200" y="228600"/>
            <a:ext cx="7848600" cy="1524000"/>
          </a:xfrm>
        </p:spPr>
        <p:txBody>
          <a:bodyPr/>
          <a:lstStyle/>
          <a:p>
            <a:pPr eaLnBrk="1" hangingPunct="1">
              <a:defRPr/>
            </a:pPr>
            <a:r>
              <a:rPr lang="en-US" sz="2000" b="1" smtClean="0"/>
              <a:t>WHEN DATA MAINTAINED BY </a:t>
            </a:r>
            <a:br>
              <a:rPr lang="en-US" sz="2000" b="1" smtClean="0"/>
            </a:br>
            <a:r>
              <a:rPr lang="en-US" sz="2000" b="1" smtClean="0"/>
              <a:t>DON OR DON CONTRACTORS</a:t>
            </a:r>
            <a:br>
              <a:rPr lang="en-US" sz="2000" b="1" smtClean="0"/>
            </a:br>
            <a:r>
              <a:rPr lang="en-US" sz="2000" b="1" smtClean="0"/>
              <a:t> IS LOST, STOLEN, OR COMPROMISED . . .</a:t>
            </a:r>
            <a:r>
              <a:rPr lang="en-US" sz="2400" b="1" smtClean="0"/>
              <a:t/>
            </a:r>
            <a:br>
              <a:rPr lang="en-US" sz="2400" b="1" smtClean="0"/>
            </a:br>
            <a:endParaRPr lang="en-US" sz="2400" b="1" smtClean="0"/>
          </a:p>
        </p:txBody>
      </p:sp>
      <p:sp>
        <p:nvSpPr>
          <p:cNvPr id="458755" name="Rectangle 3"/>
          <p:cNvSpPr>
            <a:spLocks noGrp="1" noChangeArrowheads="1"/>
          </p:cNvSpPr>
          <p:nvPr>
            <p:ph type="body" idx="1"/>
          </p:nvPr>
        </p:nvSpPr>
        <p:spPr>
          <a:xfrm>
            <a:off x="457200" y="1447800"/>
            <a:ext cx="8229600" cy="5181600"/>
          </a:xfrm>
        </p:spPr>
        <p:txBody>
          <a:bodyPr/>
          <a:lstStyle/>
          <a:p>
            <a:pPr algn="ctr" eaLnBrk="1" hangingPunct="1">
              <a:lnSpc>
                <a:spcPct val="90000"/>
              </a:lnSpc>
              <a:buFont typeface="Wingdings" pitchFamily="2" charset="2"/>
              <a:buNone/>
              <a:defRPr/>
            </a:pPr>
            <a:endParaRPr lang="en-US" sz="2000" b="1" smtClean="0">
              <a:solidFill>
                <a:schemeClr val="folHlink"/>
              </a:solidFill>
            </a:endParaRPr>
          </a:p>
          <a:p>
            <a:pPr eaLnBrk="1" hangingPunct="1">
              <a:lnSpc>
                <a:spcPct val="90000"/>
              </a:lnSpc>
              <a:buClr>
                <a:srgbClr val="CC3300"/>
              </a:buClr>
              <a:buFont typeface="Wingdings" pitchFamily="2" charset="2"/>
              <a:buChar char="§"/>
              <a:defRPr/>
            </a:pPr>
            <a:r>
              <a:rPr lang="en-US" sz="2000" smtClean="0"/>
              <a:t>Notify affected individual(s) within 10 days.</a:t>
            </a:r>
          </a:p>
          <a:p>
            <a:pPr eaLnBrk="1" hangingPunct="1">
              <a:lnSpc>
                <a:spcPct val="90000"/>
              </a:lnSpc>
              <a:buClr>
                <a:srgbClr val="CC3300"/>
              </a:buClr>
              <a:buFont typeface="Wingdings" pitchFamily="2" charset="2"/>
              <a:buChar char="§"/>
              <a:defRPr/>
            </a:pPr>
            <a:r>
              <a:rPr lang="en-US" sz="2000" smtClean="0"/>
              <a:t>Coordinate notification with the Privacy Act Office.</a:t>
            </a:r>
          </a:p>
          <a:p>
            <a:pPr eaLnBrk="1" hangingPunct="1">
              <a:lnSpc>
                <a:spcPct val="90000"/>
              </a:lnSpc>
              <a:buClr>
                <a:srgbClr val="CC3300"/>
              </a:buClr>
              <a:buFont typeface="Wingdings" pitchFamily="2" charset="2"/>
              <a:buChar char="§"/>
              <a:defRPr/>
            </a:pPr>
            <a:endParaRPr lang="en-US" sz="2000" smtClean="0"/>
          </a:p>
          <a:p>
            <a:pPr eaLnBrk="1" hangingPunct="1">
              <a:lnSpc>
                <a:spcPct val="90000"/>
              </a:lnSpc>
              <a:buClr>
                <a:srgbClr val="CC3300"/>
              </a:buClr>
              <a:buFont typeface="Wingdings" pitchFamily="2" charset="2"/>
              <a:buChar char="§"/>
              <a:defRPr/>
            </a:pPr>
            <a:r>
              <a:rPr lang="en-US" sz="2000" smtClean="0"/>
              <a:t>Covered Individuals:</a:t>
            </a:r>
          </a:p>
          <a:p>
            <a:pPr lvl="1" eaLnBrk="1" hangingPunct="1">
              <a:lnSpc>
                <a:spcPct val="90000"/>
              </a:lnSpc>
              <a:buFont typeface="Wingdings" pitchFamily="2" charset="2"/>
              <a:buChar char="§"/>
              <a:defRPr/>
            </a:pPr>
            <a:r>
              <a:rPr lang="en-US" sz="2000" smtClean="0"/>
              <a:t>Military members and retirees.</a:t>
            </a:r>
          </a:p>
          <a:p>
            <a:pPr lvl="1" eaLnBrk="1" hangingPunct="1">
              <a:lnSpc>
                <a:spcPct val="90000"/>
              </a:lnSpc>
              <a:buFont typeface="Wingdings" pitchFamily="2" charset="2"/>
              <a:buChar char="§"/>
              <a:defRPr/>
            </a:pPr>
            <a:r>
              <a:rPr lang="en-US" sz="2000" smtClean="0"/>
              <a:t>Civilian employees (appropriated or non-appropriated).</a:t>
            </a:r>
          </a:p>
          <a:p>
            <a:pPr lvl="1" eaLnBrk="1" hangingPunct="1">
              <a:lnSpc>
                <a:spcPct val="90000"/>
              </a:lnSpc>
              <a:buFont typeface="Wingdings" pitchFamily="2" charset="2"/>
              <a:buChar char="§"/>
              <a:defRPr/>
            </a:pPr>
            <a:r>
              <a:rPr lang="en-US" sz="2000" smtClean="0"/>
              <a:t>Family members of a covered individual.</a:t>
            </a:r>
          </a:p>
          <a:p>
            <a:pPr lvl="1" eaLnBrk="1" hangingPunct="1">
              <a:lnSpc>
                <a:spcPct val="90000"/>
              </a:lnSpc>
              <a:buFont typeface="Wingdings" pitchFamily="2" charset="2"/>
              <a:buChar char="§"/>
              <a:defRPr/>
            </a:pPr>
            <a:r>
              <a:rPr lang="en-US" sz="2000" smtClean="0"/>
              <a:t>Other individuals affiliated with DoD (e.g., volunteers).</a:t>
            </a:r>
          </a:p>
          <a:p>
            <a:pPr eaLnBrk="1" hangingPunct="1">
              <a:lnSpc>
                <a:spcPct val="90000"/>
              </a:lnSpc>
              <a:buFont typeface="Wingdings" pitchFamily="2" charset="2"/>
              <a:buChar char="§"/>
              <a:defRPr/>
            </a:pPr>
            <a:endParaRPr lang="en-US" sz="2000" smtClean="0"/>
          </a:p>
          <a:p>
            <a:pPr eaLnBrk="1" hangingPunct="1">
              <a:lnSpc>
                <a:spcPct val="90000"/>
              </a:lnSpc>
              <a:buClr>
                <a:srgbClr val="CC3300"/>
              </a:buClr>
              <a:buFont typeface="Wingdings" pitchFamily="2" charset="2"/>
              <a:buChar char="§"/>
              <a:defRPr/>
            </a:pPr>
            <a:r>
              <a:rPr lang="en-US" sz="2000" smtClean="0"/>
              <a:t>As a minimum, advise individual of:</a:t>
            </a:r>
          </a:p>
          <a:p>
            <a:pPr lvl="1" eaLnBrk="1" hangingPunct="1">
              <a:lnSpc>
                <a:spcPct val="90000"/>
              </a:lnSpc>
              <a:buFont typeface="Wingdings" pitchFamily="2" charset="2"/>
              <a:buChar char="§"/>
              <a:defRPr/>
            </a:pPr>
            <a:r>
              <a:rPr lang="en-US" sz="2000" smtClean="0"/>
              <a:t>Data elements involved.</a:t>
            </a:r>
          </a:p>
          <a:p>
            <a:pPr lvl="1" eaLnBrk="1" hangingPunct="1">
              <a:lnSpc>
                <a:spcPct val="90000"/>
              </a:lnSpc>
              <a:buFont typeface="Wingdings" pitchFamily="2" charset="2"/>
              <a:buChar char="§"/>
              <a:defRPr/>
            </a:pPr>
            <a:r>
              <a:rPr lang="en-US" sz="2000" smtClean="0"/>
              <a:t>Circumstances surrounding the incident.</a:t>
            </a:r>
          </a:p>
          <a:p>
            <a:pPr lvl="1" eaLnBrk="1" hangingPunct="1">
              <a:lnSpc>
                <a:spcPct val="90000"/>
              </a:lnSpc>
              <a:buFont typeface="Wingdings" pitchFamily="2" charset="2"/>
              <a:buChar char="§"/>
              <a:defRPr/>
            </a:pPr>
            <a:r>
              <a:rPr lang="en-US" sz="2000" smtClean="0"/>
              <a:t>What protective actions the individual can take.</a:t>
            </a:r>
            <a:br>
              <a:rPr lang="en-US" sz="2000" smtClean="0"/>
            </a:br>
            <a:endParaRPr lang="en-US" sz="2000" smtClean="0"/>
          </a:p>
          <a:p>
            <a:pPr lvl="1" eaLnBrk="1" hangingPunct="1">
              <a:lnSpc>
                <a:spcPct val="90000"/>
              </a:lnSpc>
              <a:defRPr/>
            </a:pPr>
            <a:endParaRPr lang="en-US" sz="2000" b="1" smtClean="0"/>
          </a:p>
        </p:txBody>
      </p:sp>
      <p:pic>
        <p:nvPicPr>
          <p:cNvPr id="21509" name="Picture 6" descr="MCSY00847_0000[1]"/>
          <p:cNvPicPr>
            <a:picLocks noChangeAspect="1" noChangeArrowheads="1"/>
          </p:cNvPicPr>
          <p:nvPr/>
        </p:nvPicPr>
        <p:blipFill>
          <a:blip r:embed="rId2" cstate="print"/>
          <a:srcRect/>
          <a:stretch>
            <a:fillRect/>
          </a:stretch>
        </p:blipFill>
        <p:spPr bwMode="auto">
          <a:xfrm>
            <a:off x="7315200" y="1676400"/>
            <a:ext cx="1217613" cy="1295400"/>
          </a:xfrm>
          <a:prstGeom prst="rect">
            <a:avLst/>
          </a:prstGeom>
          <a:noFill/>
          <a:ln w="9525">
            <a:noFill/>
            <a:miter lim="800000"/>
            <a:headEnd/>
            <a:tailEnd/>
          </a:ln>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410F674-7C57-4931-AB15-C61490E4230E}" type="slidenum">
              <a:rPr lang="en-US"/>
              <a:pPr>
                <a:defRPr/>
              </a:pPr>
              <a:t>19</a:t>
            </a:fld>
            <a:endParaRPr lang="en-US"/>
          </a:p>
        </p:txBody>
      </p:sp>
      <p:sp>
        <p:nvSpPr>
          <p:cNvPr id="459778" name="Rectangle 2"/>
          <p:cNvSpPr>
            <a:spLocks noGrp="1" noChangeArrowheads="1"/>
          </p:cNvSpPr>
          <p:nvPr>
            <p:ph type="title"/>
          </p:nvPr>
        </p:nvSpPr>
        <p:spPr>
          <a:xfrm>
            <a:off x="609600" y="304800"/>
            <a:ext cx="8077200" cy="685800"/>
          </a:xfrm>
        </p:spPr>
        <p:txBody>
          <a:bodyPr/>
          <a:lstStyle/>
          <a:p>
            <a:pPr eaLnBrk="1" hangingPunct="1">
              <a:defRPr/>
            </a:pPr>
            <a:r>
              <a:rPr lang="en-US" sz="2000" b="1" smtClean="0"/>
              <a:t>LOST, STOLEN, OR COMPROMISED DATA</a:t>
            </a:r>
            <a:br>
              <a:rPr lang="en-US" sz="2000" b="1" smtClean="0"/>
            </a:br>
            <a:r>
              <a:rPr lang="en-US" sz="2000" b="1" smtClean="0"/>
              <a:t>(Continued)</a:t>
            </a:r>
          </a:p>
        </p:txBody>
      </p:sp>
      <p:sp>
        <p:nvSpPr>
          <p:cNvPr id="459779" name="Rectangle 3"/>
          <p:cNvSpPr>
            <a:spLocks noGrp="1" noChangeArrowheads="1"/>
          </p:cNvSpPr>
          <p:nvPr>
            <p:ph type="body" idx="1"/>
          </p:nvPr>
        </p:nvSpPr>
        <p:spPr>
          <a:xfrm>
            <a:off x="457200" y="1295400"/>
            <a:ext cx="8229600" cy="5334000"/>
          </a:xfrm>
        </p:spPr>
        <p:txBody>
          <a:bodyPr/>
          <a:lstStyle/>
          <a:p>
            <a:pPr eaLnBrk="1" hangingPunct="1">
              <a:lnSpc>
                <a:spcPct val="90000"/>
              </a:lnSpc>
              <a:buClr>
                <a:srgbClr val="CC3300"/>
              </a:buClr>
              <a:buFont typeface="Wingdings" pitchFamily="2" charset="2"/>
              <a:buChar char="§"/>
              <a:defRPr/>
            </a:pPr>
            <a:r>
              <a:rPr lang="en-US" sz="2400" smtClean="0">
                <a:solidFill>
                  <a:schemeClr val="folHlink"/>
                </a:solidFill>
              </a:rPr>
              <a:t>Multiple or Unidentifiable Individuals Involved?</a:t>
            </a:r>
          </a:p>
          <a:p>
            <a:pPr lvl="1" eaLnBrk="1" hangingPunct="1">
              <a:lnSpc>
                <a:spcPct val="90000"/>
              </a:lnSpc>
              <a:buFont typeface="Wingdings" pitchFamily="2" charset="2"/>
              <a:buChar char="§"/>
              <a:defRPr/>
            </a:pPr>
            <a:r>
              <a:rPr lang="en-US" sz="2400" smtClean="0"/>
              <a:t>Provide generalized notice to the potentially affected population.</a:t>
            </a:r>
          </a:p>
          <a:p>
            <a:pPr lvl="1" eaLnBrk="1" hangingPunct="1">
              <a:lnSpc>
                <a:spcPct val="90000"/>
              </a:lnSpc>
              <a:buFont typeface="Wingdings" pitchFamily="2" charset="2"/>
              <a:buChar char="§"/>
              <a:defRPr/>
            </a:pPr>
            <a:endParaRPr lang="en-US" sz="2400" smtClean="0"/>
          </a:p>
          <a:p>
            <a:pPr eaLnBrk="1" hangingPunct="1">
              <a:lnSpc>
                <a:spcPct val="90000"/>
              </a:lnSpc>
              <a:buClr>
                <a:srgbClr val="CC3300"/>
              </a:buClr>
              <a:buFont typeface="Wingdings" pitchFamily="2" charset="2"/>
              <a:buChar char="§"/>
              <a:defRPr/>
            </a:pPr>
            <a:r>
              <a:rPr lang="en-US" sz="2400" smtClean="0">
                <a:solidFill>
                  <a:schemeClr val="folHlink"/>
                </a:solidFill>
              </a:rPr>
              <a:t>Can’t Notify the Individual Within 10 Days?</a:t>
            </a:r>
          </a:p>
          <a:p>
            <a:pPr lvl="1" eaLnBrk="1" hangingPunct="1">
              <a:lnSpc>
                <a:spcPct val="90000"/>
              </a:lnSpc>
              <a:buFont typeface="Wingdings" pitchFamily="2" charset="2"/>
              <a:buChar char="§"/>
              <a:defRPr/>
            </a:pPr>
            <a:r>
              <a:rPr lang="en-US" sz="2400" smtClean="0"/>
              <a:t>Notify CNO (DNS-36) immediately.</a:t>
            </a:r>
          </a:p>
          <a:p>
            <a:pPr lvl="1" eaLnBrk="1" hangingPunct="1">
              <a:lnSpc>
                <a:spcPct val="90000"/>
              </a:lnSpc>
              <a:buFont typeface="Wingdings" pitchFamily="2" charset="2"/>
              <a:buChar char="§"/>
              <a:defRPr/>
            </a:pPr>
            <a:r>
              <a:rPr lang="en-US" sz="2400" smtClean="0"/>
              <a:t>Include reason for delay (e.g., notification delayed at request of law enforcement authorities).</a:t>
            </a:r>
          </a:p>
          <a:p>
            <a:pPr lvl="1" eaLnBrk="1" hangingPunct="1">
              <a:lnSpc>
                <a:spcPct val="90000"/>
              </a:lnSpc>
              <a:defRPr/>
            </a:pPr>
            <a:endParaRPr lang="en-US" sz="2400" smtClean="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DAE347A2-BCDD-4C03-BAA3-D71975894D87}" type="slidenum">
              <a:rPr lang="en-US"/>
              <a:pPr>
                <a:defRPr/>
              </a:pPr>
              <a:t>2</a:t>
            </a:fld>
            <a:endParaRPr lang="en-US"/>
          </a:p>
        </p:txBody>
      </p:sp>
      <p:sp>
        <p:nvSpPr>
          <p:cNvPr id="5122" name="Rectangle 2"/>
          <p:cNvSpPr>
            <a:spLocks noGrp="1" noChangeArrowheads="1"/>
          </p:cNvSpPr>
          <p:nvPr>
            <p:ph type="title"/>
          </p:nvPr>
        </p:nvSpPr>
        <p:spPr>
          <a:xfrm>
            <a:off x="457200" y="381000"/>
            <a:ext cx="8229600" cy="1143000"/>
          </a:xfrm>
        </p:spPr>
        <p:txBody>
          <a:bodyPr/>
          <a:lstStyle/>
          <a:p>
            <a:pPr eaLnBrk="1" hangingPunct="1">
              <a:defRPr/>
            </a:pPr>
            <a:r>
              <a:rPr lang="en-US" sz="4000" b="1" smtClean="0"/>
              <a:t>PRIVACY REFRESHER</a:t>
            </a:r>
            <a:endParaRPr lang="en-US" b="1" smtClean="0"/>
          </a:p>
        </p:txBody>
      </p:sp>
      <p:sp>
        <p:nvSpPr>
          <p:cNvPr id="5123" name="Rectangle 3"/>
          <p:cNvSpPr>
            <a:spLocks noGrp="1" noChangeArrowheads="1"/>
          </p:cNvSpPr>
          <p:nvPr>
            <p:ph type="body" idx="1"/>
          </p:nvPr>
        </p:nvSpPr>
        <p:spPr>
          <a:xfrm>
            <a:off x="152400" y="1600200"/>
            <a:ext cx="8991600" cy="4953000"/>
          </a:xfrm>
        </p:spPr>
        <p:txBody>
          <a:bodyPr/>
          <a:lstStyle/>
          <a:p>
            <a:pPr eaLnBrk="1" hangingPunct="1">
              <a:buFont typeface="Wingdings" pitchFamily="2" charset="2"/>
              <a:buNone/>
              <a:defRPr/>
            </a:pPr>
            <a:r>
              <a:rPr lang="en-US" sz="2400" b="1" smtClean="0">
                <a:solidFill>
                  <a:schemeClr val="folHlink"/>
                </a:solidFill>
              </a:rPr>
              <a:t>From Privacy 101, you know that the Privacy Act is . . .</a:t>
            </a:r>
            <a:r>
              <a:rPr lang="en-US" smtClean="0"/>
              <a:t>	</a:t>
            </a:r>
            <a:endParaRPr lang="en-US" sz="2400" smtClean="0"/>
          </a:p>
          <a:p>
            <a:pPr eaLnBrk="1" hangingPunct="1">
              <a:buClr>
                <a:srgbClr val="CC3300"/>
              </a:buClr>
              <a:buSzPct val="115000"/>
              <a:buFont typeface="Wingdings" pitchFamily="2" charset="2"/>
              <a:buChar char="§"/>
              <a:defRPr/>
            </a:pPr>
            <a:r>
              <a:rPr lang="en-US" sz="2400" smtClean="0"/>
              <a:t>“ . . . a means to regulate the collection, use, and safeguarding of personal data.”</a:t>
            </a:r>
          </a:p>
          <a:p>
            <a:pPr eaLnBrk="1" hangingPunct="1">
              <a:buClr>
                <a:srgbClr val="CC3300"/>
              </a:buClr>
              <a:buSzPct val="115000"/>
              <a:buFont typeface="Wingdings" pitchFamily="2" charset="2"/>
              <a:buChar char="§"/>
              <a:defRPr/>
            </a:pPr>
            <a:endParaRPr lang="en-US" sz="2400" smtClean="0"/>
          </a:p>
          <a:p>
            <a:pPr eaLnBrk="1" hangingPunct="1">
              <a:buClr>
                <a:srgbClr val="CC3300"/>
              </a:buClr>
              <a:buSzPct val="115000"/>
              <a:buFont typeface="Wingdings" pitchFamily="2" charset="2"/>
              <a:buChar char="§"/>
              <a:defRPr/>
            </a:pPr>
            <a:r>
              <a:rPr lang="en-US" sz="2400" smtClean="0"/>
              <a:t>A statute that applies to the Executive Branch of the Federal government.</a:t>
            </a:r>
          </a:p>
        </p:txBody>
      </p:sp>
      <p:pic>
        <p:nvPicPr>
          <p:cNvPr id="5125" name="Picture 15" descr="MCj01493420000[1]"/>
          <p:cNvPicPr>
            <a:picLocks noChangeAspect="1" noChangeArrowheads="1"/>
          </p:cNvPicPr>
          <p:nvPr/>
        </p:nvPicPr>
        <p:blipFill>
          <a:blip r:embed="rId2" cstate="print"/>
          <a:srcRect/>
          <a:stretch>
            <a:fillRect/>
          </a:stretch>
        </p:blipFill>
        <p:spPr bwMode="auto">
          <a:xfrm>
            <a:off x="4343400" y="4648200"/>
            <a:ext cx="3263900" cy="18288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0E43001C-AB9F-427E-A5F9-0695E41F8D74}" type="slidenum">
              <a:rPr lang="en-US"/>
              <a:pPr>
                <a:defRPr/>
              </a:pPr>
              <a:t>20</a:t>
            </a:fld>
            <a:endParaRPr lang="en-US"/>
          </a:p>
        </p:txBody>
      </p:sp>
      <p:sp>
        <p:nvSpPr>
          <p:cNvPr id="13314" name="Rectangle 2"/>
          <p:cNvSpPr>
            <a:spLocks noGrp="1" noChangeArrowheads="1"/>
          </p:cNvSpPr>
          <p:nvPr>
            <p:ph type="title"/>
          </p:nvPr>
        </p:nvSpPr>
        <p:spPr>
          <a:xfrm>
            <a:off x="457200" y="228600"/>
            <a:ext cx="8229600" cy="533400"/>
          </a:xfrm>
        </p:spPr>
        <p:txBody>
          <a:bodyPr/>
          <a:lstStyle/>
          <a:p>
            <a:pPr eaLnBrk="1" hangingPunct="1">
              <a:defRPr/>
            </a:pPr>
            <a:r>
              <a:rPr lang="en-US" sz="2400" b="1" smtClean="0"/>
              <a:t>PRIVACY CRIMINAL PENALTIES</a:t>
            </a:r>
          </a:p>
        </p:txBody>
      </p:sp>
      <p:sp>
        <p:nvSpPr>
          <p:cNvPr id="13315" name="Rectangle 3"/>
          <p:cNvSpPr>
            <a:spLocks noGrp="1" noChangeArrowheads="1"/>
          </p:cNvSpPr>
          <p:nvPr>
            <p:ph type="body" idx="1"/>
          </p:nvPr>
        </p:nvSpPr>
        <p:spPr>
          <a:xfrm>
            <a:off x="228600" y="914400"/>
            <a:ext cx="8763000" cy="5211763"/>
          </a:xfrm>
        </p:spPr>
        <p:txBody>
          <a:bodyPr/>
          <a:lstStyle/>
          <a:p>
            <a:pPr eaLnBrk="1" hangingPunct="1">
              <a:buClr>
                <a:srgbClr val="CC3300"/>
              </a:buClr>
              <a:buFont typeface="Wingdings" pitchFamily="2" charset="2"/>
              <a:buChar char="§"/>
              <a:defRPr/>
            </a:pPr>
            <a:r>
              <a:rPr lang="en-US" sz="2800" smtClean="0">
                <a:solidFill>
                  <a:schemeClr val="folHlink"/>
                </a:solidFill>
              </a:rPr>
              <a:t>What Privacy Violations May Lead to Criminal Penalties?</a:t>
            </a:r>
          </a:p>
          <a:p>
            <a:pPr eaLnBrk="1" hangingPunct="1">
              <a:lnSpc>
                <a:spcPct val="50000"/>
              </a:lnSpc>
              <a:buClr>
                <a:srgbClr val="CC3300"/>
              </a:buClr>
              <a:buFont typeface="Wingdings" pitchFamily="2" charset="2"/>
              <a:buChar char="§"/>
              <a:defRPr/>
            </a:pPr>
            <a:endParaRPr lang="en-US" sz="2400" b="1" smtClean="0">
              <a:solidFill>
                <a:schemeClr val="folHlink"/>
              </a:solidFill>
            </a:endParaRPr>
          </a:p>
          <a:p>
            <a:pPr lvl="1" eaLnBrk="1" hangingPunct="1">
              <a:spcBef>
                <a:spcPct val="0"/>
              </a:spcBef>
              <a:buFont typeface="Wingdings" pitchFamily="2" charset="2"/>
              <a:buChar char="§"/>
              <a:defRPr/>
            </a:pPr>
            <a:r>
              <a:rPr lang="en-US" sz="2400" smtClean="0"/>
              <a:t>Collecting data w/o meeting the Federal Register publication requirement.</a:t>
            </a:r>
          </a:p>
          <a:p>
            <a:pPr lvl="1" eaLnBrk="1" hangingPunct="1">
              <a:spcBef>
                <a:spcPct val="0"/>
              </a:spcBef>
              <a:buFont typeface="Wingdings" pitchFamily="2" charset="2"/>
              <a:buChar char="§"/>
              <a:defRPr/>
            </a:pPr>
            <a:r>
              <a:rPr lang="en-US" sz="2400" smtClean="0"/>
              <a:t>Sharing data with unauthorized individuals.</a:t>
            </a:r>
          </a:p>
          <a:p>
            <a:pPr lvl="1" eaLnBrk="1" hangingPunct="1">
              <a:buFont typeface="Wingdings" pitchFamily="2" charset="2"/>
              <a:buChar char="§"/>
              <a:defRPr/>
            </a:pPr>
            <a:r>
              <a:rPr lang="en-US" sz="2400" smtClean="0"/>
              <a:t>Acting under false pretenses.</a:t>
            </a:r>
          </a:p>
          <a:p>
            <a:pPr lvl="1" eaLnBrk="1" hangingPunct="1">
              <a:buFont typeface="Wingdings" pitchFamily="2" charset="2"/>
              <a:buChar char="§"/>
              <a:defRPr/>
            </a:pPr>
            <a:r>
              <a:rPr lang="en-US" sz="2400" smtClean="0"/>
              <a:t>Facilitating those acting under false pretenses.</a:t>
            </a:r>
          </a:p>
          <a:p>
            <a:pPr lvl="1" eaLnBrk="1" hangingPunct="1">
              <a:lnSpc>
                <a:spcPct val="50000"/>
              </a:lnSpc>
              <a:spcBef>
                <a:spcPct val="0"/>
              </a:spcBef>
              <a:buFont typeface="Wingdings" pitchFamily="2" charset="2"/>
              <a:buChar char="§"/>
              <a:defRPr/>
            </a:pPr>
            <a:endParaRPr lang="en-US" sz="2000" b="1" smtClean="0"/>
          </a:p>
          <a:p>
            <a:pPr eaLnBrk="1" hangingPunct="1">
              <a:buClr>
                <a:srgbClr val="CC3300"/>
              </a:buClr>
              <a:buFont typeface="Wingdings" pitchFamily="2" charset="2"/>
              <a:buChar char="§"/>
              <a:defRPr/>
            </a:pPr>
            <a:r>
              <a:rPr lang="en-US" sz="2800" smtClean="0">
                <a:solidFill>
                  <a:schemeClr val="folHlink"/>
                </a:solidFill>
              </a:rPr>
              <a:t>Penalties:</a:t>
            </a:r>
            <a:endParaRPr lang="en-US" sz="2400" b="1" smtClean="0">
              <a:solidFill>
                <a:schemeClr val="folHlink"/>
              </a:solidFill>
            </a:endParaRPr>
          </a:p>
          <a:p>
            <a:pPr lvl="1" eaLnBrk="1" hangingPunct="1">
              <a:buFont typeface="Wingdings" pitchFamily="2" charset="2"/>
              <a:buChar char="§"/>
              <a:defRPr/>
            </a:pPr>
            <a:r>
              <a:rPr lang="en-US" sz="2400" smtClean="0"/>
              <a:t>Misdemeanor Charge (jail time of up to one year).</a:t>
            </a:r>
          </a:p>
          <a:p>
            <a:pPr lvl="1" eaLnBrk="1" hangingPunct="1">
              <a:buFont typeface="Wingdings" pitchFamily="2" charset="2"/>
              <a:buChar char="§"/>
              <a:defRPr/>
            </a:pPr>
            <a:r>
              <a:rPr lang="en-US" sz="2400" smtClean="0"/>
              <a:t>Fines of up to $5,000.</a:t>
            </a:r>
          </a:p>
          <a:p>
            <a:pPr eaLnBrk="1" hangingPunct="1">
              <a:defRPr/>
            </a:pPr>
            <a:endParaRPr lang="en-US" sz="2000" b="1" smtClean="0"/>
          </a:p>
        </p:txBody>
      </p:sp>
      <p:pic>
        <p:nvPicPr>
          <p:cNvPr id="23557" name="Picture 6" descr="MCj02403950000[1]"/>
          <p:cNvPicPr>
            <a:picLocks noChangeAspect="1" noChangeArrowheads="1"/>
          </p:cNvPicPr>
          <p:nvPr/>
        </p:nvPicPr>
        <p:blipFill>
          <a:blip r:embed="rId2" cstate="print"/>
          <a:srcRect/>
          <a:stretch>
            <a:fillRect/>
          </a:stretch>
        </p:blipFill>
        <p:spPr bwMode="auto">
          <a:xfrm>
            <a:off x="5943600" y="5410200"/>
            <a:ext cx="1295400" cy="838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DFB556D0-54D2-49A8-B7DC-E5E7DAA7F92F}" type="slidenum">
              <a:rPr lang="en-US"/>
              <a:pPr>
                <a:defRPr/>
              </a:pPr>
              <a:t>21</a:t>
            </a:fld>
            <a:endParaRPr lang="en-US"/>
          </a:p>
        </p:txBody>
      </p:sp>
      <p:sp>
        <p:nvSpPr>
          <p:cNvPr id="450562" name="Rectangle 2"/>
          <p:cNvSpPr>
            <a:spLocks noGrp="1" noChangeArrowheads="1"/>
          </p:cNvSpPr>
          <p:nvPr>
            <p:ph type="title"/>
          </p:nvPr>
        </p:nvSpPr>
        <p:spPr>
          <a:xfrm>
            <a:off x="457200" y="228600"/>
            <a:ext cx="8229600" cy="685800"/>
          </a:xfrm>
        </p:spPr>
        <p:txBody>
          <a:bodyPr/>
          <a:lstStyle/>
          <a:p>
            <a:pPr eaLnBrk="1" hangingPunct="1">
              <a:defRPr/>
            </a:pPr>
            <a:r>
              <a:rPr lang="en-US" sz="2800" b="1" smtClean="0"/>
              <a:t>PRIVACY CIVIL PENALTIES</a:t>
            </a:r>
          </a:p>
        </p:txBody>
      </p:sp>
      <p:sp>
        <p:nvSpPr>
          <p:cNvPr id="450563" name="Rectangle 3"/>
          <p:cNvSpPr>
            <a:spLocks noGrp="1" noChangeArrowheads="1"/>
          </p:cNvSpPr>
          <p:nvPr>
            <p:ph type="body" idx="1"/>
          </p:nvPr>
        </p:nvSpPr>
        <p:spPr>
          <a:xfrm>
            <a:off x="228600" y="1143000"/>
            <a:ext cx="8763000" cy="5486400"/>
          </a:xfrm>
        </p:spPr>
        <p:txBody>
          <a:bodyPr/>
          <a:lstStyle/>
          <a:p>
            <a:pPr eaLnBrk="1" hangingPunct="1">
              <a:buClr>
                <a:srgbClr val="CC3300"/>
              </a:buClr>
              <a:buFont typeface="Wingdings" pitchFamily="2" charset="2"/>
              <a:buChar char="§"/>
              <a:defRPr/>
            </a:pPr>
            <a:r>
              <a:rPr lang="en-US" sz="2800" smtClean="0">
                <a:solidFill>
                  <a:schemeClr val="folHlink"/>
                </a:solidFill>
              </a:rPr>
              <a:t>What Privacy Violations May Lead to Civil Penalties?</a:t>
            </a:r>
          </a:p>
          <a:p>
            <a:pPr lvl="1" eaLnBrk="1" hangingPunct="1">
              <a:buFont typeface="Wingdings" pitchFamily="2" charset="2"/>
              <a:buChar char="§"/>
              <a:defRPr/>
            </a:pPr>
            <a:r>
              <a:rPr lang="en-US" sz="2400" smtClean="0"/>
              <a:t>Unlawfully refusing to amend a record or grant access.</a:t>
            </a:r>
          </a:p>
          <a:p>
            <a:pPr lvl="1" eaLnBrk="1" hangingPunct="1">
              <a:buFont typeface="Wingdings" pitchFamily="2" charset="2"/>
              <a:buChar char="§"/>
              <a:defRPr/>
            </a:pPr>
            <a:r>
              <a:rPr lang="en-US" sz="2400" smtClean="0"/>
              <a:t>Failure to maintain accurate, relevant, timely, and complete data.</a:t>
            </a:r>
          </a:p>
          <a:p>
            <a:pPr lvl="1" eaLnBrk="1" hangingPunct="1">
              <a:buFont typeface="Wingdings" pitchFamily="2" charset="2"/>
              <a:buChar char="§"/>
              <a:defRPr/>
            </a:pPr>
            <a:r>
              <a:rPr lang="en-US" sz="2400" smtClean="0"/>
              <a:t>Failure to comply with any Privacy Act provision or agency rule that results in any adverse effect. </a:t>
            </a:r>
            <a:r>
              <a:rPr lang="en-US" sz="2400" b="1" smtClean="0"/>
              <a:t> </a:t>
            </a:r>
          </a:p>
          <a:p>
            <a:pPr lvl="1" eaLnBrk="1" hangingPunct="1">
              <a:buFont typeface="Wingdings" pitchFamily="2" charset="2"/>
              <a:buChar char="§"/>
              <a:defRPr/>
            </a:pPr>
            <a:endParaRPr lang="en-US" sz="2400" b="1" smtClean="0"/>
          </a:p>
          <a:p>
            <a:pPr eaLnBrk="1" hangingPunct="1">
              <a:buClr>
                <a:srgbClr val="CC3300"/>
              </a:buClr>
              <a:buFont typeface="Wingdings" pitchFamily="2" charset="2"/>
              <a:buChar char="§"/>
              <a:defRPr/>
            </a:pPr>
            <a:r>
              <a:rPr lang="en-US" sz="2800" smtClean="0">
                <a:solidFill>
                  <a:schemeClr val="folHlink"/>
                </a:solidFill>
              </a:rPr>
              <a:t>Penalties:</a:t>
            </a:r>
          </a:p>
          <a:p>
            <a:pPr lvl="1" eaLnBrk="1" hangingPunct="1">
              <a:buFont typeface="Wingdings" pitchFamily="2" charset="2"/>
              <a:buChar char="§"/>
              <a:defRPr/>
            </a:pPr>
            <a:r>
              <a:rPr lang="en-US" sz="2400" smtClean="0"/>
              <a:t>Actual Damages</a:t>
            </a:r>
          </a:p>
          <a:p>
            <a:pPr lvl="1" eaLnBrk="1" hangingPunct="1">
              <a:buFont typeface="Wingdings" pitchFamily="2" charset="2"/>
              <a:buChar char="§"/>
              <a:defRPr/>
            </a:pPr>
            <a:r>
              <a:rPr lang="en-US" sz="2400" smtClean="0"/>
              <a:t>Attorney Fees</a:t>
            </a:r>
          </a:p>
          <a:p>
            <a:pPr lvl="1" eaLnBrk="1" hangingPunct="1">
              <a:buFont typeface="Wingdings" pitchFamily="2" charset="2"/>
              <a:buChar char="§"/>
              <a:defRPr/>
            </a:pPr>
            <a:r>
              <a:rPr lang="en-US" sz="2400" smtClean="0"/>
              <a:t>Removal from Employment</a:t>
            </a:r>
          </a:p>
          <a:p>
            <a:pPr eaLnBrk="1" hangingPunct="1">
              <a:defRPr/>
            </a:pPr>
            <a:endParaRPr lang="en-US" sz="2400" b="1" smtClean="0"/>
          </a:p>
        </p:txBody>
      </p:sp>
      <p:pic>
        <p:nvPicPr>
          <p:cNvPr id="24581" name="Picture 5" descr="MCj01992510000[1]"/>
          <p:cNvPicPr>
            <a:picLocks noChangeAspect="1" noChangeArrowheads="1"/>
          </p:cNvPicPr>
          <p:nvPr/>
        </p:nvPicPr>
        <p:blipFill>
          <a:blip r:embed="rId2" cstate="print"/>
          <a:srcRect/>
          <a:stretch>
            <a:fillRect/>
          </a:stretch>
        </p:blipFill>
        <p:spPr bwMode="auto">
          <a:xfrm>
            <a:off x="6400800" y="4572000"/>
            <a:ext cx="1738313" cy="1462088"/>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C7F178A1-0943-447C-8CFC-831279E8F601}" type="slidenum">
              <a:rPr lang="en-US"/>
              <a:pPr>
                <a:defRPr/>
              </a:pPr>
              <a:t>22</a:t>
            </a:fld>
            <a:endParaRPr lang="en-US"/>
          </a:p>
        </p:txBody>
      </p:sp>
      <p:sp>
        <p:nvSpPr>
          <p:cNvPr id="326658" name="Rectangle 2"/>
          <p:cNvSpPr>
            <a:spLocks noGrp="1" noChangeArrowheads="1"/>
          </p:cNvSpPr>
          <p:nvPr>
            <p:ph type="title"/>
          </p:nvPr>
        </p:nvSpPr>
        <p:spPr>
          <a:xfrm>
            <a:off x="457200" y="0"/>
            <a:ext cx="8229600" cy="914400"/>
          </a:xfrm>
        </p:spPr>
        <p:txBody>
          <a:bodyPr/>
          <a:lstStyle/>
          <a:p>
            <a:pPr eaLnBrk="1" hangingPunct="1">
              <a:defRPr/>
            </a:pPr>
            <a:r>
              <a:rPr lang="en-US" sz="2800" b="1" smtClean="0"/>
              <a:t>THE DON CODE OF PRIVACY ACT</a:t>
            </a:r>
            <a:br>
              <a:rPr lang="en-US" sz="2800" b="1" smtClean="0"/>
            </a:br>
            <a:r>
              <a:rPr lang="en-US" sz="2800" b="1" smtClean="0"/>
              <a:t>FAIR INFORMATION PRINCIPLES</a:t>
            </a:r>
          </a:p>
        </p:txBody>
      </p:sp>
      <p:sp>
        <p:nvSpPr>
          <p:cNvPr id="326659" name="Rectangle 3"/>
          <p:cNvSpPr>
            <a:spLocks noGrp="1" noChangeArrowheads="1"/>
          </p:cNvSpPr>
          <p:nvPr>
            <p:ph type="body" idx="1"/>
          </p:nvPr>
        </p:nvSpPr>
        <p:spPr>
          <a:xfrm>
            <a:off x="457200" y="1295400"/>
            <a:ext cx="8458200" cy="5562600"/>
          </a:xfrm>
        </p:spPr>
        <p:txBody>
          <a:bodyPr/>
          <a:lstStyle/>
          <a:p>
            <a:pPr eaLnBrk="1" hangingPunct="1">
              <a:lnSpc>
                <a:spcPct val="85000"/>
              </a:lnSpc>
              <a:spcBef>
                <a:spcPct val="0"/>
              </a:spcBef>
              <a:buClr>
                <a:srgbClr val="CC3300"/>
              </a:buClr>
              <a:defRPr/>
            </a:pPr>
            <a:r>
              <a:rPr lang="en-US" sz="2400" smtClean="0"/>
              <a:t>To assure personal information submitted to DON is properly protected, DON  has devised a  </a:t>
            </a:r>
            <a:r>
              <a:rPr lang="en-US" sz="2400" smtClean="0">
                <a:solidFill>
                  <a:schemeClr val="folHlink"/>
                </a:solidFill>
              </a:rPr>
              <a:t>“Code of Privacy Act Fair Information Principles.”</a:t>
            </a:r>
            <a:r>
              <a:rPr lang="en-US" sz="2400" smtClean="0">
                <a:solidFill>
                  <a:srgbClr val="FF9900"/>
                </a:solidFill>
              </a:rPr>
              <a:t> </a:t>
            </a:r>
            <a:endParaRPr lang="en-US" sz="2400" smtClean="0"/>
          </a:p>
          <a:p>
            <a:pPr eaLnBrk="1" hangingPunct="1">
              <a:lnSpc>
                <a:spcPct val="85000"/>
              </a:lnSpc>
              <a:spcBef>
                <a:spcPct val="0"/>
              </a:spcBef>
              <a:buClr>
                <a:srgbClr val="CC3300"/>
              </a:buClr>
              <a:defRPr/>
            </a:pPr>
            <a:endParaRPr lang="en-US" sz="2400" smtClean="0"/>
          </a:p>
          <a:p>
            <a:pPr eaLnBrk="1" hangingPunct="1">
              <a:lnSpc>
                <a:spcPct val="85000"/>
              </a:lnSpc>
              <a:spcBef>
                <a:spcPct val="0"/>
              </a:spcBef>
              <a:buClr>
                <a:srgbClr val="CC3300"/>
              </a:buClr>
              <a:defRPr/>
            </a:pPr>
            <a:r>
              <a:rPr lang="en-US" sz="2400" smtClean="0"/>
              <a:t>The </a:t>
            </a:r>
            <a:r>
              <a:rPr lang="en-US" sz="2400" smtClean="0">
                <a:solidFill>
                  <a:schemeClr val="folHlink"/>
                </a:solidFill>
              </a:rPr>
              <a:t>“Code of Privacy Act Fair Information Principles”</a:t>
            </a:r>
            <a:r>
              <a:rPr lang="en-US" sz="2400" smtClean="0"/>
              <a:t> consists of 10 policies that the DON workforce will follow when handling personal information.</a:t>
            </a:r>
          </a:p>
          <a:p>
            <a:pPr eaLnBrk="1" hangingPunct="1">
              <a:lnSpc>
                <a:spcPct val="85000"/>
              </a:lnSpc>
              <a:spcBef>
                <a:spcPct val="0"/>
              </a:spcBef>
              <a:buClr>
                <a:srgbClr val="CC3300"/>
              </a:buClr>
              <a:defRPr/>
            </a:pPr>
            <a:endParaRPr lang="en-US" sz="2400" smtClean="0"/>
          </a:p>
          <a:p>
            <a:pPr eaLnBrk="1" hangingPunct="1">
              <a:lnSpc>
                <a:spcPct val="85000"/>
              </a:lnSpc>
              <a:spcBef>
                <a:spcPct val="0"/>
              </a:spcBef>
              <a:buClr>
                <a:srgbClr val="CC3300"/>
              </a:buClr>
              <a:defRPr/>
            </a:pPr>
            <a:r>
              <a:rPr lang="en-US" sz="2400" smtClean="0"/>
              <a:t>The </a:t>
            </a:r>
            <a:r>
              <a:rPr lang="en-US" sz="2400" smtClean="0">
                <a:solidFill>
                  <a:schemeClr val="folHlink"/>
                </a:solidFill>
              </a:rPr>
              <a:t>“Code”</a:t>
            </a:r>
            <a:r>
              <a:rPr lang="en-US" sz="2400" smtClean="0"/>
              <a:t> is our promise to citizens/lawful aliens that we will safeguard and properly use their data. </a:t>
            </a:r>
          </a:p>
        </p:txBody>
      </p:sp>
      <p:sp>
        <p:nvSpPr>
          <p:cNvPr id="25605" name="Text Box 5"/>
          <p:cNvSpPr txBox="1">
            <a:spLocks noChangeArrowheads="1"/>
          </p:cNvSpPr>
          <p:nvPr/>
        </p:nvSpPr>
        <p:spPr bwMode="auto">
          <a:xfrm>
            <a:off x="-92075" y="1970088"/>
            <a:ext cx="184150" cy="519112"/>
          </a:xfrm>
          <a:prstGeom prst="rect">
            <a:avLst/>
          </a:prstGeom>
          <a:noFill/>
          <a:ln w="9525">
            <a:noFill/>
            <a:miter lim="800000"/>
            <a:headEnd/>
            <a:tailEnd/>
          </a:ln>
        </p:spPr>
        <p:txBody>
          <a:bodyPr wrap="none">
            <a:spAutoFit/>
          </a:bodyPr>
          <a:lstStyle/>
          <a:p>
            <a:endParaRPr lang="en-US"/>
          </a:p>
        </p:txBody>
      </p:sp>
      <p:pic>
        <p:nvPicPr>
          <p:cNvPr id="25606" name="Picture 9" descr="MCj03979750000[1]"/>
          <p:cNvPicPr>
            <a:picLocks noChangeAspect="1" noChangeArrowheads="1"/>
          </p:cNvPicPr>
          <p:nvPr/>
        </p:nvPicPr>
        <p:blipFill>
          <a:blip r:embed="rId2" cstate="print"/>
          <a:srcRect/>
          <a:stretch>
            <a:fillRect/>
          </a:stretch>
        </p:blipFill>
        <p:spPr bwMode="auto">
          <a:xfrm>
            <a:off x="6477000" y="5029200"/>
            <a:ext cx="1905000" cy="1600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3F772C6B-8BDA-4390-9A02-2625EB977AAE}" type="slidenum">
              <a:rPr lang="en-US"/>
              <a:pPr>
                <a:defRPr/>
              </a:pPr>
              <a:t>23</a:t>
            </a:fld>
            <a:endParaRPr lang="en-US"/>
          </a:p>
        </p:txBody>
      </p:sp>
      <p:sp>
        <p:nvSpPr>
          <p:cNvPr id="532482" name="Rectangle 2"/>
          <p:cNvSpPr>
            <a:spLocks noGrp="1" noChangeArrowheads="1"/>
          </p:cNvSpPr>
          <p:nvPr>
            <p:ph type="title"/>
          </p:nvPr>
        </p:nvSpPr>
        <p:spPr>
          <a:xfrm>
            <a:off x="457200" y="228600"/>
            <a:ext cx="8229600" cy="533400"/>
          </a:xfrm>
        </p:spPr>
        <p:txBody>
          <a:bodyPr/>
          <a:lstStyle/>
          <a:p>
            <a:pPr eaLnBrk="1" hangingPunct="1">
              <a:defRPr/>
            </a:pPr>
            <a:r>
              <a:rPr lang="en-US" sz="2400" b="1" smtClean="0"/>
              <a:t>THE DON CODE OF FAIR INFORMATION PRINCIPLES</a:t>
            </a:r>
          </a:p>
        </p:txBody>
      </p:sp>
      <p:sp>
        <p:nvSpPr>
          <p:cNvPr id="26628" name="Rectangle 3"/>
          <p:cNvSpPr>
            <a:spLocks noChangeArrowheads="1"/>
          </p:cNvSpPr>
          <p:nvPr/>
        </p:nvSpPr>
        <p:spPr bwMode="auto">
          <a:xfrm>
            <a:off x="457200" y="990600"/>
            <a:ext cx="8458200" cy="5257800"/>
          </a:xfrm>
          <a:prstGeom prst="rect">
            <a:avLst/>
          </a:prstGeom>
          <a:solidFill>
            <a:schemeClr val="tx1"/>
          </a:solidFill>
          <a:ln w="9525" algn="ctr">
            <a:solidFill>
              <a:srgbClr val="990033"/>
            </a:solidFill>
            <a:miter lim="800000"/>
            <a:headEnd/>
            <a:tailEnd/>
          </a:ln>
        </p:spPr>
        <p:txBody>
          <a:bodyPr wrap="none" anchor="ctr"/>
          <a:lstStyle/>
          <a:p>
            <a:r>
              <a:rPr lang="en-US" sz="1800" b="1">
                <a:solidFill>
                  <a:srgbClr val="990033"/>
                </a:solidFill>
              </a:rPr>
              <a:t>1.  </a:t>
            </a:r>
            <a:r>
              <a:rPr lang="en-US" sz="1800" b="1" u="sng">
                <a:solidFill>
                  <a:srgbClr val="990033"/>
                </a:solidFill>
              </a:rPr>
              <a:t>The Principle of Openness</a:t>
            </a:r>
            <a:r>
              <a:rPr lang="en-US" sz="1800" b="1">
                <a:solidFill>
                  <a:srgbClr val="990033"/>
                </a:solidFill>
              </a:rPr>
              <a:t>:  When we collect personal data from you, </a:t>
            </a:r>
          </a:p>
          <a:p>
            <a:r>
              <a:rPr lang="en-US" sz="1800" b="1">
                <a:solidFill>
                  <a:srgbClr val="990033"/>
                </a:solidFill>
              </a:rPr>
              <a:t>     we will inform you of the intended uses of the data, the disclosures </a:t>
            </a:r>
          </a:p>
          <a:p>
            <a:r>
              <a:rPr lang="en-US" sz="1800" b="1">
                <a:solidFill>
                  <a:srgbClr val="990033"/>
                </a:solidFill>
              </a:rPr>
              <a:t>     that will be made, the authorities for the collection, and whether the</a:t>
            </a:r>
          </a:p>
          <a:p>
            <a:r>
              <a:rPr lang="en-US" sz="1800" b="1">
                <a:solidFill>
                  <a:srgbClr val="990033"/>
                </a:solidFill>
              </a:rPr>
              <a:t>     collection is mandatory or voluntary.  We will collect no data subject </a:t>
            </a:r>
          </a:p>
          <a:p>
            <a:r>
              <a:rPr lang="en-US" sz="1800" b="1">
                <a:solidFill>
                  <a:srgbClr val="990033"/>
                </a:solidFill>
              </a:rPr>
              <a:t>     to the Privacy Act unless a Privacy Act system notice has been </a:t>
            </a:r>
          </a:p>
          <a:p>
            <a:r>
              <a:rPr lang="en-US" sz="1800" b="1">
                <a:solidFill>
                  <a:srgbClr val="990033"/>
                </a:solidFill>
              </a:rPr>
              <a:t>     published in the Federal Register and posted on the Master List of </a:t>
            </a:r>
          </a:p>
          <a:p>
            <a:r>
              <a:rPr lang="en-US" sz="1800" b="1">
                <a:solidFill>
                  <a:srgbClr val="990033"/>
                </a:solidFill>
              </a:rPr>
              <a:t>     Privacy Act Systems or Records Notices website, available at: </a:t>
            </a:r>
          </a:p>
          <a:p>
            <a:r>
              <a:rPr lang="en-US" sz="1800" b="1">
                <a:solidFill>
                  <a:srgbClr val="990033"/>
                </a:solidFill>
              </a:rPr>
              <a:t>     http://www.privacy.navy.mil.</a:t>
            </a:r>
          </a:p>
          <a:p>
            <a:endParaRPr lang="en-US" sz="1800" b="1">
              <a:solidFill>
                <a:srgbClr val="990033"/>
              </a:solidFill>
            </a:endParaRPr>
          </a:p>
          <a:p>
            <a:r>
              <a:rPr lang="en-US" sz="1800" b="1">
                <a:solidFill>
                  <a:srgbClr val="990033"/>
                </a:solidFill>
              </a:rPr>
              <a:t> 2.  </a:t>
            </a:r>
            <a:r>
              <a:rPr lang="en-US" sz="1800" b="1" u="sng">
                <a:solidFill>
                  <a:srgbClr val="990033"/>
                </a:solidFill>
              </a:rPr>
              <a:t>The Principle of Individual Participation</a:t>
            </a:r>
            <a:r>
              <a:rPr lang="en-US" sz="1800" b="1">
                <a:solidFill>
                  <a:srgbClr val="990033"/>
                </a:solidFill>
              </a:rPr>
              <a:t>:  Unless DON has claimed an</a:t>
            </a:r>
          </a:p>
          <a:p>
            <a:r>
              <a:rPr lang="en-US" sz="1800" b="1">
                <a:solidFill>
                  <a:srgbClr val="990033"/>
                </a:solidFill>
              </a:rPr>
              <a:t>      exemption from the Privacy Act, we will, upon request, grant you access</a:t>
            </a:r>
          </a:p>
          <a:p>
            <a:r>
              <a:rPr lang="en-US" sz="1800" b="1">
                <a:solidFill>
                  <a:srgbClr val="990033"/>
                </a:solidFill>
              </a:rPr>
              <a:t>      to your records; provide a list of disclosures made outside the</a:t>
            </a:r>
          </a:p>
          <a:p>
            <a:r>
              <a:rPr lang="en-US" sz="1800" b="1">
                <a:solidFill>
                  <a:srgbClr val="990033"/>
                </a:solidFill>
              </a:rPr>
              <a:t>      Department of Defense; and make corrections to your file if shown</a:t>
            </a:r>
          </a:p>
          <a:p>
            <a:r>
              <a:rPr lang="en-US" sz="1800" b="1">
                <a:solidFill>
                  <a:srgbClr val="990033"/>
                </a:solidFill>
              </a:rPr>
              <a:t>      to be in error.</a:t>
            </a:r>
            <a:br>
              <a:rPr lang="en-US" sz="1800" b="1">
                <a:solidFill>
                  <a:srgbClr val="990033"/>
                </a:solidFill>
              </a:rPr>
            </a:br>
            <a:endParaRPr lang="en-US" sz="1800" b="1">
              <a:solidFill>
                <a:srgbClr val="990033"/>
              </a:solidFill>
            </a:endParaRPr>
          </a:p>
          <a:p>
            <a:r>
              <a:rPr lang="en-US" sz="1800" b="1">
                <a:solidFill>
                  <a:srgbClr val="990033"/>
                </a:solidFill>
              </a:rPr>
              <a:t>3.  </a:t>
            </a:r>
            <a:r>
              <a:rPr lang="en-US" sz="1800" b="1" u="sng">
                <a:solidFill>
                  <a:srgbClr val="990033"/>
                </a:solidFill>
              </a:rPr>
              <a:t>The Principle of Limited Collection</a:t>
            </a:r>
            <a:r>
              <a:rPr lang="en-US" sz="1800" b="1">
                <a:solidFill>
                  <a:srgbClr val="990033"/>
                </a:solidFill>
              </a:rPr>
              <a:t>:  DON will collect only those personal</a:t>
            </a:r>
            <a:br>
              <a:rPr lang="en-US" sz="1800" b="1">
                <a:solidFill>
                  <a:srgbClr val="990033"/>
                </a:solidFill>
              </a:rPr>
            </a:br>
            <a:r>
              <a:rPr lang="en-US" sz="1800" b="1">
                <a:solidFill>
                  <a:srgbClr val="990033"/>
                </a:solidFill>
              </a:rPr>
              <a:t>     data elements required to fulfill an official function or mission grounded </a:t>
            </a:r>
          </a:p>
          <a:p>
            <a:r>
              <a:rPr lang="en-US" sz="1800" b="1">
                <a:solidFill>
                  <a:srgbClr val="990033"/>
                </a:solidFill>
              </a:rPr>
              <a:t>     in law.  Those collections will be conducted by lawful and fair means.</a:t>
            </a:r>
          </a:p>
          <a:p>
            <a:pPr eaLnBrk="0" hangingPunct="0"/>
            <a:endParaRPr lang="en-US" sz="1800" b="1">
              <a:solidFill>
                <a:srgbClr val="990033"/>
              </a:solidFill>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F41FA4D-65DE-4340-8DAE-9A5FC609A71D}" type="slidenum">
              <a:rPr lang="en-US"/>
              <a:pPr>
                <a:defRPr/>
              </a:pPr>
              <a:t>24</a:t>
            </a:fld>
            <a:endParaRPr lang="en-US"/>
          </a:p>
        </p:txBody>
      </p:sp>
      <p:sp>
        <p:nvSpPr>
          <p:cNvPr id="21506" name="Rectangle 2"/>
          <p:cNvSpPr>
            <a:spLocks noGrp="1" noChangeArrowheads="1"/>
          </p:cNvSpPr>
          <p:nvPr>
            <p:ph type="title"/>
          </p:nvPr>
        </p:nvSpPr>
        <p:spPr>
          <a:xfrm>
            <a:off x="457200" y="381000"/>
            <a:ext cx="8229600" cy="762000"/>
          </a:xfrm>
        </p:spPr>
        <p:txBody>
          <a:bodyPr/>
          <a:lstStyle/>
          <a:p>
            <a:pPr eaLnBrk="1" hangingPunct="1">
              <a:defRPr/>
            </a:pPr>
            <a:r>
              <a:rPr lang="en-US" sz="2400" b="1" smtClean="0"/>
              <a:t>THE DON CODE OF PRIVACY ACT FAIR INFORMATION PRINCIPLES</a:t>
            </a:r>
          </a:p>
        </p:txBody>
      </p:sp>
      <p:sp>
        <p:nvSpPr>
          <p:cNvPr id="27652" name="Rectangle 3"/>
          <p:cNvSpPr>
            <a:spLocks noChangeArrowheads="1"/>
          </p:cNvSpPr>
          <p:nvPr/>
        </p:nvSpPr>
        <p:spPr bwMode="auto">
          <a:xfrm>
            <a:off x="228600" y="1295400"/>
            <a:ext cx="8686800" cy="4953000"/>
          </a:xfrm>
          <a:prstGeom prst="rect">
            <a:avLst/>
          </a:prstGeom>
          <a:solidFill>
            <a:schemeClr val="tx1"/>
          </a:solidFill>
          <a:ln w="9525" algn="ctr">
            <a:solidFill>
              <a:srgbClr val="990033"/>
            </a:solidFill>
            <a:miter lim="800000"/>
            <a:headEnd/>
            <a:tailEnd/>
          </a:ln>
        </p:spPr>
        <p:txBody>
          <a:bodyPr wrap="none" anchor="ctr"/>
          <a:lstStyle/>
          <a:p>
            <a:pPr eaLnBrk="0" hangingPunct="0"/>
            <a:r>
              <a:rPr lang="en-US" sz="1800" b="1">
                <a:solidFill>
                  <a:srgbClr val="990033"/>
                </a:solidFill>
              </a:rPr>
              <a:t>4.  </a:t>
            </a:r>
            <a:r>
              <a:rPr lang="en-US" sz="1800" b="1" u="sng">
                <a:solidFill>
                  <a:srgbClr val="990033"/>
                </a:solidFill>
              </a:rPr>
              <a:t>The Principle of Limited Retention</a:t>
            </a:r>
            <a:r>
              <a:rPr lang="en-US" sz="1800" b="1">
                <a:solidFill>
                  <a:srgbClr val="990033"/>
                </a:solidFill>
              </a:rPr>
              <a:t>:  DON will retain your personal </a:t>
            </a:r>
            <a:br>
              <a:rPr lang="en-US" sz="1800" b="1">
                <a:solidFill>
                  <a:srgbClr val="990033"/>
                </a:solidFill>
              </a:rPr>
            </a:br>
            <a:r>
              <a:rPr lang="en-US" sz="1800" b="1">
                <a:solidFill>
                  <a:srgbClr val="990033"/>
                </a:solidFill>
              </a:rPr>
              <a:t>     information only as long as necessary to fulfill the purposes for which it</a:t>
            </a:r>
            <a:br>
              <a:rPr lang="en-US" sz="1800" b="1">
                <a:solidFill>
                  <a:srgbClr val="990033"/>
                </a:solidFill>
              </a:rPr>
            </a:br>
            <a:r>
              <a:rPr lang="en-US" sz="1800" b="1">
                <a:solidFill>
                  <a:srgbClr val="990033"/>
                </a:solidFill>
              </a:rPr>
              <a:t>     is collected.  Records will be destroyed in accordance with established DLA </a:t>
            </a:r>
            <a:br>
              <a:rPr lang="en-US" sz="1800" b="1">
                <a:solidFill>
                  <a:srgbClr val="990033"/>
                </a:solidFill>
              </a:rPr>
            </a:br>
            <a:r>
              <a:rPr lang="en-US" sz="1800" b="1">
                <a:solidFill>
                  <a:srgbClr val="990033"/>
                </a:solidFill>
              </a:rPr>
              <a:t>     records management principles.</a:t>
            </a:r>
          </a:p>
          <a:p>
            <a:pPr eaLnBrk="0" hangingPunct="0"/>
            <a:endParaRPr lang="en-US" sz="1800" b="1">
              <a:solidFill>
                <a:srgbClr val="990033"/>
              </a:solidFill>
            </a:endParaRPr>
          </a:p>
          <a:p>
            <a:pPr eaLnBrk="0" hangingPunct="0"/>
            <a:r>
              <a:rPr lang="en-US" sz="1800" b="1">
                <a:solidFill>
                  <a:srgbClr val="990033"/>
                </a:solidFill>
              </a:rPr>
              <a:t>5.  </a:t>
            </a:r>
            <a:r>
              <a:rPr lang="en-US" sz="1800" b="1" u="sng">
                <a:solidFill>
                  <a:srgbClr val="990033"/>
                </a:solidFill>
              </a:rPr>
              <a:t>The Principle of Data Quality</a:t>
            </a:r>
            <a:r>
              <a:rPr lang="en-US" sz="1800" b="1">
                <a:solidFill>
                  <a:srgbClr val="990033"/>
                </a:solidFill>
              </a:rPr>
              <a:t>:  	DON will strive to maintain only accurate, </a:t>
            </a:r>
            <a:br>
              <a:rPr lang="en-US" sz="1800" b="1">
                <a:solidFill>
                  <a:srgbClr val="990033"/>
                </a:solidFill>
              </a:rPr>
            </a:br>
            <a:r>
              <a:rPr lang="en-US" sz="1800" b="1">
                <a:solidFill>
                  <a:srgbClr val="990033"/>
                </a:solidFill>
              </a:rPr>
              <a:t>     relevant, timely, and complete data about you.</a:t>
            </a:r>
          </a:p>
          <a:p>
            <a:pPr lvl="1" eaLnBrk="0" hangingPunct="0"/>
            <a:endParaRPr lang="en-US" sz="1800" b="1">
              <a:solidFill>
                <a:srgbClr val="990033"/>
              </a:solidFill>
            </a:endParaRPr>
          </a:p>
          <a:p>
            <a:pPr eaLnBrk="0" hangingPunct="0"/>
            <a:r>
              <a:rPr lang="en-US" sz="1800" b="1">
                <a:solidFill>
                  <a:srgbClr val="990033"/>
                </a:solidFill>
              </a:rPr>
              <a:t>6.  </a:t>
            </a:r>
            <a:r>
              <a:rPr lang="en-US" sz="1800" b="1" u="sng">
                <a:solidFill>
                  <a:srgbClr val="990033"/>
                </a:solidFill>
              </a:rPr>
              <a:t>The Principle of Limited Internal Use</a:t>
            </a:r>
            <a:r>
              <a:rPr lang="en-US" sz="1800" b="1">
                <a:solidFill>
                  <a:srgbClr val="990033"/>
                </a:solidFill>
              </a:rPr>
              <a:t>:  DON will use your personal data </a:t>
            </a:r>
            <a:br>
              <a:rPr lang="en-US" sz="1800" b="1">
                <a:solidFill>
                  <a:srgbClr val="990033"/>
                </a:solidFill>
              </a:rPr>
            </a:br>
            <a:r>
              <a:rPr lang="en-US" sz="1800" b="1">
                <a:solidFill>
                  <a:srgbClr val="990033"/>
                </a:solidFill>
              </a:rPr>
              <a:t>     only for lawful purposes.  Access to your data will be limited to those</a:t>
            </a:r>
            <a:br>
              <a:rPr lang="en-US" sz="1800" b="1">
                <a:solidFill>
                  <a:srgbClr val="990033"/>
                </a:solidFill>
              </a:rPr>
            </a:br>
            <a:r>
              <a:rPr lang="en-US" sz="1800" b="1">
                <a:solidFill>
                  <a:srgbClr val="990033"/>
                </a:solidFill>
              </a:rPr>
              <a:t>     Department of Defense individuals with an official need for access.</a:t>
            </a:r>
          </a:p>
          <a:p>
            <a:pPr eaLnBrk="0" hangingPunct="0"/>
            <a:endParaRPr lang="en-US" sz="1800" b="1">
              <a:solidFill>
                <a:srgbClr val="990033"/>
              </a:solidFill>
            </a:endParaRPr>
          </a:p>
          <a:p>
            <a:pPr eaLnBrk="0" hangingPunct="0"/>
            <a:r>
              <a:rPr lang="en-US" sz="1800" b="1">
                <a:solidFill>
                  <a:srgbClr val="990033"/>
                </a:solidFill>
              </a:rPr>
              <a:t>7.  </a:t>
            </a:r>
            <a:r>
              <a:rPr lang="en-US" sz="1800" b="1" u="sng">
                <a:solidFill>
                  <a:srgbClr val="990033"/>
                </a:solidFill>
              </a:rPr>
              <a:t>The Principle of Disclosure</a:t>
            </a:r>
            <a:r>
              <a:rPr lang="en-US" sz="1800" b="1">
                <a:solidFill>
                  <a:srgbClr val="990033"/>
                </a:solidFill>
              </a:rPr>
              <a:t>:  DON employees and military members will </a:t>
            </a:r>
            <a:br>
              <a:rPr lang="en-US" sz="1800" b="1">
                <a:solidFill>
                  <a:srgbClr val="990033"/>
                </a:solidFill>
              </a:rPr>
            </a:br>
            <a:r>
              <a:rPr lang="en-US" sz="1800" b="1">
                <a:solidFill>
                  <a:srgbClr val="990033"/>
                </a:solidFill>
              </a:rPr>
              <a:t>     zealously guard your personal data to ensure that all disclosures are made </a:t>
            </a:r>
            <a:br>
              <a:rPr lang="en-US" sz="1800" b="1">
                <a:solidFill>
                  <a:srgbClr val="990033"/>
                </a:solidFill>
              </a:rPr>
            </a:br>
            <a:r>
              <a:rPr lang="en-US" sz="1800" b="1">
                <a:solidFill>
                  <a:srgbClr val="990033"/>
                </a:solidFill>
              </a:rPr>
              <a:t>     with your written permission or are made in strict accordance with the </a:t>
            </a:r>
            <a:br>
              <a:rPr lang="en-US" sz="1800" b="1">
                <a:solidFill>
                  <a:srgbClr val="990033"/>
                </a:solidFill>
              </a:rPr>
            </a:br>
            <a:r>
              <a:rPr lang="en-US" sz="1800" b="1">
                <a:solidFill>
                  <a:srgbClr val="990033"/>
                </a:solidFill>
              </a:rPr>
              <a:t>     Privacy Act.</a:t>
            </a:r>
          </a:p>
          <a:p>
            <a:pPr eaLnBrk="0" hangingPunct="0"/>
            <a:endParaRPr lang="en-US" sz="1800" b="1">
              <a:solidFill>
                <a:srgbClr val="990033"/>
              </a:solidFill>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49FD764-2487-4A07-AB16-160BA6EFF48A}" type="slidenum">
              <a:rPr lang="en-US"/>
              <a:pPr>
                <a:defRPr/>
              </a:pPr>
              <a:t>25</a:t>
            </a:fld>
            <a:endParaRPr lang="en-US"/>
          </a:p>
        </p:txBody>
      </p:sp>
      <p:sp>
        <p:nvSpPr>
          <p:cNvPr id="22530" name="Rectangle 2"/>
          <p:cNvSpPr>
            <a:spLocks noGrp="1" noChangeArrowheads="1"/>
          </p:cNvSpPr>
          <p:nvPr>
            <p:ph type="title"/>
          </p:nvPr>
        </p:nvSpPr>
        <p:spPr>
          <a:xfrm>
            <a:off x="457200" y="381000"/>
            <a:ext cx="8229600" cy="685800"/>
          </a:xfrm>
        </p:spPr>
        <p:txBody>
          <a:bodyPr/>
          <a:lstStyle/>
          <a:p>
            <a:pPr eaLnBrk="1" hangingPunct="1">
              <a:defRPr/>
            </a:pPr>
            <a:r>
              <a:rPr lang="en-US" sz="2400" b="1" smtClean="0"/>
              <a:t>THE DLA CODE OF FAIR INFORMATION PRINCIPLES</a:t>
            </a:r>
          </a:p>
        </p:txBody>
      </p:sp>
      <p:sp>
        <p:nvSpPr>
          <p:cNvPr id="28676" name="Rectangle 3"/>
          <p:cNvSpPr>
            <a:spLocks noChangeArrowheads="1"/>
          </p:cNvSpPr>
          <p:nvPr/>
        </p:nvSpPr>
        <p:spPr bwMode="auto">
          <a:xfrm>
            <a:off x="228600" y="1219200"/>
            <a:ext cx="8686800" cy="4953000"/>
          </a:xfrm>
          <a:prstGeom prst="rect">
            <a:avLst/>
          </a:prstGeom>
          <a:solidFill>
            <a:schemeClr val="tx1"/>
          </a:solidFill>
          <a:ln w="9525" algn="ctr">
            <a:solidFill>
              <a:srgbClr val="990033"/>
            </a:solidFill>
            <a:miter lim="800000"/>
            <a:headEnd/>
            <a:tailEnd/>
          </a:ln>
        </p:spPr>
        <p:txBody>
          <a:bodyPr wrap="none" anchor="ctr"/>
          <a:lstStyle/>
          <a:p>
            <a:pPr marL="342900" indent="-342900" eaLnBrk="0" hangingPunct="0"/>
            <a:r>
              <a:rPr lang="en-US" sz="1800" b="1">
                <a:solidFill>
                  <a:srgbClr val="990033"/>
                </a:solidFill>
              </a:rPr>
              <a:t>8.</a:t>
            </a:r>
            <a:r>
              <a:rPr lang="en-US" sz="1800" b="1">
                <a:solidFill>
                  <a:srgbClr val="FF9900"/>
                </a:solidFill>
              </a:rPr>
              <a:t>  </a:t>
            </a:r>
            <a:r>
              <a:rPr lang="en-US" sz="1800" b="1" u="sng">
                <a:solidFill>
                  <a:srgbClr val="990033"/>
                </a:solidFill>
              </a:rPr>
              <a:t>The Principle of Security</a:t>
            </a:r>
            <a:r>
              <a:rPr lang="en-US" sz="1800" b="1">
                <a:solidFill>
                  <a:srgbClr val="990033"/>
                </a:solidFill>
              </a:rPr>
              <a:t>:  Your personal data is protected by appropriate</a:t>
            </a:r>
            <a:br>
              <a:rPr lang="en-US" sz="1800" b="1">
                <a:solidFill>
                  <a:srgbClr val="990033"/>
                </a:solidFill>
              </a:rPr>
            </a:br>
            <a:r>
              <a:rPr lang="en-US" sz="1800" b="1">
                <a:solidFill>
                  <a:srgbClr val="990033"/>
                </a:solidFill>
              </a:rPr>
              <a:t>safeguards to ensure security and confidentiality.  Electronic systems will</a:t>
            </a:r>
          </a:p>
          <a:p>
            <a:pPr marL="342900" indent="-342900" eaLnBrk="0" hangingPunct="0"/>
            <a:r>
              <a:rPr lang="en-US" sz="1800" b="1">
                <a:solidFill>
                  <a:srgbClr val="990033"/>
                </a:solidFill>
              </a:rPr>
              <a:t>      be periodically reviewed for compliance with the security principles of</a:t>
            </a:r>
          </a:p>
          <a:p>
            <a:pPr marL="342900" indent="-342900" eaLnBrk="0" hangingPunct="0"/>
            <a:r>
              <a:rPr lang="en-US" sz="1800" b="1">
                <a:solidFill>
                  <a:srgbClr val="990033"/>
                </a:solidFill>
              </a:rPr>
              <a:t>      the Privacy Act, the Computer Security Act, and related statutes.  Elec-</a:t>
            </a:r>
          </a:p>
          <a:p>
            <a:pPr marL="342900" indent="-342900" eaLnBrk="0" hangingPunct="0"/>
            <a:r>
              <a:rPr lang="en-US" sz="1800" b="1">
                <a:solidFill>
                  <a:srgbClr val="990033"/>
                </a:solidFill>
              </a:rPr>
              <a:t>      tronic collections will be accomplished in a safe and secure manner.</a:t>
            </a:r>
          </a:p>
          <a:p>
            <a:pPr marL="342900" indent="-342900" eaLnBrk="0" hangingPunct="0"/>
            <a:endParaRPr lang="en-US" sz="1800" b="1">
              <a:solidFill>
                <a:srgbClr val="990033"/>
              </a:solidFill>
            </a:endParaRPr>
          </a:p>
          <a:p>
            <a:pPr marL="342900" indent="-342900" eaLnBrk="0" hangingPunct="0"/>
            <a:r>
              <a:rPr lang="en-US" sz="1800" b="1">
                <a:solidFill>
                  <a:srgbClr val="990033"/>
                </a:solidFill>
              </a:rPr>
              <a:t>9.  </a:t>
            </a:r>
            <a:r>
              <a:rPr lang="en-US" sz="1800" b="1" u="sng">
                <a:solidFill>
                  <a:srgbClr val="990033"/>
                </a:solidFill>
              </a:rPr>
              <a:t>The Principle of Accountability</a:t>
            </a:r>
            <a:r>
              <a:rPr lang="en-US" sz="1800" b="1">
                <a:solidFill>
                  <a:srgbClr val="990033"/>
                </a:solidFill>
              </a:rPr>
              <a:t>:  DON and our employees, military </a:t>
            </a:r>
          </a:p>
          <a:p>
            <a:pPr marL="342900" indent="-342900" eaLnBrk="0" hangingPunct="0"/>
            <a:r>
              <a:rPr lang="en-US" sz="1800" b="1">
                <a:solidFill>
                  <a:srgbClr val="990033"/>
                </a:solidFill>
              </a:rPr>
              <a:t>     members, and contractors are subject to civil and criminal penalties </a:t>
            </a:r>
          </a:p>
          <a:p>
            <a:pPr marL="342900" indent="-342900" eaLnBrk="0" hangingPunct="0"/>
            <a:r>
              <a:rPr lang="en-US" sz="1800" b="1">
                <a:solidFill>
                  <a:srgbClr val="990033"/>
                </a:solidFill>
              </a:rPr>
              <a:t>     for certain breaches of Privacy.  DON is diligent in sanctioning individuals</a:t>
            </a:r>
          </a:p>
          <a:p>
            <a:pPr marL="342900" indent="-342900" eaLnBrk="0" hangingPunct="0"/>
            <a:r>
              <a:rPr lang="en-US" sz="1800" b="1">
                <a:solidFill>
                  <a:srgbClr val="990033"/>
                </a:solidFill>
              </a:rPr>
              <a:t>     who violate Privacy rules.</a:t>
            </a:r>
          </a:p>
          <a:p>
            <a:pPr marL="342900" indent="-342900" eaLnBrk="0" hangingPunct="0"/>
            <a:endParaRPr lang="en-US" sz="1800" b="1">
              <a:solidFill>
                <a:srgbClr val="990033"/>
              </a:solidFill>
            </a:endParaRPr>
          </a:p>
          <a:p>
            <a:pPr marL="342900" indent="-342900" eaLnBrk="0" hangingPunct="0">
              <a:buFontTx/>
              <a:buAutoNum type="arabicPeriod" startAt="10"/>
            </a:pPr>
            <a:r>
              <a:rPr lang="en-US" sz="1800" b="1">
                <a:solidFill>
                  <a:srgbClr val="990033"/>
                </a:solidFill>
              </a:rPr>
              <a:t> </a:t>
            </a:r>
            <a:r>
              <a:rPr lang="en-US" sz="1800" b="1" u="sng">
                <a:solidFill>
                  <a:srgbClr val="990033"/>
                </a:solidFill>
              </a:rPr>
              <a:t>The Principle of Challenging Compliance</a:t>
            </a:r>
            <a:r>
              <a:rPr lang="en-US" sz="1800" b="1">
                <a:solidFill>
                  <a:srgbClr val="990033"/>
                </a:solidFill>
              </a:rPr>
              <a:t>:  You may challenge DON if </a:t>
            </a:r>
          </a:p>
          <a:p>
            <a:pPr marL="342900" indent="-342900" eaLnBrk="0" hangingPunct="0"/>
            <a:r>
              <a:rPr lang="en-US" sz="1800" b="1">
                <a:solidFill>
                  <a:srgbClr val="990033"/>
                </a:solidFill>
              </a:rPr>
              <a:t>     you believe that DON has failed to comply with these principles, the Privacy </a:t>
            </a:r>
            <a:br>
              <a:rPr lang="en-US" sz="1800" b="1">
                <a:solidFill>
                  <a:srgbClr val="990033"/>
                </a:solidFill>
              </a:rPr>
            </a:br>
            <a:r>
              <a:rPr lang="en-US" sz="1800" b="1">
                <a:solidFill>
                  <a:srgbClr val="990033"/>
                </a:solidFill>
              </a:rPr>
              <a:t>Act, or the rules in a system of records notice.  Challenges may be </a:t>
            </a:r>
          </a:p>
          <a:p>
            <a:pPr marL="342900" indent="-342900" eaLnBrk="0" hangingPunct="0"/>
            <a:r>
              <a:rPr lang="en-US" sz="1800" b="1">
                <a:solidFill>
                  <a:srgbClr val="990033"/>
                </a:solidFill>
              </a:rPr>
              <a:t>     addressed to the person accountable for compliance with this Code, the</a:t>
            </a:r>
          </a:p>
          <a:p>
            <a:pPr marL="342900" indent="-342900" eaLnBrk="0" hangingPunct="0"/>
            <a:r>
              <a:rPr lang="en-US" sz="1800" b="1">
                <a:solidFill>
                  <a:srgbClr val="990033"/>
                </a:solidFill>
              </a:rPr>
              <a:t>     local Privacy Act manager,  CNO (DNS-36) or CMC (ARSF)..</a:t>
            </a:r>
          </a:p>
          <a:p>
            <a:pPr marL="342900" indent="-342900" eaLnBrk="0" hangingPunct="0"/>
            <a:endParaRPr lang="en-US" sz="1800" b="1">
              <a:solidFill>
                <a:srgbClr val="990033"/>
              </a:solidFill>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7680496-C7AA-4C44-984E-14B28C580A4E}" type="slidenum">
              <a:rPr lang="en-US"/>
              <a:pPr>
                <a:defRPr/>
              </a:pPr>
              <a:t>26</a:t>
            </a:fld>
            <a:endParaRPr lang="en-US"/>
          </a:p>
        </p:txBody>
      </p:sp>
      <p:sp>
        <p:nvSpPr>
          <p:cNvPr id="30722" name="Rectangle 2"/>
          <p:cNvSpPr>
            <a:spLocks noGrp="1" noChangeArrowheads="1"/>
          </p:cNvSpPr>
          <p:nvPr>
            <p:ph type="title"/>
          </p:nvPr>
        </p:nvSpPr>
        <p:spPr>
          <a:xfrm>
            <a:off x="457200" y="0"/>
            <a:ext cx="8229600" cy="1143000"/>
          </a:xfrm>
        </p:spPr>
        <p:txBody>
          <a:bodyPr/>
          <a:lstStyle/>
          <a:p>
            <a:pPr eaLnBrk="1" hangingPunct="1">
              <a:defRPr/>
            </a:pPr>
            <a:r>
              <a:rPr lang="en-US" sz="2800" b="1" smtClean="0"/>
              <a:t> SIDEBAR:  </a:t>
            </a:r>
            <a:r>
              <a:rPr lang="en-US" sz="2400" b="1" smtClean="0"/>
              <a:t>SUPERVISOR’S NOTES</a:t>
            </a:r>
            <a:br>
              <a:rPr lang="en-US" sz="2400" b="1" smtClean="0"/>
            </a:br>
            <a:r>
              <a:rPr lang="en-US" sz="2400" b="1" smtClean="0"/>
              <a:t>Are they personal or agency records? </a:t>
            </a:r>
          </a:p>
        </p:txBody>
      </p:sp>
      <p:sp>
        <p:nvSpPr>
          <p:cNvPr id="30723" name="Rectangle 3"/>
          <p:cNvSpPr>
            <a:spLocks noGrp="1" noChangeArrowheads="1"/>
          </p:cNvSpPr>
          <p:nvPr>
            <p:ph type="body" idx="1"/>
          </p:nvPr>
        </p:nvSpPr>
        <p:spPr>
          <a:xfrm>
            <a:off x="457200" y="1219200"/>
            <a:ext cx="8229600" cy="5334000"/>
          </a:xfrm>
        </p:spPr>
        <p:txBody>
          <a:bodyPr/>
          <a:lstStyle/>
          <a:p>
            <a:pPr eaLnBrk="1" hangingPunct="1">
              <a:lnSpc>
                <a:spcPct val="80000"/>
              </a:lnSpc>
              <a:buFont typeface="Wingdings" pitchFamily="2" charset="2"/>
              <a:buNone/>
              <a:defRPr/>
            </a:pPr>
            <a:r>
              <a:rPr lang="en-US" sz="2400" smtClean="0"/>
              <a:t>Supervisor’s notes are sometimes requested under the Freedom of Information Act (FOIA).  “Personal” records of employees are excluded from FOIA coverage.  Below are some questions that are examined when determining whether supervisor’s notes would be considered an “agency” record or a “personal” record:</a:t>
            </a:r>
          </a:p>
          <a:p>
            <a:pPr lvl="1" eaLnBrk="1" hangingPunct="1">
              <a:lnSpc>
                <a:spcPct val="80000"/>
              </a:lnSpc>
              <a:defRPr/>
            </a:pPr>
            <a:endParaRPr lang="en-US" sz="2400" smtClean="0"/>
          </a:p>
          <a:p>
            <a:pPr lvl="1" eaLnBrk="1" hangingPunct="1">
              <a:lnSpc>
                <a:spcPct val="80000"/>
              </a:lnSpc>
              <a:defRPr/>
            </a:pPr>
            <a:r>
              <a:rPr lang="en-US" sz="2000" smtClean="0"/>
              <a:t>Were they created on government time? </a:t>
            </a:r>
          </a:p>
          <a:p>
            <a:pPr lvl="1" eaLnBrk="1" hangingPunct="1">
              <a:lnSpc>
                <a:spcPct val="80000"/>
              </a:lnSpc>
              <a:defRPr/>
            </a:pPr>
            <a:r>
              <a:rPr lang="en-US" sz="2000" smtClean="0"/>
              <a:t>Were they shared with other employees/officials?</a:t>
            </a:r>
          </a:p>
          <a:p>
            <a:pPr lvl="1" eaLnBrk="1" hangingPunct="1">
              <a:lnSpc>
                <a:spcPct val="80000"/>
              </a:lnSpc>
              <a:defRPr/>
            </a:pPr>
            <a:r>
              <a:rPr lang="en-US" sz="2000" smtClean="0"/>
              <a:t>Were they filed with official agency records?</a:t>
            </a:r>
          </a:p>
          <a:p>
            <a:pPr lvl="1" eaLnBrk="1" hangingPunct="1">
              <a:lnSpc>
                <a:spcPct val="80000"/>
              </a:lnSpc>
              <a:defRPr/>
            </a:pPr>
            <a:r>
              <a:rPr lang="en-US" sz="2000" smtClean="0"/>
              <a:t>Were they used in the decisionmaking process?</a:t>
            </a:r>
          </a:p>
          <a:p>
            <a:pPr lvl="1" eaLnBrk="1" hangingPunct="1">
              <a:lnSpc>
                <a:spcPct val="80000"/>
              </a:lnSpc>
              <a:defRPr/>
            </a:pPr>
            <a:r>
              <a:rPr lang="en-US" sz="2000" smtClean="0"/>
              <a:t>Were they required to be created by rule,  policy, or custom? </a:t>
            </a:r>
          </a:p>
          <a:p>
            <a:pPr lvl="1" eaLnBrk="1" hangingPunct="1">
              <a:lnSpc>
                <a:spcPct val="80000"/>
              </a:lnSpc>
              <a:buFont typeface="Wingdings" pitchFamily="2" charset="2"/>
              <a:buNone/>
              <a:defRPr/>
            </a:pPr>
            <a:endParaRPr lang="en-US" sz="2400" smtClean="0"/>
          </a:p>
          <a:p>
            <a:pPr eaLnBrk="1" hangingPunct="1">
              <a:lnSpc>
                <a:spcPct val="80000"/>
              </a:lnSpc>
              <a:buFont typeface="Wingdings" pitchFamily="2" charset="2"/>
              <a:buNone/>
              <a:defRPr/>
            </a:pPr>
            <a:r>
              <a:rPr lang="en-US" sz="3600" smtClean="0"/>
              <a:t>	</a:t>
            </a:r>
            <a:endParaRPr lang="en-US" sz="4000" smtClean="0"/>
          </a:p>
        </p:txBody>
      </p:sp>
      <p:pic>
        <p:nvPicPr>
          <p:cNvPr id="29701" name="Picture 5" descr="MPj03089140000[1]"/>
          <p:cNvPicPr>
            <a:picLocks noChangeAspect="1" noChangeArrowheads="1"/>
          </p:cNvPicPr>
          <p:nvPr/>
        </p:nvPicPr>
        <p:blipFill>
          <a:blip r:embed="rId2" cstate="print"/>
          <a:srcRect/>
          <a:stretch>
            <a:fillRect/>
          </a:stretch>
        </p:blipFill>
        <p:spPr bwMode="auto">
          <a:xfrm>
            <a:off x="3657600" y="5257800"/>
            <a:ext cx="2209800" cy="13716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633F439-A4B3-43A5-A01F-CF6AE81DCBE4}" type="slidenum">
              <a:rPr lang="en-US"/>
              <a:pPr>
                <a:defRPr/>
              </a:pPr>
              <a:t>27</a:t>
            </a:fld>
            <a:endParaRPr lang="en-US"/>
          </a:p>
        </p:txBody>
      </p:sp>
      <p:sp>
        <p:nvSpPr>
          <p:cNvPr id="421890" name="Rectangle 2"/>
          <p:cNvSpPr>
            <a:spLocks noGrp="1" noChangeArrowheads="1"/>
          </p:cNvSpPr>
          <p:nvPr>
            <p:ph type="title"/>
          </p:nvPr>
        </p:nvSpPr>
        <p:spPr>
          <a:xfrm>
            <a:off x="457200" y="228600"/>
            <a:ext cx="8229600" cy="914400"/>
          </a:xfrm>
        </p:spPr>
        <p:txBody>
          <a:bodyPr/>
          <a:lstStyle/>
          <a:p>
            <a:pPr eaLnBrk="1" hangingPunct="1">
              <a:defRPr/>
            </a:pPr>
            <a:r>
              <a:rPr lang="en-US" sz="2400" b="1" smtClean="0"/>
              <a:t>Sidebar:  Supervisor’s Notes</a:t>
            </a:r>
            <a:br>
              <a:rPr lang="en-US" sz="2400" b="1" smtClean="0"/>
            </a:br>
            <a:r>
              <a:rPr lang="en-US" sz="2400" b="1" smtClean="0"/>
              <a:t>Were the notes created on Government time?</a:t>
            </a:r>
          </a:p>
        </p:txBody>
      </p:sp>
      <p:sp>
        <p:nvSpPr>
          <p:cNvPr id="421891" name="Rectangle 3"/>
          <p:cNvSpPr>
            <a:spLocks noGrp="1" noChangeArrowheads="1"/>
          </p:cNvSpPr>
          <p:nvPr>
            <p:ph type="body" idx="1"/>
          </p:nvPr>
        </p:nvSpPr>
        <p:spPr>
          <a:xfrm>
            <a:off x="457200" y="1295400"/>
            <a:ext cx="5410200" cy="5334000"/>
          </a:xfrm>
          <a:ln>
            <a:solidFill>
              <a:schemeClr val="folHlink"/>
            </a:solidFill>
          </a:ln>
        </p:spPr>
        <p:txBody>
          <a:bodyPr/>
          <a:lstStyle/>
          <a:p>
            <a:pPr eaLnBrk="1" hangingPunct="1">
              <a:lnSpc>
                <a:spcPct val="80000"/>
              </a:lnSpc>
              <a:defRPr/>
            </a:pPr>
            <a:endParaRPr lang="en-US" sz="2400" smtClean="0">
              <a:solidFill>
                <a:srgbClr val="FFFF99"/>
              </a:solidFill>
            </a:endParaRPr>
          </a:p>
          <a:p>
            <a:pPr eaLnBrk="1" hangingPunct="1">
              <a:lnSpc>
                <a:spcPct val="80000"/>
              </a:lnSpc>
              <a:buClr>
                <a:srgbClr val="CC3300"/>
              </a:buClr>
              <a:buFont typeface="Wingdings" pitchFamily="2" charset="2"/>
              <a:buChar char="§"/>
              <a:defRPr/>
            </a:pPr>
            <a:r>
              <a:rPr lang="en-US" sz="2000" smtClean="0">
                <a:solidFill>
                  <a:srgbClr val="FFFF99"/>
                </a:solidFill>
              </a:rPr>
              <a:t>“Agency records” are generally those documents that are created or received in the course of conducting agency business.   Despite that definition, not all files created on Government time are automatically regarded as “agency” records.    </a:t>
            </a:r>
          </a:p>
          <a:p>
            <a:pPr eaLnBrk="1" hangingPunct="1">
              <a:lnSpc>
                <a:spcPct val="80000"/>
              </a:lnSpc>
              <a:buClr>
                <a:srgbClr val="CC3300"/>
              </a:buClr>
              <a:buFont typeface="Wingdings" pitchFamily="2" charset="2"/>
              <a:buChar char="§"/>
              <a:defRPr/>
            </a:pPr>
            <a:endParaRPr lang="en-US" sz="2000" smtClean="0">
              <a:solidFill>
                <a:srgbClr val="FFFF99"/>
              </a:solidFill>
            </a:endParaRPr>
          </a:p>
          <a:p>
            <a:pPr eaLnBrk="1" hangingPunct="1">
              <a:lnSpc>
                <a:spcPct val="80000"/>
              </a:lnSpc>
              <a:buClr>
                <a:srgbClr val="CC3300"/>
              </a:buClr>
              <a:buFont typeface="Wingdings" pitchFamily="2" charset="2"/>
              <a:buChar char="§"/>
              <a:defRPr/>
            </a:pPr>
            <a:r>
              <a:rPr lang="en-US" sz="2000" smtClean="0">
                <a:solidFill>
                  <a:srgbClr val="FFFF99"/>
                </a:solidFill>
              </a:rPr>
              <a:t>The reverse is also true.  Records you create on your personal time may rise to “agency” records  - depending on how they are used and filed within DON. </a:t>
            </a:r>
          </a:p>
          <a:p>
            <a:pPr eaLnBrk="1" hangingPunct="1">
              <a:lnSpc>
                <a:spcPct val="80000"/>
              </a:lnSpc>
              <a:buClr>
                <a:srgbClr val="CC3300"/>
              </a:buClr>
              <a:buFont typeface="Wingdings" pitchFamily="2" charset="2"/>
              <a:buChar char="§"/>
              <a:defRPr/>
            </a:pPr>
            <a:endParaRPr lang="en-US" sz="2000" b="1" smtClean="0">
              <a:solidFill>
                <a:srgbClr val="FFFF99"/>
              </a:solidFill>
            </a:endParaRPr>
          </a:p>
          <a:p>
            <a:pPr eaLnBrk="1" hangingPunct="1">
              <a:lnSpc>
                <a:spcPct val="80000"/>
              </a:lnSpc>
              <a:buClr>
                <a:srgbClr val="CC3300"/>
              </a:buClr>
              <a:buFont typeface="Wingdings" pitchFamily="2" charset="2"/>
              <a:buChar char="§"/>
              <a:defRPr/>
            </a:pPr>
            <a:r>
              <a:rPr lang="en-US" sz="2000" smtClean="0">
                <a:solidFill>
                  <a:srgbClr val="FFFF99"/>
                </a:solidFill>
              </a:rPr>
              <a:t>So the use of government time is not always 100% determinative.  Thus, the timing of creation must be examined in conjunction with the others factors.</a:t>
            </a:r>
          </a:p>
        </p:txBody>
      </p:sp>
      <p:pic>
        <p:nvPicPr>
          <p:cNvPr id="30725" name="Picture 4" descr="MCj02407390000[1]"/>
          <p:cNvPicPr>
            <a:picLocks noChangeAspect="1" noChangeArrowheads="1"/>
          </p:cNvPicPr>
          <p:nvPr/>
        </p:nvPicPr>
        <p:blipFill>
          <a:blip r:embed="rId2" cstate="print"/>
          <a:srcRect/>
          <a:stretch>
            <a:fillRect/>
          </a:stretch>
        </p:blipFill>
        <p:spPr bwMode="auto">
          <a:xfrm>
            <a:off x="6629400" y="2667000"/>
            <a:ext cx="2205038" cy="3352800"/>
          </a:xfrm>
          <a:prstGeom prst="rect">
            <a:avLst/>
          </a:prstGeom>
          <a:noFill/>
          <a:ln w="9525">
            <a:solidFill>
              <a:schemeClr val="folHlink"/>
            </a:solidFill>
            <a:miter lim="800000"/>
            <a:headEnd/>
            <a:tailEnd/>
          </a:ln>
        </p:spPr>
      </p:pic>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F6FEFEA-DC9F-4D98-BF88-4EC459F481C2}" type="slidenum">
              <a:rPr lang="en-US"/>
              <a:pPr>
                <a:defRPr/>
              </a:pPr>
              <a:t>28</a:t>
            </a:fld>
            <a:endParaRPr lang="en-US"/>
          </a:p>
        </p:txBody>
      </p:sp>
      <p:sp>
        <p:nvSpPr>
          <p:cNvPr id="422914" name="Rectangle 2"/>
          <p:cNvSpPr>
            <a:spLocks noGrp="1" noChangeArrowheads="1"/>
          </p:cNvSpPr>
          <p:nvPr>
            <p:ph type="title"/>
          </p:nvPr>
        </p:nvSpPr>
        <p:spPr>
          <a:xfrm>
            <a:off x="457200" y="381000"/>
            <a:ext cx="8229600" cy="1219200"/>
          </a:xfrm>
        </p:spPr>
        <p:txBody>
          <a:bodyPr/>
          <a:lstStyle/>
          <a:p>
            <a:pPr eaLnBrk="1" hangingPunct="1">
              <a:defRPr/>
            </a:pPr>
            <a:r>
              <a:rPr lang="en-US" sz="2400" b="1" smtClean="0"/>
              <a:t>Sidebar:  Supervisor’s Notes</a:t>
            </a:r>
            <a:br>
              <a:rPr lang="en-US" sz="2400" b="1" smtClean="0"/>
            </a:br>
            <a:r>
              <a:rPr lang="en-US" sz="2400" b="1" smtClean="0"/>
              <a:t>Were the notes shared with other employees?</a:t>
            </a:r>
          </a:p>
        </p:txBody>
      </p:sp>
      <p:sp>
        <p:nvSpPr>
          <p:cNvPr id="422915" name="Rectangle 3"/>
          <p:cNvSpPr>
            <a:spLocks noGrp="1" noChangeArrowheads="1"/>
          </p:cNvSpPr>
          <p:nvPr>
            <p:ph type="body" idx="1"/>
          </p:nvPr>
        </p:nvSpPr>
        <p:spPr>
          <a:xfrm>
            <a:off x="914400" y="2133600"/>
            <a:ext cx="4343400" cy="4191000"/>
          </a:xfrm>
          <a:ln w="19050">
            <a:solidFill>
              <a:srgbClr val="CC3300"/>
            </a:solidFill>
          </a:ln>
        </p:spPr>
        <p:txBody>
          <a:bodyPr/>
          <a:lstStyle/>
          <a:p>
            <a:pPr eaLnBrk="1" hangingPunct="1">
              <a:lnSpc>
                <a:spcPct val="80000"/>
              </a:lnSpc>
              <a:spcBef>
                <a:spcPct val="0"/>
              </a:spcBef>
              <a:buClr>
                <a:srgbClr val="CC3300"/>
              </a:buClr>
              <a:buSzPct val="130000"/>
              <a:buFont typeface="Wingdings" pitchFamily="2" charset="2"/>
              <a:buChar char="§"/>
              <a:defRPr/>
            </a:pPr>
            <a:r>
              <a:rPr lang="en-US" sz="2400" smtClean="0">
                <a:solidFill>
                  <a:srgbClr val="FFFF99"/>
                </a:solidFill>
              </a:rPr>
              <a:t>Once you share your notes with Human Resources, Counsel, or other third parties, they generally lose their “personal” status. </a:t>
            </a:r>
          </a:p>
          <a:p>
            <a:pPr eaLnBrk="1" hangingPunct="1">
              <a:lnSpc>
                <a:spcPct val="80000"/>
              </a:lnSpc>
              <a:spcBef>
                <a:spcPct val="0"/>
              </a:spcBef>
              <a:buClr>
                <a:srgbClr val="CC3300"/>
              </a:buClr>
              <a:buSzPct val="130000"/>
              <a:buFont typeface="Wingdings" pitchFamily="2" charset="2"/>
              <a:buChar char="§"/>
              <a:defRPr/>
            </a:pPr>
            <a:endParaRPr lang="en-US" sz="2400" smtClean="0">
              <a:solidFill>
                <a:srgbClr val="FFFF99"/>
              </a:solidFill>
            </a:endParaRPr>
          </a:p>
          <a:p>
            <a:pPr eaLnBrk="1" hangingPunct="1">
              <a:lnSpc>
                <a:spcPct val="80000"/>
              </a:lnSpc>
              <a:spcBef>
                <a:spcPct val="0"/>
              </a:spcBef>
              <a:buClr>
                <a:srgbClr val="CC3300"/>
              </a:buClr>
              <a:buSzPct val="130000"/>
              <a:buFont typeface="Wingdings" pitchFamily="2" charset="2"/>
              <a:buChar char="§"/>
              <a:defRPr/>
            </a:pPr>
            <a:r>
              <a:rPr lang="en-US" sz="2400" smtClean="0">
                <a:solidFill>
                  <a:srgbClr val="FFFF99"/>
                </a:solidFill>
              </a:rPr>
              <a:t>Keeping your notes close-hold until the time is ripe to share them protects employee privacy and allows you to make fair decisions unencumbered by special interest concerns. </a:t>
            </a:r>
            <a:r>
              <a:rPr lang="en-US" sz="2400" smtClean="0"/>
              <a:t>  </a:t>
            </a:r>
          </a:p>
        </p:txBody>
      </p:sp>
      <p:pic>
        <p:nvPicPr>
          <p:cNvPr id="31749" name="Picture 6" descr="MCBD10596_0000[1]"/>
          <p:cNvPicPr>
            <a:picLocks noChangeAspect="1" noChangeArrowheads="1"/>
          </p:cNvPicPr>
          <p:nvPr/>
        </p:nvPicPr>
        <p:blipFill>
          <a:blip r:embed="rId2" cstate="print"/>
          <a:srcRect/>
          <a:stretch>
            <a:fillRect/>
          </a:stretch>
        </p:blipFill>
        <p:spPr bwMode="auto">
          <a:xfrm>
            <a:off x="6096000" y="2286000"/>
            <a:ext cx="2286000" cy="3124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093D811A-1360-44E2-960A-41C983EEEC39}" type="slidenum">
              <a:rPr lang="en-US"/>
              <a:pPr>
                <a:defRPr/>
              </a:pPr>
              <a:t>29</a:t>
            </a:fld>
            <a:endParaRPr lang="en-US"/>
          </a:p>
        </p:txBody>
      </p:sp>
      <p:sp>
        <p:nvSpPr>
          <p:cNvPr id="423938" name="Rectangle 2"/>
          <p:cNvSpPr>
            <a:spLocks noGrp="1" noChangeArrowheads="1"/>
          </p:cNvSpPr>
          <p:nvPr>
            <p:ph type="title"/>
          </p:nvPr>
        </p:nvSpPr>
        <p:spPr/>
        <p:txBody>
          <a:bodyPr/>
          <a:lstStyle/>
          <a:p>
            <a:pPr eaLnBrk="1" hangingPunct="1">
              <a:defRPr/>
            </a:pPr>
            <a:r>
              <a:rPr lang="en-US" sz="4000" smtClean="0"/>
              <a:t/>
            </a:r>
            <a:br>
              <a:rPr lang="en-US" sz="4000" smtClean="0"/>
            </a:br>
            <a:r>
              <a:rPr lang="en-US" sz="2400" b="1" smtClean="0"/>
              <a:t>Sidebar:  Supervisor’s Notes</a:t>
            </a:r>
            <a:br>
              <a:rPr lang="en-US" sz="2400" b="1" smtClean="0"/>
            </a:br>
            <a:r>
              <a:rPr lang="en-US" sz="2400" b="1" smtClean="0"/>
              <a:t>Were the notes filed with official agency records?</a:t>
            </a:r>
            <a:br>
              <a:rPr lang="en-US" sz="2400" b="1" smtClean="0"/>
            </a:br>
            <a:endParaRPr lang="en-US" sz="2400" b="1" smtClean="0"/>
          </a:p>
        </p:txBody>
      </p:sp>
      <p:sp>
        <p:nvSpPr>
          <p:cNvPr id="423939" name="Rectangle 3"/>
          <p:cNvSpPr>
            <a:spLocks noGrp="1" noChangeArrowheads="1"/>
          </p:cNvSpPr>
          <p:nvPr>
            <p:ph type="body" idx="1"/>
          </p:nvPr>
        </p:nvSpPr>
        <p:spPr>
          <a:xfrm>
            <a:off x="457200" y="2057400"/>
            <a:ext cx="4114800" cy="4191000"/>
          </a:xfrm>
          <a:ln>
            <a:solidFill>
              <a:srgbClr val="990033"/>
            </a:solidFill>
          </a:ln>
        </p:spPr>
        <p:txBody>
          <a:bodyPr/>
          <a:lstStyle/>
          <a:p>
            <a:pPr eaLnBrk="1" hangingPunct="1">
              <a:lnSpc>
                <a:spcPct val="90000"/>
              </a:lnSpc>
              <a:buClr>
                <a:srgbClr val="CC3300"/>
              </a:buClr>
              <a:defRPr/>
            </a:pPr>
            <a:r>
              <a:rPr lang="en-US" sz="2400" smtClean="0">
                <a:solidFill>
                  <a:srgbClr val="FFFF99"/>
                </a:solidFill>
              </a:rPr>
              <a:t>Once notes are filed with official agency records, they lose their “personal record” status.  </a:t>
            </a:r>
          </a:p>
          <a:p>
            <a:pPr eaLnBrk="1" hangingPunct="1">
              <a:lnSpc>
                <a:spcPct val="90000"/>
              </a:lnSpc>
              <a:buClr>
                <a:srgbClr val="CC3300"/>
              </a:buClr>
              <a:defRPr/>
            </a:pPr>
            <a:endParaRPr lang="en-US" sz="2400" smtClean="0">
              <a:solidFill>
                <a:srgbClr val="FFFF99"/>
              </a:solidFill>
            </a:endParaRPr>
          </a:p>
          <a:p>
            <a:pPr eaLnBrk="1" hangingPunct="1">
              <a:lnSpc>
                <a:spcPct val="90000"/>
              </a:lnSpc>
              <a:buClr>
                <a:srgbClr val="CC3300"/>
              </a:buClr>
              <a:defRPr/>
            </a:pPr>
            <a:r>
              <a:rPr lang="en-US" sz="2400" smtClean="0">
                <a:solidFill>
                  <a:srgbClr val="FFFF99"/>
                </a:solidFill>
              </a:rPr>
              <a:t>Filing them separately, such as in a locked desk drawer or your briefcase, helps protect their “personal” status.</a:t>
            </a:r>
          </a:p>
        </p:txBody>
      </p:sp>
      <p:pic>
        <p:nvPicPr>
          <p:cNvPr id="32773" name="Picture 6" descr="MMj02832130000[1]"/>
          <p:cNvPicPr>
            <a:picLocks noChangeAspect="1" noChangeArrowheads="1" noCrop="1"/>
          </p:cNvPicPr>
          <p:nvPr/>
        </p:nvPicPr>
        <p:blipFill>
          <a:blip r:embed="rId2" cstate="print"/>
          <a:srcRect/>
          <a:stretch>
            <a:fillRect/>
          </a:stretch>
        </p:blipFill>
        <p:spPr bwMode="auto">
          <a:xfrm>
            <a:off x="6019800" y="2362200"/>
            <a:ext cx="2286000" cy="2895600"/>
          </a:xfrm>
          <a:prstGeom prst="rect">
            <a:avLst/>
          </a:prstGeom>
          <a:noFill/>
          <a:ln w="9525">
            <a:noFill/>
            <a:miter lim="800000"/>
            <a:headEnd/>
            <a:tailEnd/>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81F172C-AE75-424B-AA45-6DF2585EED87}" type="slidenum">
              <a:rPr lang="en-US"/>
              <a:pPr>
                <a:defRPr/>
              </a:pPr>
              <a:t>3</a:t>
            </a:fld>
            <a:endParaRPr lang="en-US"/>
          </a:p>
        </p:txBody>
      </p:sp>
      <p:sp>
        <p:nvSpPr>
          <p:cNvPr id="441346" name="Rectangle 2"/>
          <p:cNvSpPr>
            <a:spLocks noGrp="1" noChangeArrowheads="1"/>
          </p:cNvSpPr>
          <p:nvPr>
            <p:ph type="title"/>
          </p:nvPr>
        </p:nvSpPr>
        <p:spPr>
          <a:xfrm>
            <a:off x="228600" y="381000"/>
            <a:ext cx="8686800" cy="990600"/>
          </a:xfrm>
        </p:spPr>
        <p:txBody>
          <a:bodyPr/>
          <a:lstStyle/>
          <a:p>
            <a:pPr eaLnBrk="1" hangingPunct="1">
              <a:defRPr/>
            </a:pPr>
            <a:r>
              <a:rPr lang="en-US" sz="2800" b="1" smtClean="0"/>
              <a:t>PRIVACY REFRESHER</a:t>
            </a:r>
            <a:br>
              <a:rPr lang="en-US" sz="2800" b="1" smtClean="0"/>
            </a:br>
            <a:r>
              <a:rPr lang="en-US" sz="3200" b="1" smtClean="0"/>
              <a:t/>
            </a:r>
            <a:br>
              <a:rPr lang="en-US" sz="3200" b="1" smtClean="0"/>
            </a:br>
            <a:r>
              <a:rPr lang="en-US" sz="2400" b="1" smtClean="0">
                <a:solidFill>
                  <a:schemeClr val="folHlink"/>
                </a:solidFill>
              </a:rPr>
              <a:t>In Privacy 101, you also learned that the Privacy Act:</a:t>
            </a:r>
          </a:p>
        </p:txBody>
      </p:sp>
      <p:sp>
        <p:nvSpPr>
          <p:cNvPr id="441347" name="Rectangle 3"/>
          <p:cNvSpPr>
            <a:spLocks noGrp="1" noChangeArrowheads="1"/>
          </p:cNvSpPr>
          <p:nvPr>
            <p:ph type="body" idx="1"/>
          </p:nvPr>
        </p:nvSpPr>
        <p:spPr>
          <a:xfrm>
            <a:off x="457200" y="1752600"/>
            <a:ext cx="8229600" cy="5105400"/>
          </a:xfrm>
        </p:spPr>
        <p:txBody>
          <a:bodyPr/>
          <a:lstStyle/>
          <a:p>
            <a:pPr eaLnBrk="1" hangingPunct="1">
              <a:buClr>
                <a:srgbClr val="CC3300"/>
              </a:buClr>
              <a:buSzPct val="70000"/>
              <a:defRPr/>
            </a:pPr>
            <a:r>
              <a:rPr lang="en-US" sz="2400" smtClean="0"/>
              <a:t>Applies to U.S. Citizens &amp; Lawfully Admitted Aliens</a:t>
            </a:r>
          </a:p>
          <a:p>
            <a:pPr eaLnBrk="1" hangingPunct="1">
              <a:lnSpc>
                <a:spcPct val="40000"/>
              </a:lnSpc>
              <a:buClr>
                <a:srgbClr val="CC3300"/>
              </a:buClr>
              <a:buSzPct val="70000"/>
              <a:defRPr/>
            </a:pPr>
            <a:endParaRPr lang="en-US" sz="2400" smtClean="0"/>
          </a:p>
          <a:p>
            <a:pPr eaLnBrk="1" hangingPunct="1">
              <a:buClr>
                <a:srgbClr val="CC3300"/>
              </a:buClr>
              <a:buSzPct val="70000"/>
              <a:defRPr/>
            </a:pPr>
            <a:r>
              <a:rPr lang="en-US" sz="2400" smtClean="0"/>
              <a:t>Covers “Systems of Records” – A Group of Files that</a:t>
            </a:r>
          </a:p>
          <a:p>
            <a:pPr lvl="1" eaLnBrk="1" hangingPunct="1">
              <a:buSzPct val="70000"/>
              <a:defRPr/>
            </a:pPr>
            <a:r>
              <a:rPr lang="en-US" sz="2000" smtClean="0"/>
              <a:t>Contains a personal identifier (name, SSN, badge #, etc.)</a:t>
            </a:r>
          </a:p>
          <a:p>
            <a:pPr lvl="1" eaLnBrk="1" hangingPunct="1">
              <a:buSzPct val="70000"/>
              <a:defRPr/>
            </a:pPr>
            <a:r>
              <a:rPr lang="en-US" sz="2000" smtClean="0"/>
              <a:t>Contains one other element of personal data</a:t>
            </a:r>
          </a:p>
          <a:p>
            <a:pPr lvl="1" eaLnBrk="1" hangingPunct="1">
              <a:buSzPct val="70000"/>
              <a:defRPr/>
            </a:pPr>
            <a:r>
              <a:rPr lang="en-US" sz="2000" smtClean="0"/>
              <a:t>Is retrieved by personal identifier</a:t>
            </a:r>
          </a:p>
          <a:p>
            <a:pPr eaLnBrk="1" hangingPunct="1">
              <a:lnSpc>
                <a:spcPct val="40000"/>
              </a:lnSpc>
              <a:buClr>
                <a:srgbClr val="CCFFFF"/>
              </a:buClr>
              <a:buSzPct val="70000"/>
              <a:defRPr/>
            </a:pPr>
            <a:endParaRPr lang="en-US" sz="2800" smtClean="0"/>
          </a:p>
          <a:p>
            <a:pPr eaLnBrk="1" hangingPunct="1">
              <a:buClr>
                <a:srgbClr val="CC3300"/>
              </a:buClr>
              <a:buSzPct val="70000"/>
              <a:defRPr/>
            </a:pPr>
            <a:r>
              <a:rPr lang="en-US" sz="2400" smtClean="0"/>
              <a:t>Provides Citizens/Lawful Aliens with Guaranteed Rights –</a:t>
            </a:r>
          </a:p>
          <a:p>
            <a:pPr lvl="1" eaLnBrk="1" hangingPunct="1">
              <a:buSzPct val="70000"/>
              <a:defRPr/>
            </a:pPr>
            <a:r>
              <a:rPr lang="en-US" sz="2000" smtClean="0"/>
              <a:t>To access/amend their records</a:t>
            </a:r>
          </a:p>
          <a:p>
            <a:pPr lvl="1" eaLnBrk="1" hangingPunct="1">
              <a:buSzPct val="70000"/>
              <a:defRPr/>
            </a:pPr>
            <a:r>
              <a:rPr lang="en-US" sz="2000" smtClean="0"/>
              <a:t>To appeal agency decisions</a:t>
            </a:r>
          </a:p>
          <a:p>
            <a:pPr lvl="1" eaLnBrk="1" hangingPunct="1">
              <a:buSzPct val="70000"/>
              <a:defRPr/>
            </a:pPr>
            <a:r>
              <a:rPr lang="en-US" sz="2000" smtClean="0"/>
              <a:t>To sue for breaches</a:t>
            </a:r>
          </a:p>
          <a:p>
            <a:pPr eaLnBrk="1" hangingPunct="1">
              <a:defRPr/>
            </a:pPr>
            <a:endParaRPr lang="en-US" sz="2800" smtClean="0"/>
          </a:p>
          <a:p>
            <a:pPr eaLnBrk="1" hangingPunct="1">
              <a:defRPr/>
            </a:pPr>
            <a:endParaRPr lang="en-US" sz="2800" smtClean="0"/>
          </a:p>
        </p:txBody>
      </p:sp>
      <p:pic>
        <p:nvPicPr>
          <p:cNvPr id="6149" name="Picture 4" descr="MCj02806880000[1]"/>
          <p:cNvPicPr>
            <a:picLocks noChangeAspect="1" noChangeArrowheads="1"/>
          </p:cNvPicPr>
          <p:nvPr/>
        </p:nvPicPr>
        <p:blipFill>
          <a:blip r:embed="rId3" cstate="print"/>
          <a:srcRect/>
          <a:stretch>
            <a:fillRect/>
          </a:stretch>
        </p:blipFill>
        <p:spPr bwMode="auto">
          <a:xfrm>
            <a:off x="6096000" y="4983163"/>
            <a:ext cx="1447800" cy="157003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570D8D7-E5B6-4C75-B6C8-8D9608C36807}" type="slidenum">
              <a:rPr lang="en-US"/>
              <a:pPr>
                <a:defRPr/>
              </a:pPr>
              <a:t>30</a:t>
            </a:fld>
            <a:endParaRPr lang="en-US"/>
          </a:p>
        </p:txBody>
      </p:sp>
      <p:sp>
        <p:nvSpPr>
          <p:cNvPr id="424962" name="Rectangle 2"/>
          <p:cNvSpPr>
            <a:spLocks noGrp="1" noChangeArrowheads="1"/>
          </p:cNvSpPr>
          <p:nvPr>
            <p:ph type="title"/>
          </p:nvPr>
        </p:nvSpPr>
        <p:spPr>
          <a:xfrm>
            <a:off x="457200" y="381000"/>
            <a:ext cx="8305800" cy="838200"/>
          </a:xfrm>
        </p:spPr>
        <p:txBody>
          <a:bodyPr/>
          <a:lstStyle/>
          <a:p>
            <a:pPr eaLnBrk="1" hangingPunct="1">
              <a:defRPr/>
            </a:pPr>
            <a:r>
              <a:rPr lang="en-US" sz="2400" b="1" smtClean="0"/>
              <a:t>Sidebar:  Supervisor’s Notes</a:t>
            </a:r>
            <a:br>
              <a:rPr lang="en-US" sz="2400" b="1" smtClean="0"/>
            </a:br>
            <a:r>
              <a:rPr lang="en-US" sz="2400" b="1" smtClean="0"/>
              <a:t>Were they used in the decisionmaking process?</a:t>
            </a:r>
            <a:br>
              <a:rPr lang="en-US" sz="2400" b="1" smtClean="0"/>
            </a:br>
            <a:endParaRPr lang="en-US" sz="2400" b="1" smtClean="0"/>
          </a:p>
        </p:txBody>
      </p:sp>
      <p:sp>
        <p:nvSpPr>
          <p:cNvPr id="424963" name="Rectangle 3"/>
          <p:cNvSpPr>
            <a:spLocks noGrp="1" noChangeArrowheads="1"/>
          </p:cNvSpPr>
          <p:nvPr>
            <p:ph type="body" idx="1"/>
          </p:nvPr>
        </p:nvSpPr>
        <p:spPr>
          <a:xfrm>
            <a:off x="457200" y="1295400"/>
            <a:ext cx="4800600" cy="5181600"/>
          </a:xfrm>
          <a:ln>
            <a:solidFill>
              <a:srgbClr val="990033"/>
            </a:solidFill>
          </a:ln>
        </p:spPr>
        <p:txBody>
          <a:bodyPr/>
          <a:lstStyle/>
          <a:p>
            <a:pPr eaLnBrk="1" hangingPunct="1">
              <a:lnSpc>
                <a:spcPct val="80000"/>
              </a:lnSpc>
              <a:spcBef>
                <a:spcPct val="0"/>
              </a:spcBef>
              <a:defRPr/>
            </a:pPr>
            <a:endParaRPr lang="en-US" sz="2400" smtClean="0"/>
          </a:p>
          <a:p>
            <a:pPr eaLnBrk="1" hangingPunct="1">
              <a:lnSpc>
                <a:spcPct val="80000"/>
              </a:lnSpc>
              <a:spcBef>
                <a:spcPct val="0"/>
              </a:spcBef>
              <a:buClr>
                <a:srgbClr val="CC3300"/>
              </a:buClr>
              <a:defRPr/>
            </a:pPr>
            <a:r>
              <a:rPr lang="en-US" sz="2400" smtClean="0">
                <a:solidFill>
                  <a:srgbClr val="FFFF99"/>
                </a:solidFill>
              </a:rPr>
              <a:t>Generally, once supervisors use their notes in deciding employee appraisals, taking disciplinary actions, rewarding exceptional workers, or similar uses, the notes become “agency” records.</a:t>
            </a:r>
          </a:p>
          <a:p>
            <a:pPr lvl="1" eaLnBrk="1" hangingPunct="1">
              <a:lnSpc>
                <a:spcPct val="80000"/>
              </a:lnSpc>
              <a:spcBef>
                <a:spcPct val="0"/>
              </a:spcBef>
              <a:buClr>
                <a:srgbClr val="CC3300"/>
              </a:buClr>
              <a:defRPr/>
            </a:pPr>
            <a:endParaRPr lang="en-US" sz="2400" smtClean="0">
              <a:solidFill>
                <a:srgbClr val="FFFF99"/>
              </a:solidFill>
            </a:endParaRPr>
          </a:p>
          <a:p>
            <a:pPr eaLnBrk="1" hangingPunct="1">
              <a:lnSpc>
                <a:spcPct val="80000"/>
              </a:lnSpc>
              <a:spcBef>
                <a:spcPct val="0"/>
              </a:spcBef>
              <a:buClr>
                <a:srgbClr val="CC3300"/>
              </a:buClr>
              <a:defRPr/>
            </a:pPr>
            <a:r>
              <a:rPr lang="en-US" sz="2400" smtClean="0">
                <a:solidFill>
                  <a:srgbClr val="FFFF99"/>
                </a:solidFill>
              </a:rPr>
              <a:t>In adverse action situations, the notes may be required to be disclosed to the employee as part of the disciplinary process.</a:t>
            </a:r>
          </a:p>
          <a:p>
            <a:pPr eaLnBrk="1" hangingPunct="1">
              <a:lnSpc>
                <a:spcPct val="80000"/>
              </a:lnSpc>
              <a:spcBef>
                <a:spcPct val="0"/>
              </a:spcBef>
              <a:defRPr/>
            </a:pPr>
            <a:endParaRPr lang="en-US" sz="2400" smtClean="0">
              <a:solidFill>
                <a:srgbClr val="FFFF99"/>
              </a:solidFill>
            </a:endParaRPr>
          </a:p>
          <a:p>
            <a:pPr eaLnBrk="1" hangingPunct="1">
              <a:lnSpc>
                <a:spcPct val="80000"/>
              </a:lnSpc>
              <a:spcBef>
                <a:spcPct val="0"/>
              </a:spcBef>
              <a:buFont typeface="Wingdings" pitchFamily="2" charset="2"/>
              <a:buNone/>
              <a:defRPr/>
            </a:pPr>
            <a:r>
              <a:rPr lang="en-US" smtClean="0"/>
              <a:t>   </a:t>
            </a:r>
          </a:p>
        </p:txBody>
      </p:sp>
      <p:pic>
        <p:nvPicPr>
          <p:cNvPr id="33797" name="Picture 11" descr="MCBD10015_0000[1]"/>
          <p:cNvPicPr>
            <a:picLocks noChangeAspect="1" noChangeArrowheads="1"/>
          </p:cNvPicPr>
          <p:nvPr/>
        </p:nvPicPr>
        <p:blipFill>
          <a:blip r:embed="rId2" cstate="print"/>
          <a:srcRect/>
          <a:stretch>
            <a:fillRect/>
          </a:stretch>
        </p:blipFill>
        <p:spPr bwMode="auto">
          <a:xfrm>
            <a:off x="6248400" y="2590800"/>
            <a:ext cx="2362200" cy="2438400"/>
          </a:xfrm>
          <a:prstGeom prst="rect">
            <a:avLst/>
          </a:prstGeom>
          <a:noFill/>
          <a:ln w="9525">
            <a:noFill/>
            <a:miter lim="800000"/>
            <a:headEnd/>
            <a:tailEnd/>
          </a:ln>
        </p:spPr>
      </p:pic>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34D2C67-B315-4C7C-AD7A-D8ABE286F280}" type="slidenum">
              <a:rPr lang="en-US"/>
              <a:pPr>
                <a:defRPr/>
              </a:pPr>
              <a:t>31</a:t>
            </a:fld>
            <a:endParaRPr lang="en-US"/>
          </a:p>
        </p:txBody>
      </p:sp>
      <p:sp>
        <p:nvSpPr>
          <p:cNvPr id="577538" name="Rectangle 2"/>
          <p:cNvSpPr>
            <a:spLocks noGrp="1" noChangeArrowheads="1"/>
          </p:cNvSpPr>
          <p:nvPr>
            <p:ph type="title"/>
          </p:nvPr>
        </p:nvSpPr>
        <p:spPr>
          <a:xfrm>
            <a:off x="457200" y="381000"/>
            <a:ext cx="8305800" cy="838200"/>
          </a:xfrm>
        </p:spPr>
        <p:txBody>
          <a:bodyPr/>
          <a:lstStyle/>
          <a:p>
            <a:pPr eaLnBrk="1" hangingPunct="1">
              <a:defRPr/>
            </a:pPr>
            <a:r>
              <a:rPr lang="en-US" sz="2400" b="1" smtClean="0"/>
              <a:t>Sidebar:  Supervisor’s Notes</a:t>
            </a:r>
            <a:br>
              <a:rPr lang="en-US" sz="2400" b="1" smtClean="0"/>
            </a:br>
            <a:r>
              <a:rPr lang="en-US" sz="2400" b="1" smtClean="0"/>
              <a:t>Were they required to be created by rule, policy, or custom?</a:t>
            </a:r>
          </a:p>
        </p:txBody>
      </p:sp>
      <p:sp>
        <p:nvSpPr>
          <p:cNvPr id="577539" name="Rectangle 3"/>
          <p:cNvSpPr>
            <a:spLocks noGrp="1" noChangeArrowheads="1"/>
          </p:cNvSpPr>
          <p:nvPr>
            <p:ph type="body" idx="1"/>
          </p:nvPr>
        </p:nvSpPr>
        <p:spPr>
          <a:xfrm>
            <a:off x="457200" y="1524000"/>
            <a:ext cx="4800600" cy="5029200"/>
          </a:xfrm>
          <a:ln>
            <a:solidFill>
              <a:srgbClr val="990033"/>
            </a:solidFill>
          </a:ln>
        </p:spPr>
        <p:txBody>
          <a:bodyPr/>
          <a:lstStyle/>
          <a:p>
            <a:pPr eaLnBrk="1" hangingPunct="1">
              <a:lnSpc>
                <a:spcPct val="90000"/>
              </a:lnSpc>
              <a:spcBef>
                <a:spcPct val="0"/>
              </a:spcBef>
              <a:buClr>
                <a:srgbClr val="CC3300"/>
              </a:buClr>
              <a:buFont typeface="Wingdings" pitchFamily="2" charset="2"/>
              <a:buChar char="§"/>
              <a:defRPr/>
            </a:pPr>
            <a:r>
              <a:rPr lang="en-US" sz="2000" smtClean="0">
                <a:solidFill>
                  <a:srgbClr val="FFFF99"/>
                </a:solidFill>
              </a:rPr>
              <a:t>In some cases, the taking of notes is required to be accomplished by rule, policy, or custom.  In those cases, the notes would be deemed to be “agency” records.</a:t>
            </a:r>
          </a:p>
          <a:p>
            <a:pPr eaLnBrk="1" hangingPunct="1">
              <a:lnSpc>
                <a:spcPct val="90000"/>
              </a:lnSpc>
              <a:spcBef>
                <a:spcPct val="0"/>
              </a:spcBef>
              <a:buClr>
                <a:srgbClr val="CC3300"/>
              </a:buClr>
              <a:buFont typeface="Wingdings" pitchFamily="2" charset="2"/>
              <a:buChar char="§"/>
              <a:defRPr/>
            </a:pPr>
            <a:endParaRPr lang="en-US" sz="2000" smtClean="0">
              <a:solidFill>
                <a:srgbClr val="FFFF99"/>
              </a:solidFill>
            </a:endParaRPr>
          </a:p>
          <a:p>
            <a:pPr eaLnBrk="1" hangingPunct="1">
              <a:lnSpc>
                <a:spcPct val="90000"/>
              </a:lnSpc>
              <a:spcBef>
                <a:spcPct val="0"/>
              </a:spcBef>
              <a:buClr>
                <a:srgbClr val="CC3300"/>
              </a:buClr>
              <a:buFont typeface="Wingdings" pitchFamily="2" charset="2"/>
              <a:buChar char="§"/>
              <a:defRPr/>
            </a:pPr>
            <a:r>
              <a:rPr lang="en-US" sz="2000" smtClean="0">
                <a:solidFill>
                  <a:srgbClr val="FFFF99"/>
                </a:solidFill>
              </a:rPr>
              <a:t>Examples:</a:t>
            </a:r>
          </a:p>
          <a:p>
            <a:pPr lvl="1" eaLnBrk="1" hangingPunct="1">
              <a:lnSpc>
                <a:spcPct val="90000"/>
              </a:lnSpc>
              <a:spcBef>
                <a:spcPct val="0"/>
              </a:spcBef>
              <a:buFont typeface="Wingdings" pitchFamily="2" charset="2"/>
              <a:buChar char="§"/>
              <a:defRPr/>
            </a:pPr>
            <a:r>
              <a:rPr lang="en-US" sz="2000" smtClean="0">
                <a:solidFill>
                  <a:srgbClr val="FFFF99"/>
                </a:solidFill>
              </a:rPr>
              <a:t>Notes taken by a recording secretary during a meeting.</a:t>
            </a:r>
          </a:p>
          <a:p>
            <a:pPr lvl="1" eaLnBrk="1" hangingPunct="1">
              <a:lnSpc>
                <a:spcPct val="90000"/>
              </a:lnSpc>
              <a:spcBef>
                <a:spcPct val="0"/>
              </a:spcBef>
              <a:buFont typeface="Wingdings" pitchFamily="2" charset="2"/>
              <a:buChar char="§"/>
              <a:defRPr/>
            </a:pPr>
            <a:endParaRPr lang="en-US" sz="2000" smtClean="0">
              <a:solidFill>
                <a:srgbClr val="FFFF99"/>
              </a:solidFill>
            </a:endParaRPr>
          </a:p>
          <a:p>
            <a:pPr lvl="1" eaLnBrk="1" hangingPunct="1">
              <a:lnSpc>
                <a:spcPct val="90000"/>
              </a:lnSpc>
              <a:spcBef>
                <a:spcPct val="0"/>
              </a:spcBef>
              <a:buFont typeface="Wingdings" pitchFamily="2" charset="2"/>
              <a:buChar char="§"/>
              <a:defRPr/>
            </a:pPr>
            <a:r>
              <a:rPr lang="en-US" sz="2000" smtClean="0">
                <a:solidFill>
                  <a:srgbClr val="FFFF99"/>
                </a:solidFill>
              </a:rPr>
              <a:t>Notes taken by an individual assigned to route incoming emergency telephone calls.</a:t>
            </a:r>
          </a:p>
          <a:p>
            <a:pPr lvl="1" eaLnBrk="1" hangingPunct="1">
              <a:lnSpc>
                <a:spcPct val="90000"/>
              </a:lnSpc>
              <a:spcBef>
                <a:spcPct val="0"/>
              </a:spcBef>
              <a:buFont typeface="Wingdings" pitchFamily="2" charset="2"/>
              <a:buChar char="§"/>
              <a:defRPr/>
            </a:pPr>
            <a:endParaRPr lang="en-US" sz="2000" smtClean="0">
              <a:solidFill>
                <a:srgbClr val="FFFF99"/>
              </a:solidFill>
            </a:endParaRPr>
          </a:p>
          <a:p>
            <a:pPr lvl="1" eaLnBrk="1" hangingPunct="1">
              <a:lnSpc>
                <a:spcPct val="90000"/>
              </a:lnSpc>
              <a:spcBef>
                <a:spcPct val="0"/>
              </a:spcBef>
              <a:buFont typeface="Wingdings" pitchFamily="2" charset="2"/>
              <a:buChar char="§"/>
              <a:defRPr/>
            </a:pPr>
            <a:r>
              <a:rPr lang="en-US" sz="2000" smtClean="0">
                <a:solidFill>
                  <a:srgbClr val="FFFF99"/>
                </a:solidFill>
              </a:rPr>
              <a:t>Notes taken by an individual assigned to receive Defense “Hotline” telephone calls. </a:t>
            </a:r>
            <a:r>
              <a:rPr lang="en-US" smtClean="0"/>
              <a:t> </a:t>
            </a:r>
          </a:p>
        </p:txBody>
      </p:sp>
      <p:pic>
        <p:nvPicPr>
          <p:cNvPr id="34821" name="Picture 6" descr="MCj03246040000[1]"/>
          <p:cNvPicPr>
            <a:picLocks noChangeAspect="1" noChangeArrowheads="1"/>
          </p:cNvPicPr>
          <p:nvPr/>
        </p:nvPicPr>
        <p:blipFill>
          <a:blip r:embed="rId2" cstate="print"/>
          <a:srcRect/>
          <a:stretch>
            <a:fillRect/>
          </a:stretch>
        </p:blipFill>
        <p:spPr bwMode="auto">
          <a:xfrm>
            <a:off x="6019800" y="2362200"/>
            <a:ext cx="2819400" cy="2514600"/>
          </a:xfrm>
          <a:prstGeom prst="rect">
            <a:avLst/>
          </a:prstGeom>
          <a:noFill/>
          <a:ln w="9525">
            <a:noFill/>
            <a:miter lim="800000"/>
            <a:headEnd/>
            <a:tailEnd/>
          </a:ln>
        </p:spPr>
      </p:pic>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474AF3A-25DA-4194-824C-9280B2346C20}" type="slidenum">
              <a:rPr lang="en-US"/>
              <a:pPr>
                <a:defRPr/>
              </a:pPr>
              <a:t>32</a:t>
            </a:fld>
            <a:endParaRPr lang="en-US"/>
          </a:p>
        </p:txBody>
      </p:sp>
      <p:sp>
        <p:nvSpPr>
          <p:cNvPr id="433154" name="Rectangle 2"/>
          <p:cNvSpPr>
            <a:spLocks noGrp="1" noChangeArrowheads="1"/>
          </p:cNvSpPr>
          <p:nvPr>
            <p:ph type="title"/>
          </p:nvPr>
        </p:nvSpPr>
        <p:spPr>
          <a:xfrm>
            <a:off x="457200" y="0"/>
            <a:ext cx="8229600" cy="685800"/>
          </a:xfrm>
          <a:solidFill>
            <a:schemeClr val="tx2"/>
          </a:solidFill>
          <a:ln>
            <a:solidFill>
              <a:srgbClr val="FF6600"/>
            </a:solidFill>
          </a:ln>
        </p:spPr>
        <p:txBody>
          <a:bodyPr/>
          <a:lstStyle/>
          <a:p>
            <a:pPr eaLnBrk="1" hangingPunct="1">
              <a:defRPr/>
            </a:pPr>
            <a:r>
              <a:rPr lang="en-US" sz="2800" smtClean="0">
                <a:solidFill>
                  <a:schemeClr val="bg2"/>
                </a:solidFill>
              </a:rPr>
              <a:t>CONCLUSIONS</a:t>
            </a:r>
          </a:p>
        </p:txBody>
      </p:sp>
      <p:sp>
        <p:nvSpPr>
          <p:cNvPr id="433155" name="Rectangle 3"/>
          <p:cNvSpPr>
            <a:spLocks noGrp="1" noChangeArrowheads="1"/>
          </p:cNvSpPr>
          <p:nvPr>
            <p:ph type="body" idx="1"/>
          </p:nvPr>
        </p:nvSpPr>
        <p:spPr>
          <a:xfrm>
            <a:off x="457200" y="838200"/>
            <a:ext cx="8229600" cy="5029200"/>
          </a:xfrm>
          <a:solidFill>
            <a:schemeClr val="bg2"/>
          </a:solidFill>
          <a:ln>
            <a:solidFill>
              <a:srgbClr val="FF6600"/>
            </a:solidFill>
          </a:ln>
        </p:spPr>
        <p:txBody>
          <a:bodyPr/>
          <a:lstStyle/>
          <a:p>
            <a:pPr eaLnBrk="1" hangingPunct="1">
              <a:buClr>
                <a:srgbClr val="CC3300"/>
              </a:buClr>
              <a:buFont typeface="Wingdings" pitchFamily="2" charset="2"/>
              <a:buNone/>
              <a:defRPr/>
            </a:pPr>
            <a:r>
              <a:rPr lang="en-US" sz="2400" smtClean="0"/>
              <a:t>   </a:t>
            </a:r>
          </a:p>
          <a:p>
            <a:pPr eaLnBrk="1" hangingPunct="1">
              <a:buClr>
                <a:srgbClr val="CC3300"/>
              </a:buClr>
              <a:buFont typeface="Wingdings" pitchFamily="2" charset="2"/>
              <a:buNone/>
              <a:defRPr/>
            </a:pPr>
            <a:r>
              <a:rPr lang="en-US" sz="2400" smtClean="0"/>
              <a:t>   </a:t>
            </a:r>
            <a:r>
              <a:rPr lang="en-US" sz="2400" smtClean="0">
                <a:solidFill>
                  <a:srgbClr val="FFFF99"/>
                </a:solidFill>
              </a:rPr>
              <a:t>You and your staff are entrusted with the personal information of others.  You are the first line of defense in safeguarding privacy and protecting DON from damaging lawsuits.</a:t>
            </a:r>
          </a:p>
          <a:p>
            <a:pPr eaLnBrk="1" hangingPunct="1">
              <a:defRPr/>
            </a:pPr>
            <a:endParaRPr lang="en-US" sz="2400" smtClean="0">
              <a:solidFill>
                <a:srgbClr val="FFFF99"/>
              </a:solidFill>
            </a:endParaRPr>
          </a:p>
          <a:p>
            <a:pPr eaLnBrk="1" hangingPunct="1">
              <a:defRPr/>
            </a:pPr>
            <a:endParaRPr lang="en-US" sz="2400" smtClean="0"/>
          </a:p>
          <a:p>
            <a:pPr eaLnBrk="1" hangingPunct="1">
              <a:defRPr/>
            </a:pPr>
            <a:endParaRPr lang="en-US" smtClean="0"/>
          </a:p>
        </p:txBody>
      </p:sp>
      <p:pic>
        <p:nvPicPr>
          <p:cNvPr id="35845" name="Picture 4" descr="MCj02332510000[1]"/>
          <p:cNvPicPr>
            <a:picLocks noChangeAspect="1" noChangeArrowheads="1"/>
          </p:cNvPicPr>
          <p:nvPr/>
        </p:nvPicPr>
        <p:blipFill>
          <a:blip r:embed="rId3" cstate="print"/>
          <a:srcRect/>
          <a:stretch>
            <a:fillRect/>
          </a:stretch>
        </p:blipFill>
        <p:spPr bwMode="auto">
          <a:xfrm>
            <a:off x="2971800" y="3124200"/>
            <a:ext cx="3124200" cy="2286000"/>
          </a:xfrm>
          <a:prstGeom prst="rect">
            <a:avLst/>
          </a:prstGeom>
          <a:noFill/>
          <a:ln w="9525">
            <a:noFill/>
            <a:miter lim="800000"/>
            <a:headEnd/>
            <a:tailEnd/>
          </a:ln>
        </p:spPr>
      </p:pic>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a:defRPr/>
            </a:pPr>
            <a:fld id="{7E15A5FA-621C-4DA5-9076-E581FA5EB4DC}" type="slidenum">
              <a:rPr lang="en-US"/>
              <a:pPr>
                <a:defRPr/>
              </a:pPr>
              <a:t>33</a:t>
            </a:fld>
            <a:endParaRPr lang="en-US"/>
          </a:p>
        </p:txBody>
      </p:sp>
      <p:pic>
        <p:nvPicPr>
          <p:cNvPr id="36867" name="Picture 5" descr="MCj03833080000[1]"/>
          <p:cNvPicPr>
            <a:picLocks noChangeAspect="1" noChangeArrowheads="1"/>
          </p:cNvPicPr>
          <p:nvPr>
            <p:ph type="title"/>
          </p:nvPr>
        </p:nvPicPr>
        <p:blipFill>
          <a:blip r:embed="rId2" cstate="print"/>
          <a:srcRect/>
          <a:stretch>
            <a:fillRect/>
          </a:stretch>
        </p:blipFill>
        <p:spPr>
          <a:xfrm>
            <a:off x="1371600" y="1600200"/>
            <a:ext cx="6781800" cy="3962400"/>
          </a:xfrm>
          <a:noFill/>
        </p:spPr>
      </p:pic>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1316842-C8A2-4B97-A43A-212FFCF49837}" type="slidenum">
              <a:rPr lang="en-US"/>
              <a:pPr>
                <a:defRPr/>
              </a:pPr>
              <a:t>34</a:t>
            </a:fld>
            <a:endParaRPr lang="en-US"/>
          </a:p>
        </p:txBody>
      </p:sp>
      <p:sp>
        <p:nvSpPr>
          <p:cNvPr id="556034" name="Rectangle 2"/>
          <p:cNvSpPr>
            <a:spLocks noGrp="1" noChangeArrowheads="1"/>
          </p:cNvSpPr>
          <p:nvPr>
            <p:ph type="title"/>
          </p:nvPr>
        </p:nvSpPr>
        <p:spPr>
          <a:xfrm>
            <a:off x="457200" y="533400"/>
            <a:ext cx="8229600" cy="914400"/>
          </a:xfrm>
          <a:ln w="38100">
            <a:solidFill>
              <a:srgbClr val="990033"/>
            </a:solidFill>
          </a:ln>
        </p:spPr>
        <p:txBody>
          <a:bodyPr/>
          <a:lstStyle/>
          <a:p>
            <a:pPr eaLnBrk="1" hangingPunct="1">
              <a:defRPr/>
            </a:pPr>
            <a:r>
              <a:rPr lang="en-US" sz="2400" b="1" smtClean="0"/>
              <a:t>9 Questions to Test your Knowledge!</a:t>
            </a:r>
            <a:r>
              <a:rPr lang="en-US" sz="2800" b="1" smtClean="0"/>
              <a:t/>
            </a:r>
            <a:br>
              <a:rPr lang="en-US" sz="2800" b="1" smtClean="0"/>
            </a:br>
            <a:r>
              <a:rPr lang="en-US" sz="2000" b="1" smtClean="0"/>
              <a:t>(Answers appear on the slide immediately following)</a:t>
            </a:r>
          </a:p>
        </p:txBody>
      </p:sp>
      <p:sp>
        <p:nvSpPr>
          <p:cNvPr id="556035" name="Rectangle 3"/>
          <p:cNvSpPr>
            <a:spLocks noGrp="1" noChangeArrowheads="1"/>
          </p:cNvSpPr>
          <p:nvPr>
            <p:ph type="body" idx="1"/>
          </p:nvPr>
        </p:nvSpPr>
        <p:spPr>
          <a:xfrm>
            <a:off x="457200" y="1600200"/>
            <a:ext cx="8229600" cy="4495800"/>
          </a:xfrm>
        </p:spPr>
        <p:txBody>
          <a:bodyPr/>
          <a:lstStyle/>
          <a:p>
            <a:pPr marL="457200" indent="-457200" eaLnBrk="1" hangingPunct="1">
              <a:lnSpc>
                <a:spcPct val="80000"/>
              </a:lnSpc>
              <a:buFont typeface="Wingdings" pitchFamily="2" charset="2"/>
              <a:buNone/>
              <a:defRPr/>
            </a:pPr>
            <a:endParaRPr lang="en-US" sz="1800" smtClean="0"/>
          </a:p>
          <a:p>
            <a:pPr marL="457200" indent="-457200" eaLnBrk="1" hangingPunct="1">
              <a:lnSpc>
                <a:spcPct val="80000"/>
              </a:lnSpc>
              <a:buFont typeface="Wingdings" pitchFamily="2" charset="2"/>
              <a:buNone/>
              <a:defRPr/>
            </a:pPr>
            <a:r>
              <a:rPr lang="en-US" sz="2400" smtClean="0"/>
              <a:t>Q1:  Which of the following is not a goal of the Privacy Act? </a:t>
            </a:r>
          </a:p>
          <a:p>
            <a:pPr marL="457200" indent="-457200" eaLnBrk="1" hangingPunct="1">
              <a:lnSpc>
                <a:spcPct val="80000"/>
              </a:lnSpc>
              <a:buFont typeface="Wingdings" pitchFamily="2" charset="2"/>
              <a:buNone/>
              <a:defRPr/>
            </a:pPr>
            <a:endParaRPr lang="en-US" sz="2400" smtClean="0"/>
          </a:p>
          <a:p>
            <a:pPr marL="838200" lvl="1" indent="-381000" eaLnBrk="1" hangingPunct="1">
              <a:lnSpc>
                <a:spcPct val="80000"/>
              </a:lnSpc>
              <a:buFont typeface="Wingdings" pitchFamily="2" charset="2"/>
              <a:buNone/>
              <a:defRPr/>
            </a:pPr>
            <a:r>
              <a:rPr lang="en-US" sz="2200" smtClean="0"/>
              <a:t>a.  Keeping personal information out of the hands of government.</a:t>
            </a:r>
          </a:p>
          <a:p>
            <a:pPr marL="838200" lvl="1" indent="-381000" eaLnBrk="1" hangingPunct="1">
              <a:lnSpc>
                <a:spcPct val="80000"/>
              </a:lnSpc>
              <a:buFont typeface="Wingdings" pitchFamily="2" charset="2"/>
              <a:buNone/>
              <a:defRPr/>
            </a:pPr>
            <a:r>
              <a:rPr lang="en-US" sz="2200" smtClean="0"/>
              <a:t> </a:t>
            </a:r>
          </a:p>
          <a:p>
            <a:pPr marL="838200" lvl="1" indent="-381000" eaLnBrk="1" hangingPunct="1">
              <a:lnSpc>
                <a:spcPct val="80000"/>
              </a:lnSpc>
              <a:buFont typeface="Wingdings" pitchFamily="2" charset="2"/>
              <a:buNone/>
              <a:defRPr/>
            </a:pPr>
            <a:r>
              <a:rPr lang="en-US" sz="2200" smtClean="0"/>
              <a:t>b.  Eliminating "secret" file systems by letting the public know about data collections. </a:t>
            </a:r>
          </a:p>
          <a:p>
            <a:pPr marL="838200" lvl="1" indent="-381000" eaLnBrk="1" hangingPunct="1">
              <a:lnSpc>
                <a:spcPct val="80000"/>
              </a:lnSpc>
              <a:buFont typeface="Wingdings" pitchFamily="2" charset="2"/>
              <a:buNone/>
              <a:defRPr/>
            </a:pPr>
            <a:endParaRPr lang="en-US" sz="2200" smtClean="0"/>
          </a:p>
          <a:p>
            <a:pPr marL="838200" lvl="1" indent="-381000" eaLnBrk="1" hangingPunct="1">
              <a:lnSpc>
                <a:spcPct val="80000"/>
              </a:lnSpc>
              <a:buFont typeface="Wingdings" pitchFamily="2" charset="2"/>
              <a:buNone/>
              <a:defRPr/>
            </a:pPr>
            <a:r>
              <a:rPr lang="en-US" sz="2200" smtClean="0"/>
              <a:t>c.  Establishing and guaranteeing rights of data subjects.</a:t>
            </a:r>
          </a:p>
          <a:p>
            <a:pPr marL="838200" lvl="1" indent="-381000" eaLnBrk="1" hangingPunct="1">
              <a:lnSpc>
                <a:spcPct val="80000"/>
              </a:lnSpc>
              <a:buFont typeface="Wingdings" pitchFamily="2" charset="2"/>
              <a:buNone/>
              <a:defRPr/>
            </a:pPr>
            <a:endParaRPr lang="en-US" sz="2200" smtClean="0"/>
          </a:p>
          <a:p>
            <a:pPr marL="838200" lvl="1" indent="-381000" eaLnBrk="1" hangingPunct="1">
              <a:lnSpc>
                <a:spcPct val="80000"/>
              </a:lnSpc>
              <a:buFont typeface="Wingdings" pitchFamily="2" charset="2"/>
              <a:buNone/>
              <a:defRPr/>
            </a:pPr>
            <a:r>
              <a:rPr lang="en-US" sz="2200" smtClean="0"/>
              <a:t>d.  Establishing rules for collecting, using, and safeguarding data.</a:t>
            </a:r>
          </a:p>
          <a:p>
            <a:pPr marL="457200" indent="-457200" eaLnBrk="1" hangingPunct="1">
              <a:lnSpc>
                <a:spcPct val="80000"/>
              </a:lnSpc>
              <a:buFont typeface="Wingdings" pitchFamily="2" charset="2"/>
              <a:buNone/>
              <a:defRPr/>
            </a:pPr>
            <a:r>
              <a:rPr lang="en-US" sz="1800" smtClean="0"/>
              <a:t>	</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932D786-4B76-44F1-8158-81859635B900}" type="slidenum">
              <a:rPr lang="en-US"/>
              <a:pPr>
                <a:defRPr/>
              </a:pPr>
              <a:t>35</a:t>
            </a:fld>
            <a:endParaRPr lang="en-US"/>
          </a:p>
        </p:txBody>
      </p:sp>
      <p:sp>
        <p:nvSpPr>
          <p:cNvPr id="557058" name="Rectangle 2"/>
          <p:cNvSpPr>
            <a:spLocks noGrp="1" noChangeArrowheads="1"/>
          </p:cNvSpPr>
          <p:nvPr>
            <p:ph type="title"/>
          </p:nvPr>
        </p:nvSpPr>
        <p:spPr>
          <a:xfrm>
            <a:off x="457200" y="533400"/>
            <a:ext cx="8229600" cy="609600"/>
          </a:xfrm>
          <a:ln w="38100">
            <a:solidFill>
              <a:srgbClr val="990033"/>
            </a:solidFill>
          </a:ln>
        </p:spPr>
        <p:txBody>
          <a:bodyPr/>
          <a:lstStyle/>
          <a:p>
            <a:pPr eaLnBrk="1" hangingPunct="1">
              <a:defRPr/>
            </a:pPr>
            <a:r>
              <a:rPr lang="en-US" sz="2000" b="1" smtClean="0"/>
              <a:t>The Answer to Q1 is a.  See Slides 2, 3, and 4.</a:t>
            </a:r>
          </a:p>
        </p:txBody>
      </p:sp>
      <p:sp>
        <p:nvSpPr>
          <p:cNvPr id="557059" name="Rectangle 3"/>
          <p:cNvSpPr>
            <a:spLocks noGrp="1" noChangeArrowheads="1"/>
          </p:cNvSpPr>
          <p:nvPr>
            <p:ph type="body" idx="1"/>
          </p:nvPr>
        </p:nvSpPr>
        <p:spPr>
          <a:xfrm>
            <a:off x="304800" y="1752600"/>
            <a:ext cx="8229600" cy="3962400"/>
          </a:xfrm>
        </p:spPr>
        <p:txBody>
          <a:bodyPr/>
          <a:lstStyle/>
          <a:p>
            <a:pPr marL="457200" indent="-457200" eaLnBrk="1" hangingPunct="1">
              <a:buFont typeface="Wingdings" pitchFamily="2" charset="2"/>
              <a:buNone/>
              <a:defRPr/>
            </a:pPr>
            <a:r>
              <a:rPr lang="en-US" sz="2400" smtClean="0"/>
              <a:t>Q2:  The Privacy Act protects: </a:t>
            </a:r>
          </a:p>
          <a:p>
            <a:pPr marL="457200" indent="-457200" eaLnBrk="1" hangingPunct="1">
              <a:buFont typeface="Wingdings" pitchFamily="2" charset="2"/>
              <a:buNone/>
              <a:defRPr/>
            </a:pPr>
            <a:endParaRPr lang="en-US" sz="2400" smtClean="0"/>
          </a:p>
          <a:p>
            <a:pPr marL="457200" indent="-457200" eaLnBrk="1" hangingPunct="1">
              <a:buFont typeface="Wingdings" pitchFamily="2" charset="2"/>
              <a:buNone/>
              <a:defRPr/>
            </a:pPr>
            <a:r>
              <a:rPr lang="en-US" sz="2400" smtClean="0"/>
              <a:t>	a.  Only U.S. citizens and lawfully admitted aliens.</a:t>
            </a:r>
          </a:p>
          <a:p>
            <a:pPr marL="457200" indent="-457200" eaLnBrk="1" hangingPunct="1">
              <a:buFont typeface="Wingdings" pitchFamily="2" charset="2"/>
              <a:buNone/>
              <a:defRPr/>
            </a:pPr>
            <a:r>
              <a:rPr lang="en-US" sz="2400" smtClean="0"/>
              <a:t>	b.  Federal, state, and local government workers only.</a:t>
            </a:r>
          </a:p>
          <a:p>
            <a:pPr marL="457200" indent="-457200" eaLnBrk="1" hangingPunct="1">
              <a:buFont typeface="Wingdings" pitchFamily="2" charset="2"/>
              <a:buNone/>
              <a:defRPr/>
            </a:pPr>
            <a:r>
              <a:rPr lang="en-US" sz="2400" smtClean="0"/>
              <a:t>	c.  All individuals and business entities.</a:t>
            </a:r>
          </a:p>
          <a:p>
            <a:pPr marL="457200" indent="-457200" eaLnBrk="1" hangingPunct="1">
              <a:buFont typeface="Wingdings" pitchFamily="2" charset="2"/>
              <a:buNone/>
              <a:defRPr/>
            </a:pPr>
            <a:r>
              <a:rPr lang="en-US" sz="2400" smtClean="0"/>
              <a:t>	d.  All of the above. </a:t>
            </a:r>
          </a:p>
          <a:p>
            <a:pPr marL="457200" indent="-457200" eaLnBrk="1" hangingPunct="1">
              <a:buFont typeface="Wingdings" pitchFamily="2" charset="2"/>
              <a:buNone/>
              <a:defRPr/>
            </a:pPr>
            <a:endParaRPr lang="en-US" sz="2400" smtClean="0"/>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BD21FB5-C042-4E05-9AD8-8F5AF8611A12}" type="slidenum">
              <a:rPr lang="en-US"/>
              <a:pPr>
                <a:defRPr/>
              </a:pPr>
              <a:t>36</a:t>
            </a:fld>
            <a:endParaRPr lang="en-US"/>
          </a:p>
        </p:txBody>
      </p:sp>
      <p:sp>
        <p:nvSpPr>
          <p:cNvPr id="558082" name="Rectangle 2"/>
          <p:cNvSpPr>
            <a:spLocks noGrp="1" noChangeArrowheads="1"/>
          </p:cNvSpPr>
          <p:nvPr>
            <p:ph type="title"/>
          </p:nvPr>
        </p:nvSpPr>
        <p:spPr>
          <a:xfrm>
            <a:off x="457200" y="533400"/>
            <a:ext cx="8229600" cy="609600"/>
          </a:xfrm>
          <a:ln w="38100">
            <a:solidFill>
              <a:srgbClr val="990033"/>
            </a:solidFill>
          </a:ln>
        </p:spPr>
        <p:txBody>
          <a:bodyPr/>
          <a:lstStyle/>
          <a:p>
            <a:pPr eaLnBrk="1" hangingPunct="1">
              <a:defRPr/>
            </a:pPr>
            <a:r>
              <a:rPr lang="en-US" sz="2000" b="1" smtClean="0"/>
              <a:t>The Answer to Q2 is a.  See Slide 3. </a:t>
            </a:r>
            <a:r>
              <a:rPr lang="en-US" sz="3200" smtClean="0"/>
              <a:t>	</a:t>
            </a:r>
            <a:r>
              <a:rPr lang="en-US" sz="2000" smtClean="0"/>
              <a:t/>
            </a:r>
            <a:br>
              <a:rPr lang="en-US" sz="2000" smtClean="0"/>
            </a:br>
            <a:endParaRPr lang="en-US" sz="2000" smtClean="0"/>
          </a:p>
        </p:txBody>
      </p:sp>
      <p:sp>
        <p:nvSpPr>
          <p:cNvPr id="558083" name="Rectangle 3"/>
          <p:cNvSpPr>
            <a:spLocks noGrp="1" noChangeArrowheads="1"/>
          </p:cNvSpPr>
          <p:nvPr>
            <p:ph type="body" idx="1"/>
          </p:nvPr>
        </p:nvSpPr>
        <p:spPr>
          <a:xfrm>
            <a:off x="304800" y="1524000"/>
            <a:ext cx="8229600" cy="4495800"/>
          </a:xfrm>
        </p:spPr>
        <p:txBody>
          <a:bodyPr/>
          <a:lstStyle/>
          <a:p>
            <a:pPr marL="457200" indent="-457200" eaLnBrk="1" hangingPunct="1">
              <a:spcBef>
                <a:spcPct val="0"/>
              </a:spcBef>
              <a:buFont typeface="Wingdings" pitchFamily="2" charset="2"/>
              <a:buNone/>
              <a:defRPr/>
            </a:pPr>
            <a:r>
              <a:rPr lang="en-US" sz="2100" smtClean="0"/>
              <a:t>Q3:  The Privacy Act covers data held in "systems of records."  A "system" consists of –</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a.  Any group of files maintained electronically.</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b.  A group of files containing Social Security Numbers.</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c.  A group of files that are retrieved by personal identifier and contain, in addition to identifier, one other element of personal data about the individual.  </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d.  None of the above.</a:t>
            </a:r>
          </a:p>
          <a:p>
            <a:pPr marL="457200" indent="-457200" eaLnBrk="1" hangingPunct="1">
              <a:lnSpc>
                <a:spcPct val="80000"/>
              </a:lnSpc>
              <a:buFont typeface="Wingdings" pitchFamily="2" charset="2"/>
              <a:buNone/>
              <a:defRPr/>
            </a:pPr>
            <a:endParaRPr lang="en-US" sz="2100" smtClean="0"/>
          </a:p>
          <a:p>
            <a:pPr marL="457200" indent="-457200" eaLnBrk="1" hangingPunct="1">
              <a:lnSpc>
                <a:spcPct val="80000"/>
              </a:lnSpc>
              <a:buFont typeface="Wingdings" pitchFamily="2" charset="2"/>
              <a:buNone/>
              <a:defRPr/>
            </a:pPr>
            <a:r>
              <a:rPr lang="en-US" sz="1200" smtClean="0"/>
              <a:t>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08A21C4-CBFA-46CD-ACC2-853CE9232660}" type="slidenum">
              <a:rPr lang="en-US"/>
              <a:pPr>
                <a:defRPr/>
              </a:pPr>
              <a:t>37</a:t>
            </a:fld>
            <a:endParaRPr lang="en-US"/>
          </a:p>
        </p:txBody>
      </p:sp>
      <p:sp>
        <p:nvSpPr>
          <p:cNvPr id="559106" name="Rectangle 2"/>
          <p:cNvSpPr>
            <a:spLocks noGrp="1" noChangeArrowheads="1"/>
          </p:cNvSpPr>
          <p:nvPr>
            <p:ph type="title"/>
          </p:nvPr>
        </p:nvSpPr>
        <p:spPr>
          <a:xfrm>
            <a:off x="457200" y="533400"/>
            <a:ext cx="8229600" cy="609600"/>
          </a:xfrm>
          <a:ln w="38100">
            <a:solidFill>
              <a:srgbClr val="990033"/>
            </a:solidFill>
          </a:ln>
        </p:spPr>
        <p:txBody>
          <a:bodyPr/>
          <a:lstStyle/>
          <a:p>
            <a:pPr eaLnBrk="1" hangingPunct="1">
              <a:defRPr/>
            </a:pPr>
            <a:r>
              <a:rPr lang="en-US" sz="2000" b="1" smtClean="0"/>
              <a:t>The Answer to Q3 is c.  See Slide 3.</a:t>
            </a:r>
          </a:p>
        </p:txBody>
      </p:sp>
      <p:sp>
        <p:nvSpPr>
          <p:cNvPr id="559107" name="Rectangle 3"/>
          <p:cNvSpPr>
            <a:spLocks noGrp="1" noChangeArrowheads="1"/>
          </p:cNvSpPr>
          <p:nvPr>
            <p:ph type="body" idx="1"/>
          </p:nvPr>
        </p:nvSpPr>
        <p:spPr>
          <a:xfrm>
            <a:off x="457200" y="1981200"/>
            <a:ext cx="8458200" cy="4267200"/>
          </a:xfrm>
        </p:spPr>
        <p:txBody>
          <a:bodyPr/>
          <a:lstStyle/>
          <a:p>
            <a:pPr marL="457200" indent="-457200" eaLnBrk="1" hangingPunct="1">
              <a:lnSpc>
                <a:spcPct val="90000"/>
              </a:lnSpc>
              <a:buFont typeface="Wingdings" pitchFamily="2" charset="2"/>
              <a:buNone/>
              <a:defRPr/>
            </a:pPr>
            <a:r>
              <a:rPr lang="en-US" sz="2800" smtClean="0"/>
              <a:t>Q4:  Who must comply with the Privacy Act?</a:t>
            </a:r>
          </a:p>
          <a:p>
            <a:pPr marL="457200" indent="-457200" eaLnBrk="1" hangingPunct="1">
              <a:lnSpc>
                <a:spcPct val="90000"/>
              </a:lnSpc>
              <a:buFont typeface="Wingdings" pitchFamily="2" charset="2"/>
              <a:buNone/>
              <a:defRPr/>
            </a:pPr>
            <a:endParaRPr lang="en-US" sz="2800" smtClean="0"/>
          </a:p>
          <a:p>
            <a:pPr marL="457200" indent="-457200" eaLnBrk="1" hangingPunct="1">
              <a:lnSpc>
                <a:spcPct val="90000"/>
              </a:lnSpc>
              <a:spcBef>
                <a:spcPct val="0"/>
              </a:spcBef>
              <a:buFont typeface="Wingdings" pitchFamily="2" charset="2"/>
              <a:buNone/>
              <a:defRPr/>
            </a:pPr>
            <a:r>
              <a:rPr lang="en-US" sz="2400" smtClean="0"/>
              <a:t>	a.  All U.S. citizens.</a:t>
            </a:r>
          </a:p>
          <a:p>
            <a:pPr marL="457200" indent="-457200" eaLnBrk="1" hangingPunct="1">
              <a:lnSpc>
                <a:spcPct val="90000"/>
              </a:lnSpc>
              <a:spcBef>
                <a:spcPct val="0"/>
              </a:spcBef>
              <a:buFont typeface="Wingdings" pitchFamily="2" charset="2"/>
              <a:buNone/>
              <a:defRPr/>
            </a:pPr>
            <a:endParaRPr lang="en-US" sz="2400" smtClean="0"/>
          </a:p>
          <a:p>
            <a:pPr marL="457200" indent="-457200" eaLnBrk="1" hangingPunct="1">
              <a:lnSpc>
                <a:spcPct val="90000"/>
              </a:lnSpc>
              <a:spcBef>
                <a:spcPct val="0"/>
              </a:spcBef>
              <a:buFont typeface="Wingdings" pitchFamily="2" charset="2"/>
              <a:buNone/>
              <a:defRPr/>
            </a:pPr>
            <a:r>
              <a:rPr lang="en-US" sz="2400" smtClean="0"/>
              <a:t>	b.  All Executive Branch Federal employees, military members, and Federal contractors.</a:t>
            </a:r>
          </a:p>
          <a:p>
            <a:pPr marL="457200" indent="-457200" eaLnBrk="1" hangingPunct="1">
              <a:lnSpc>
                <a:spcPct val="90000"/>
              </a:lnSpc>
              <a:spcBef>
                <a:spcPct val="0"/>
              </a:spcBef>
              <a:buFont typeface="Wingdings" pitchFamily="2" charset="2"/>
              <a:buNone/>
              <a:defRPr/>
            </a:pPr>
            <a:endParaRPr lang="en-US" sz="2400" smtClean="0"/>
          </a:p>
          <a:p>
            <a:pPr marL="457200" indent="-457200" eaLnBrk="1" hangingPunct="1">
              <a:lnSpc>
                <a:spcPct val="90000"/>
              </a:lnSpc>
              <a:spcBef>
                <a:spcPct val="0"/>
              </a:spcBef>
              <a:buFont typeface="Wingdings" pitchFamily="2" charset="2"/>
              <a:buNone/>
              <a:defRPr/>
            </a:pPr>
            <a:r>
              <a:rPr lang="en-US" sz="2400" smtClean="0"/>
              <a:t>	c.  Only supervisors of persons who collect or maintain personal information in a system of records.</a:t>
            </a:r>
          </a:p>
          <a:p>
            <a:pPr marL="457200" indent="-457200" eaLnBrk="1" hangingPunct="1">
              <a:lnSpc>
                <a:spcPct val="90000"/>
              </a:lnSpc>
              <a:spcBef>
                <a:spcPct val="0"/>
              </a:spcBef>
              <a:buFont typeface="Wingdings" pitchFamily="2" charset="2"/>
              <a:buNone/>
              <a:defRPr/>
            </a:pPr>
            <a:endParaRPr lang="en-US" sz="2400" smtClean="0"/>
          </a:p>
          <a:p>
            <a:pPr marL="457200" indent="-457200" eaLnBrk="1" hangingPunct="1">
              <a:lnSpc>
                <a:spcPct val="90000"/>
              </a:lnSpc>
              <a:spcBef>
                <a:spcPct val="0"/>
              </a:spcBef>
              <a:buFont typeface="Wingdings" pitchFamily="2" charset="2"/>
              <a:buNone/>
              <a:defRPr/>
            </a:pPr>
            <a:r>
              <a:rPr lang="en-US" sz="2400" smtClean="0"/>
              <a:t>	d.  Only those persons who collect and use data.</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1AEE6A8-5D02-40E7-9585-F1B56C4C320B}" type="slidenum">
              <a:rPr lang="en-US"/>
              <a:pPr>
                <a:defRPr/>
              </a:pPr>
              <a:t>38</a:t>
            </a:fld>
            <a:endParaRPr lang="en-US"/>
          </a:p>
        </p:txBody>
      </p:sp>
      <p:sp>
        <p:nvSpPr>
          <p:cNvPr id="560130" name="Rectangle 2"/>
          <p:cNvSpPr>
            <a:spLocks noGrp="1" noChangeArrowheads="1"/>
          </p:cNvSpPr>
          <p:nvPr>
            <p:ph type="title"/>
          </p:nvPr>
        </p:nvSpPr>
        <p:spPr>
          <a:xfrm>
            <a:off x="457200" y="533400"/>
            <a:ext cx="8229600" cy="609600"/>
          </a:xfrm>
          <a:ln w="38100">
            <a:solidFill>
              <a:srgbClr val="990033"/>
            </a:solidFill>
          </a:ln>
        </p:spPr>
        <p:txBody>
          <a:bodyPr/>
          <a:lstStyle/>
          <a:p>
            <a:pPr eaLnBrk="1" hangingPunct="1">
              <a:defRPr/>
            </a:pPr>
            <a:r>
              <a:rPr lang="en-US" sz="2000" b="1" smtClean="0"/>
              <a:t>The Answer to Q4 is b.  See Slides 2, 5, and 6. </a:t>
            </a:r>
            <a:r>
              <a:rPr lang="en-US" sz="4000" smtClean="0"/>
              <a:t>	</a:t>
            </a:r>
            <a:r>
              <a:rPr lang="en-US" sz="2000" smtClean="0"/>
              <a:t/>
            </a:r>
            <a:br>
              <a:rPr lang="en-US" sz="2000" smtClean="0"/>
            </a:br>
            <a:endParaRPr lang="en-US" sz="2000" smtClean="0"/>
          </a:p>
        </p:txBody>
      </p:sp>
      <p:sp>
        <p:nvSpPr>
          <p:cNvPr id="560131" name="Rectangle 3"/>
          <p:cNvSpPr>
            <a:spLocks noGrp="1" noChangeArrowheads="1"/>
          </p:cNvSpPr>
          <p:nvPr>
            <p:ph type="body" idx="1"/>
          </p:nvPr>
        </p:nvSpPr>
        <p:spPr>
          <a:xfrm>
            <a:off x="457200" y="1447800"/>
            <a:ext cx="8229600" cy="4953000"/>
          </a:xfrm>
        </p:spPr>
        <p:txBody>
          <a:bodyPr/>
          <a:lstStyle/>
          <a:p>
            <a:pPr marL="457200" indent="-457200" eaLnBrk="1" hangingPunct="1">
              <a:spcBef>
                <a:spcPct val="0"/>
              </a:spcBef>
              <a:buFont typeface="Wingdings" pitchFamily="2" charset="2"/>
              <a:buNone/>
              <a:defRPr/>
            </a:pPr>
            <a:r>
              <a:rPr lang="en-US" sz="2400" smtClean="0"/>
              <a:t>Q5:  Which of the following would generally be  </a:t>
            </a:r>
            <a:r>
              <a:rPr lang="en-US" sz="2400" u="sng" smtClean="0"/>
              <a:t>inappropriate</a:t>
            </a:r>
            <a:r>
              <a:rPr lang="en-US" sz="2400" smtClean="0"/>
              <a:t> to discuss at your next staff meeting?</a:t>
            </a:r>
            <a:r>
              <a:rPr lang="en-US" sz="2000" smtClean="0"/>
              <a:t>  </a:t>
            </a:r>
          </a:p>
          <a:p>
            <a:pPr marL="457200" indent="-457200" eaLnBrk="1" hangingPunct="1">
              <a:lnSpc>
                <a:spcPct val="80000"/>
              </a:lnSpc>
              <a:spcBef>
                <a:spcPct val="0"/>
              </a:spcBef>
              <a:buFont typeface="Wingdings" pitchFamily="2" charset="2"/>
              <a:buNone/>
              <a:defRPr/>
            </a:pPr>
            <a:endParaRPr lang="en-US" sz="2000" smtClean="0"/>
          </a:p>
          <a:p>
            <a:pPr marL="457200" indent="-457200" eaLnBrk="1" hangingPunct="1">
              <a:spcBef>
                <a:spcPct val="0"/>
              </a:spcBef>
              <a:buFont typeface="Wingdings" pitchFamily="2" charset="2"/>
              <a:buNone/>
              <a:defRPr/>
            </a:pPr>
            <a:r>
              <a:rPr lang="en-US" sz="1600" smtClean="0"/>
              <a:t>	</a:t>
            </a:r>
            <a:r>
              <a:rPr lang="en-US" sz="2200" smtClean="0"/>
              <a:t>a.  The upcoming week's work schedule. </a:t>
            </a:r>
          </a:p>
          <a:p>
            <a:pPr marL="457200" indent="-457200" eaLnBrk="1" hangingPunct="1">
              <a:spcBef>
                <a:spcPct val="0"/>
              </a:spcBef>
              <a:buFont typeface="Wingdings" pitchFamily="2" charset="2"/>
              <a:buNone/>
              <a:defRPr/>
            </a:pPr>
            <a:endParaRPr lang="en-US" sz="2200" smtClean="0"/>
          </a:p>
          <a:p>
            <a:pPr marL="457200" indent="-457200" eaLnBrk="1" hangingPunct="1">
              <a:spcBef>
                <a:spcPct val="0"/>
              </a:spcBef>
              <a:buFont typeface="Wingdings" pitchFamily="2" charset="2"/>
              <a:buNone/>
              <a:defRPr/>
            </a:pPr>
            <a:r>
              <a:rPr lang="en-US" sz="2200" smtClean="0"/>
              <a:t>	b.  Your serious commitment to Privacy Act principles and your expectations of staff. </a:t>
            </a:r>
          </a:p>
          <a:p>
            <a:pPr marL="457200" indent="-457200" eaLnBrk="1" hangingPunct="1">
              <a:spcBef>
                <a:spcPct val="0"/>
              </a:spcBef>
              <a:buFont typeface="Wingdings" pitchFamily="2" charset="2"/>
              <a:buNone/>
              <a:defRPr/>
            </a:pPr>
            <a:endParaRPr lang="en-US" sz="2200" smtClean="0"/>
          </a:p>
          <a:p>
            <a:pPr marL="457200" indent="-457200" eaLnBrk="1" hangingPunct="1">
              <a:spcBef>
                <a:spcPct val="0"/>
              </a:spcBef>
              <a:buFont typeface="Wingdings" pitchFamily="2" charset="2"/>
              <a:buNone/>
              <a:defRPr/>
            </a:pPr>
            <a:r>
              <a:rPr lang="en-US" sz="2200" smtClean="0"/>
              <a:t>	c.  The good work of one employee in meeting a short deadline.   </a:t>
            </a:r>
          </a:p>
          <a:p>
            <a:pPr marL="457200" indent="-457200" eaLnBrk="1" hangingPunct="1">
              <a:spcBef>
                <a:spcPct val="0"/>
              </a:spcBef>
              <a:buFont typeface="Wingdings" pitchFamily="2" charset="2"/>
              <a:buNone/>
              <a:defRPr/>
            </a:pPr>
            <a:endParaRPr lang="en-US" sz="2200" smtClean="0"/>
          </a:p>
          <a:p>
            <a:pPr marL="457200" indent="-457200" eaLnBrk="1" hangingPunct="1">
              <a:spcBef>
                <a:spcPct val="0"/>
              </a:spcBef>
              <a:buFont typeface="Wingdings" pitchFamily="2" charset="2"/>
              <a:buNone/>
              <a:defRPr/>
            </a:pPr>
            <a:r>
              <a:rPr lang="en-US" sz="2200" smtClean="0"/>
              <a:t>	d.  The fact that you are considering disciplinary action against an employee based on notes you've been keeping.</a:t>
            </a:r>
            <a:r>
              <a:rPr lang="en-US" sz="2000" smtClean="0">
                <a:solidFill>
                  <a:srgbClr val="FFFFCC"/>
                </a:solidFill>
              </a:rPr>
              <a:t> </a:t>
            </a:r>
          </a:p>
          <a:p>
            <a:pPr marL="457200" indent="-457200" eaLnBrk="1" hangingPunct="1">
              <a:spcBef>
                <a:spcPct val="0"/>
              </a:spcBef>
              <a:buFont typeface="Wingdings" pitchFamily="2" charset="2"/>
              <a:buNone/>
              <a:defRPr/>
            </a:pPr>
            <a:endParaRPr lang="en-US" sz="2000" smtClean="0">
              <a:solidFill>
                <a:srgbClr val="FFFFCC"/>
              </a:solidFill>
            </a:endParaRPr>
          </a:p>
          <a:p>
            <a:pPr marL="457200" indent="-457200" eaLnBrk="1" hangingPunct="1">
              <a:spcBef>
                <a:spcPct val="0"/>
              </a:spcBef>
              <a:buFont typeface="Wingdings" pitchFamily="2" charset="2"/>
              <a:buNone/>
              <a:defRPr/>
            </a:pPr>
            <a:endParaRPr lang="en-US" sz="2000" smtClean="0">
              <a:solidFill>
                <a:srgbClr val="FFFFCC"/>
              </a:solidFill>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22D68C2-CD0B-4A52-AF16-28C9EA07E6A4}" type="slidenum">
              <a:rPr lang="en-US"/>
              <a:pPr>
                <a:defRPr/>
              </a:pPr>
              <a:t>39</a:t>
            </a:fld>
            <a:endParaRPr lang="en-US"/>
          </a:p>
        </p:txBody>
      </p:sp>
      <p:sp>
        <p:nvSpPr>
          <p:cNvPr id="561154" name="Rectangle 2"/>
          <p:cNvSpPr>
            <a:spLocks noGrp="1" noChangeArrowheads="1"/>
          </p:cNvSpPr>
          <p:nvPr>
            <p:ph type="title"/>
          </p:nvPr>
        </p:nvSpPr>
        <p:spPr>
          <a:xfrm>
            <a:off x="457200" y="228600"/>
            <a:ext cx="8229600" cy="1981200"/>
          </a:xfrm>
          <a:ln w="38100">
            <a:solidFill>
              <a:srgbClr val="990033"/>
            </a:solidFill>
          </a:ln>
        </p:spPr>
        <p:txBody>
          <a:bodyPr/>
          <a:lstStyle/>
          <a:p>
            <a:pPr eaLnBrk="1" hangingPunct="1">
              <a:defRPr/>
            </a:pPr>
            <a:r>
              <a:rPr lang="en-US" sz="2000" smtClean="0"/>
              <a:t>The answer to Q5 is d for 2 reasons:  (1) Prematurely discussing details in your notes could cause them to lose their "personal record" status.  (2) Any discussion with staff should not occur until after the action is approved.  Even then, details should be limited to those core facts the staff needs to know.  See Slides 12, 24, and 28.</a:t>
            </a:r>
          </a:p>
        </p:txBody>
      </p:sp>
      <p:sp>
        <p:nvSpPr>
          <p:cNvPr id="561155" name="Rectangle 3"/>
          <p:cNvSpPr>
            <a:spLocks noGrp="1" noChangeArrowheads="1"/>
          </p:cNvSpPr>
          <p:nvPr>
            <p:ph type="body" idx="1"/>
          </p:nvPr>
        </p:nvSpPr>
        <p:spPr>
          <a:xfrm>
            <a:off x="457200" y="2819400"/>
            <a:ext cx="8229600" cy="3276600"/>
          </a:xfrm>
        </p:spPr>
        <p:txBody>
          <a:bodyPr/>
          <a:lstStyle/>
          <a:p>
            <a:pPr marL="457200" indent="-457200" eaLnBrk="1" hangingPunct="1">
              <a:lnSpc>
                <a:spcPct val="90000"/>
              </a:lnSpc>
              <a:buFont typeface="Wingdings" pitchFamily="2" charset="2"/>
              <a:buNone/>
              <a:defRPr/>
            </a:pPr>
            <a:r>
              <a:rPr lang="en-US" sz="2400" smtClean="0"/>
              <a:t>Q6:  The penalties for violating the Privacy Act include    which of the following?</a:t>
            </a:r>
          </a:p>
          <a:p>
            <a:pPr marL="457200" indent="-457200" eaLnBrk="1" hangingPunct="1">
              <a:lnSpc>
                <a:spcPct val="90000"/>
              </a:lnSpc>
              <a:buFont typeface="Wingdings" pitchFamily="2" charset="2"/>
              <a:buNone/>
              <a:defRPr/>
            </a:pPr>
            <a:endParaRPr lang="en-US" sz="2400" smtClean="0"/>
          </a:p>
          <a:p>
            <a:pPr marL="457200" indent="-457200" eaLnBrk="1" hangingPunct="1">
              <a:lnSpc>
                <a:spcPct val="90000"/>
              </a:lnSpc>
              <a:buFont typeface="Wingdings" pitchFamily="2" charset="2"/>
              <a:buNone/>
              <a:defRPr/>
            </a:pPr>
            <a:r>
              <a:rPr lang="en-US" sz="2400" smtClean="0"/>
              <a:t>	a.  Jail time of up to one year.</a:t>
            </a:r>
          </a:p>
          <a:p>
            <a:pPr marL="457200" indent="-457200" eaLnBrk="1" hangingPunct="1">
              <a:lnSpc>
                <a:spcPct val="90000"/>
              </a:lnSpc>
              <a:buFont typeface="Wingdings" pitchFamily="2" charset="2"/>
              <a:buNone/>
              <a:defRPr/>
            </a:pPr>
            <a:r>
              <a:rPr lang="en-US" sz="2400" smtClean="0"/>
              <a:t>	b.  Fines of up to $5,000.</a:t>
            </a:r>
          </a:p>
          <a:p>
            <a:pPr marL="457200" indent="-457200" eaLnBrk="1" hangingPunct="1">
              <a:lnSpc>
                <a:spcPct val="90000"/>
              </a:lnSpc>
              <a:buFont typeface="Wingdings" pitchFamily="2" charset="2"/>
              <a:buNone/>
              <a:defRPr/>
            </a:pPr>
            <a:r>
              <a:rPr lang="en-US" sz="2400" smtClean="0"/>
              <a:t>	c.   Removal from employment.</a:t>
            </a:r>
          </a:p>
          <a:p>
            <a:pPr marL="457200" indent="-457200" eaLnBrk="1" hangingPunct="1">
              <a:lnSpc>
                <a:spcPct val="90000"/>
              </a:lnSpc>
              <a:buFont typeface="Wingdings" pitchFamily="2" charset="2"/>
              <a:buNone/>
              <a:defRPr/>
            </a:pPr>
            <a:r>
              <a:rPr lang="en-US" sz="2400" smtClean="0"/>
              <a:t>	d.  All of the above</a:t>
            </a:r>
          </a:p>
          <a:p>
            <a:pPr marL="457200" indent="-457200" eaLnBrk="1" hangingPunct="1">
              <a:lnSpc>
                <a:spcPct val="90000"/>
              </a:lnSpc>
              <a:buFont typeface="Wingdings" pitchFamily="2" charset="2"/>
              <a:buNone/>
              <a:defRPr/>
            </a:pPr>
            <a:r>
              <a:rPr lang="en-US" sz="2800" smtClean="0"/>
              <a:t>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D3D3134-3C2F-4DD8-BA64-A506D854A4DD}" type="slidenum">
              <a:rPr lang="en-US"/>
              <a:pPr>
                <a:defRPr/>
              </a:pPr>
              <a:t>4</a:t>
            </a:fld>
            <a:endParaRPr lang="en-US"/>
          </a:p>
        </p:txBody>
      </p:sp>
      <p:sp>
        <p:nvSpPr>
          <p:cNvPr id="444418" name="Rectangle 2"/>
          <p:cNvSpPr>
            <a:spLocks noGrp="1" noChangeArrowheads="1"/>
          </p:cNvSpPr>
          <p:nvPr>
            <p:ph type="title"/>
          </p:nvPr>
        </p:nvSpPr>
        <p:spPr>
          <a:xfrm>
            <a:off x="228600" y="228600"/>
            <a:ext cx="8686800" cy="533400"/>
          </a:xfrm>
        </p:spPr>
        <p:txBody>
          <a:bodyPr/>
          <a:lstStyle/>
          <a:p>
            <a:pPr eaLnBrk="1" hangingPunct="1">
              <a:defRPr/>
            </a:pPr>
            <a:r>
              <a:rPr lang="en-US" sz="2800" b="1" smtClean="0"/>
              <a:t>PRIVACY REFRESHER</a:t>
            </a:r>
            <a:endParaRPr lang="en-US" sz="2400" b="1" smtClean="0">
              <a:solidFill>
                <a:schemeClr val="folHlink"/>
              </a:solidFill>
            </a:endParaRPr>
          </a:p>
        </p:txBody>
      </p:sp>
      <p:sp>
        <p:nvSpPr>
          <p:cNvPr id="444419" name="Rectangle 3"/>
          <p:cNvSpPr>
            <a:spLocks noGrp="1" noChangeArrowheads="1"/>
          </p:cNvSpPr>
          <p:nvPr>
            <p:ph type="body" idx="1"/>
          </p:nvPr>
        </p:nvSpPr>
        <p:spPr>
          <a:xfrm>
            <a:off x="457200" y="914400"/>
            <a:ext cx="8229600" cy="5943600"/>
          </a:xfrm>
        </p:spPr>
        <p:txBody>
          <a:bodyPr/>
          <a:lstStyle/>
          <a:p>
            <a:pPr eaLnBrk="1" hangingPunct="1">
              <a:spcBef>
                <a:spcPct val="0"/>
              </a:spcBef>
              <a:buSzPct val="130000"/>
              <a:buFont typeface="Wingdings" pitchFamily="2" charset="2"/>
              <a:buNone/>
              <a:defRPr/>
            </a:pPr>
            <a:r>
              <a:rPr lang="en-US" sz="2400" b="1" smtClean="0">
                <a:solidFill>
                  <a:schemeClr val="folHlink"/>
                </a:solidFill>
              </a:rPr>
              <a:t>Privacy 101 also taught you that:</a:t>
            </a:r>
            <a:r>
              <a:rPr lang="en-US" sz="2400" b="1" smtClean="0"/>
              <a:t> </a:t>
            </a:r>
          </a:p>
          <a:p>
            <a:pPr eaLnBrk="1" hangingPunct="1">
              <a:spcBef>
                <a:spcPct val="0"/>
              </a:spcBef>
              <a:buFont typeface="Wingdings" pitchFamily="2" charset="2"/>
              <a:buChar char="§"/>
              <a:defRPr/>
            </a:pPr>
            <a:endParaRPr lang="en-US" sz="2400" b="1" smtClean="0"/>
          </a:p>
          <a:p>
            <a:pPr lvl="1" eaLnBrk="1" hangingPunct="1">
              <a:spcBef>
                <a:spcPct val="0"/>
              </a:spcBef>
              <a:buClr>
                <a:srgbClr val="CC3300"/>
              </a:buClr>
              <a:buSzPct val="125000"/>
              <a:buFont typeface="Wingdings" pitchFamily="2" charset="2"/>
              <a:buChar char="§"/>
              <a:defRPr/>
            </a:pPr>
            <a:r>
              <a:rPr lang="en-US" sz="2400" smtClean="0"/>
              <a:t>Agencies may not collect data without first publishing a system notice in the Federal Register announcing the collection.</a:t>
            </a:r>
          </a:p>
          <a:p>
            <a:pPr lvl="1" eaLnBrk="1" hangingPunct="1">
              <a:spcBef>
                <a:spcPct val="0"/>
              </a:spcBef>
              <a:buClr>
                <a:srgbClr val="CC3300"/>
              </a:buClr>
              <a:buSzPct val="125000"/>
              <a:buFont typeface="Wingdings" pitchFamily="2" charset="2"/>
              <a:buChar char="§"/>
              <a:defRPr/>
            </a:pPr>
            <a:endParaRPr lang="en-US" sz="2400" smtClean="0"/>
          </a:p>
          <a:p>
            <a:pPr lvl="1" eaLnBrk="1" hangingPunct="1">
              <a:spcBef>
                <a:spcPct val="0"/>
              </a:spcBef>
              <a:buClr>
                <a:srgbClr val="CC3300"/>
              </a:buClr>
              <a:buSzPct val="125000"/>
              <a:buFont typeface="Wingdings" pitchFamily="2" charset="2"/>
              <a:buChar char="§"/>
              <a:defRPr/>
            </a:pPr>
            <a:r>
              <a:rPr lang="en-US" sz="2400" smtClean="0"/>
              <a:t>The system notice sets the rules for collecting, using, sharing, and safeguarding data.</a:t>
            </a:r>
          </a:p>
          <a:p>
            <a:pPr lvl="1" eaLnBrk="1" hangingPunct="1">
              <a:spcBef>
                <a:spcPct val="0"/>
              </a:spcBef>
              <a:buClr>
                <a:srgbClr val="CC3300"/>
              </a:buClr>
              <a:buSzPct val="125000"/>
              <a:buFont typeface="Wingdings" pitchFamily="2" charset="2"/>
              <a:buChar char="§"/>
              <a:defRPr/>
            </a:pPr>
            <a:endParaRPr lang="en-US" sz="2400" smtClean="0"/>
          </a:p>
          <a:p>
            <a:pPr lvl="1" eaLnBrk="1" hangingPunct="1">
              <a:spcBef>
                <a:spcPct val="0"/>
              </a:spcBef>
              <a:buClr>
                <a:srgbClr val="CC3300"/>
              </a:buClr>
              <a:buSzPct val="125000"/>
              <a:buFont typeface="Wingdings" pitchFamily="2" charset="2"/>
              <a:buChar char="§"/>
              <a:defRPr/>
            </a:pPr>
            <a:r>
              <a:rPr lang="en-US" sz="2400" smtClean="0"/>
              <a:t>The DON and Government-Wide Privacy Act system notices are at</a:t>
            </a:r>
            <a:r>
              <a:rPr lang="en-US" sz="2000" smtClean="0"/>
              <a:t> </a:t>
            </a:r>
            <a:r>
              <a:rPr lang="en-US" sz="2000" smtClean="0">
                <a:solidFill>
                  <a:schemeClr val="folHlink"/>
                </a:solidFill>
              </a:rPr>
              <a:t>http://www.privacy.mil</a:t>
            </a:r>
          </a:p>
          <a:p>
            <a:pPr eaLnBrk="1" hangingPunct="1">
              <a:spcBef>
                <a:spcPct val="0"/>
              </a:spcBef>
              <a:buFont typeface="Wingdings" pitchFamily="2" charset="2"/>
              <a:buChar char="§"/>
              <a:defRPr/>
            </a:pPr>
            <a:endParaRPr lang="en-US" sz="2000" smtClean="0">
              <a:solidFill>
                <a:schemeClr val="folHlink"/>
              </a:solidFill>
            </a:endParaRPr>
          </a:p>
          <a:p>
            <a:pPr eaLnBrk="1" hangingPunct="1">
              <a:spcBef>
                <a:spcPct val="0"/>
              </a:spcBef>
              <a:defRPr/>
            </a:pPr>
            <a:endParaRPr lang="en-US" smtClean="0"/>
          </a:p>
          <a:p>
            <a:pPr eaLnBrk="1" hangingPunct="1">
              <a:defRPr/>
            </a:pPr>
            <a:endParaRPr lang="en-US" smtClean="0"/>
          </a:p>
        </p:txBody>
      </p:sp>
      <p:pic>
        <p:nvPicPr>
          <p:cNvPr id="7173" name="Picture 5" descr="MCj02334090000[1]"/>
          <p:cNvPicPr>
            <a:picLocks noChangeAspect="1" noChangeArrowheads="1"/>
          </p:cNvPicPr>
          <p:nvPr/>
        </p:nvPicPr>
        <p:blipFill>
          <a:blip r:embed="rId3" cstate="print"/>
          <a:srcRect/>
          <a:stretch>
            <a:fillRect/>
          </a:stretch>
        </p:blipFill>
        <p:spPr bwMode="auto">
          <a:xfrm>
            <a:off x="4419600" y="5410200"/>
            <a:ext cx="1524000" cy="1219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A5931F8-3AF5-427B-95B9-AA4F2D9EF012}" type="slidenum">
              <a:rPr lang="en-US"/>
              <a:pPr>
                <a:defRPr/>
              </a:pPr>
              <a:t>40</a:t>
            </a:fld>
            <a:endParaRPr lang="en-US"/>
          </a:p>
        </p:txBody>
      </p:sp>
      <p:sp>
        <p:nvSpPr>
          <p:cNvPr id="562178" name="Rectangle 2"/>
          <p:cNvSpPr>
            <a:spLocks noGrp="1" noChangeArrowheads="1"/>
          </p:cNvSpPr>
          <p:nvPr>
            <p:ph type="title"/>
          </p:nvPr>
        </p:nvSpPr>
        <p:spPr>
          <a:xfrm>
            <a:off x="457200" y="533400"/>
            <a:ext cx="8229600" cy="609600"/>
          </a:xfrm>
          <a:ln w="38100">
            <a:solidFill>
              <a:srgbClr val="990033"/>
            </a:solidFill>
          </a:ln>
        </p:spPr>
        <p:txBody>
          <a:bodyPr/>
          <a:lstStyle/>
          <a:p>
            <a:pPr eaLnBrk="1" hangingPunct="1">
              <a:defRPr/>
            </a:pPr>
            <a:r>
              <a:rPr lang="en-US" sz="2000" b="1" smtClean="0"/>
              <a:t>The Answer to Q6 is d.  See Slides 20 and 21.</a:t>
            </a:r>
          </a:p>
        </p:txBody>
      </p:sp>
      <p:sp>
        <p:nvSpPr>
          <p:cNvPr id="562179" name="Rectangle 3"/>
          <p:cNvSpPr>
            <a:spLocks noGrp="1" noChangeArrowheads="1"/>
          </p:cNvSpPr>
          <p:nvPr>
            <p:ph type="body" idx="1"/>
          </p:nvPr>
        </p:nvSpPr>
        <p:spPr>
          <a:xfrm>
            <a:off x="304800" y="1371600"/>
            <a:ext cx="8229600" cy="5029200"/>
          </a:xfrm>
        </p:spPr>
        <p:txBody>
          <a:bodyPr/>
          <a:lstStyle/>
          <a:p>
            <a:pPr marL="457200" indent="-457200" eaLnBrk="1" hangingPunct="1">
              <a:lnSpc>
                <a:spcPct val="80000"/>
              </a:lnSpc>
              <a:buFont typeface="Wingdings" pitchFamily="2" charset="2"/>
              <a:buNone/>
              <a:defRPr/>
            </a:pPr>
            <a:r>
              <a:rPr lang="en-US" sz="2400" smtClean="0"/>
              <a:t>Q7:  Which of the following statements are true? </a:t>
            </a:r>
          </a:p>
          <a:p>
            <a:pPr marL="457200" indent="-457200" eaLnBrk="1" hangingPunct="1">
              <a:lnSpc>
                <a:spcPct val="80000"/>
              </a:lnSpc>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a.  Supervisors have a duty to ensure their staff members comply with the Privacy Act.</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b.  Supervisors may waive Privacy requirements during peak periods of heavy work provided the waiver is in writing.</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c.  Supervisors must ensure their staff members have received Privacy training.</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d.  Supervisors may recommend disciplinary action for a staff member who fails to follow Privacy rules.</a:t>
            </a:r>
          </a:p>
          <a:p>
            <a:pPr marL="457200" indent="-457200" eaLnBrk="1" hangingPunct="1">
              <a:spcBef>
                <a:spcPct val="0"/>
              </a:spcBef>
              <a:buFont typeface="Wingdings" pitchFamily="2" charset="2"/>
              <a:buNone/>
              <a:defRPr/>
            </a:pPr>
            <a:endParaRPr lang="en-US" sz="2100" smtClean="0"/>
          </a:p>
          <a:p>
            <a:pPr marL="457200" indent="-457200" eaLnBrk="1" hangingPunct="1">
              <a:spcBef>
                <a:spcPct val="0"/>
              </a:spcBef>
              <a:buFont typeface="Wingdings" pitchFamily="2" charset="2"/>
              <a:buNone/>
              <a:defRPr/>
            </a:pPr>
            <a:r>
              <a:rPr lang="en-US" sz="2100" smtClean="0"/>
              <a:t>	e.  All are true.</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5F74B97-2E80-444F-9346-A2EA5F67CD55}" type="slidenum">
              <a:rPr lang="en-US"/>
              <a:pPr>
                <a:defRPr/>
              </a:pPr>
              <a:t>41</a:t>
            </a:fld>
            <a:endParaRPr lang="en-US"/>
          </a:p>
        </p:txBody>
      </p:sp>
      <p:sp>
        <p:nvSpPr>
          <p:cNvPr id="563202" name="Rectangle 2"/>
          <p:cNvSpPr>
            <a:spLocks noGrp="1" noChangeArrowheads="1"/>
          </p:cNvSpPr>
          <p:nvPr>
            <p:ph type="title"/>
          </p:nvPr>
        </p:nvSpPr>
        <p:spPr>
          <a:xfrm>
            <a:off x="457200" y="533400"/>
            <a:ext cx="8229600" cy="1143000"/>
          </a:xfrm>
          <a:ln w="38100">
            <a:solidFill>
              <a:srgbClr val="990033"/>
            </a:solidFill>
          </a:ln>
        </p:spPr>
        <p:txBody>
          <a:bodyPr/>
          <a:lstStyle/>
          <a:p>
            <a:pPr eaLnBrk="1" hangingPunct="1">
              <a:defRPr/>
            </a:pPr>
            <a:r>
              <a:rPr lang="en-US" sz="2000" smtClean="0"/>
              <a:t>The correct answers to Q7 are a, c, and d. No individual has the authority to waive Privacy Act compliance.  </a:t>
            </a:r>
            <a:br>
              <a:rPr lang="en-US" sz="2000" smtClean="0"/>
            </a:br>
            <a:r>
              <a:rPr lang="en-US" sz="2000" smtClean="0"/>
              <a:t>See Slides 6, 7, and 25. </a:t>
            </a:r>
            <a:endParaRPr lang="en-US" sz="4000" smtClean="0"/>
          </a:p>
        </p:txBody>
      </p:sp>
      <p:sp>
        <p:nvSpPr>
          <p:cNvPr id="563203" name="Rectangle 3"/>
          <p:cNvSpPr>
            <a:spLocks noGrp="1" noChangeArrowheads="1"/>
          </p:cNvSpPr>
          <p:nvPr>
            <p:ph type="body" idx="1"/>
          </p:nvPr>
        </p:nvSpPr>
        <p:spPr>
          <a:xfrm>
            <a:off x="457200" y="1905000"/>
            <a:ext cx="8229600" cy="4114800"/>
          </a:xfrm>
        </p:spPr>
        <p:txBody>
          <a:bodyPr/>
          <a:lstStyle/>
          <a:p>
            <a:pPr marL="457200" indent="-457200" eaLnBrk="1" hangingPunct="1">
              <a:buFont typeface="Wingdings" pitchFamily="2" charset="2"/>
              <a:buNone/>
              <a:defRPr/>
            </a:pPr>
            <a:r>
              <a:rPr lang="en-US" sz="2400" smtClean="0"/>
              <a:t>Q8:  Supervisors need not be concerned with the safeguarding of electronic records since that is controlled by the Information Technology staff.</a:t>
            </a:r>
          </a:p>
          <a:p>
            <a:pPr marL="457200" indent="-457200" eaLnBrk="1" hangingPunct="1">
              <a:buFont typeface="Wingdings" pitchFamily="2" charset="2"/>
              <a:buNone/>
              <a:defRPr/>
            </a:pPr>
            <a:endParaRPr lang="en-US" sz="2400" b="1" smtClean="0"/>
          </a:p>
          <a:p>
            <a:pPr marL="457200" indent="-457200" eaLnBrk="1" hangingPunct="1">
              <a:buFont typeface="Wingdings" pitchFamily="2" charset="2"/>
              <a:buNone/>
              <a:defRPr/>
            </a:pPr>
            <a:r>
              <a:rPr lang="en-US" sz="2400" smtClean="0"/>
              <a:t>True or False?</a:t>
            </a:r>
          </a:p>
          <a:p>
            <a:pPr marL="457200" indent="-457200" eaLnBrk="1" hangingPunct="1">
              <a:buFont typeface="Wingdings" pitchFamily="2" charset="2"/>
              <a:buNone/>
              <a:defRPr/>
            </a:pPr>
            <a:r>
              <a:rPr lang="en-US" smtClean="0"/>
              <a:t>	</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087289B-F24E-4F4B-B6DA-DDA960F7AF1E}" type="slidenum">
              <a:rPr lang="en-US"/>
              <a:pPr>
                <a:defRPr/>
              </a:pPr>
              <a:t>42</a:t>
            </a:fld>
            <a:endParaRPr lang="en-US"/>
          </a:p>
        </p:txBody>
      </p:sp>
      <p:sp>
        <p:nvSpPr>
          <p:cNvPr id="565250" name="Rectangle 2"/>
          <p:cNvSpPr>
            <a:spLocks noGrp="1" noChangeArrowheads="1"/>
          </p:cNvSpPr>
          <p:nvPr>
            <p:ph type="title"/>
          </p:nvPr>
        </p:nvSpPr>
        <p:spPr>
          <a:xfrm>
            <a:off x="457200" y="304800"/>
            <a:ext cx="8305800" cy="1600200"/>
          </a:xfrm>
          <a:ln w="38100">
            <a:solidFill>
              <a:srgbClr val="990033"/>
            </a:solidFill>
          </a:ln>
        </p:spPr>
        <p:txBody>
          <a:bodyPr/>
          <a:lstStyle/>
          <a:p>
            <a:pPr eaLnBrk="1" hangingPunct="1">
              <a:defRPr/>
            </a:pPr>
            <a:r>
              <a:rPr lang="en-US" sz="2000" smtClean="0"/>
              <a:t>Q8 is false. </a:t>
            </a:r>
            <a:r>
              <a:rPr lang="en-US" sz="2000" b="1" smtClean="0"/>
              <a:t> </a:t>
            </a:r>
            <a:r>
              <a:rPr lang="en-US" sz="2000" smtClean="0"/>
              <a:t>While the Information Technology staff establishes technical protocols to protect data, supervisors have a duty to ensure that staff members are following those protocols and that breaches are reported.  See Slides 6, 9 and 11-13. </a:t>
            </a:r>
            <a:r>
              <a:rPr lang="en-US" sz="2000" b="1" smtClean="0"/>
              <a:t/>
            </a:r>
            <a:br>
              <a:rPr lang="en-US" sz="2000" b="1" smtClean="0"/>
            </a:br>
            <a:endParaRPr lang="en-US" sz="2000" b="1" smtClean="0"/>
          </a:p>
        </p:txBody>
      </p:sp>
      <p:sp>
        <p:nvSpPr>
          <p:cNvPr id="565251" name="Rectangle 3"/>
          <p:cNvSpPr>
            <a:spLocks noGrp="1" noChangeArrowheads="1"/>
          </p:cNvSpPr>
          <p:nvPr>
            <p:ph type="body" idx="1"/>
          </p:nvPr>
        </p:nvSpPr>
        <p:spPr>
          <a:xfrm>
            <a:off x="457200" y="2209800"/>
            <a:ext cx="8229600" cy="4114800"/>
          </a:xfrm>
        </p:spPr>
        <p:txBody>
          <a:bodyPr/>
          <a:lstStyle/>
          <a:p>
            <a:pPr marL="457200" indent="-457200" eaLnBrk="1" hangingPunct="1">
              <a:lnSpc>
                <a:spcPct val="80000"/>
              </a:lnSpc>
              <a:buFont typeface="Wingdings" pitchFamily="2" charset="2"/>
              <a:buNone/>
              <a:defRPr/>
            </a:pPr>
            <a:r>
              <a:rPr lang="en-US" sz="2400" smtClean="0"/>
              <a:t>Q9:  Which of the following statements are true regarding the use of shared calendars?</a:t>
            </a:r>
          </a:p>
          <a:p>
            <a:pPr marL="457200" indent="-457200" eaLnBrk="1" hangingPunct="1">
              <a:lnSpc>
                <a:spcPct val="80000"/>
              </a:lnSpc>
              <a:buFont typeface="Wingdings" pitchFamily="2" charset="2"/>
              <a:buNone/>
              <a:defRPr/>
            </a:pPr>
            <a:endParaRPr lang="en-US" sz="2400" smtClean="0"/>
          </a:p>
          <a:p>
            <a:pPr marL="457200" indent="-457200" eaLnBrk="1" hangingPunct="1">
              <a:lnSpc>
                <a:spcPct val="80000"/>
              </a:lnSpc>
              <a:buFont typeface="Wingdings" pitchFamily="2" charset="2"/>
              <a:buNone/>
              <a:defRPr/>
            </a:pPr>
            <a:r>
              <a:rPr lang="en-US" sz="2400" smtClean="0"/>
              <a:t>	</a:t>
            </a:r>
            <a:r>
              <a:rPr lang="en-US" sz="2200" smtClean="0"/>
              <a:t>a.  It is ok to show that an employee is on sick leave.</a:t>
            </a:r>
          </a:p>
          <a:p>
            <a:pPr marL="457200" indent="-457200" eaLnBrk="1" hangingPunct="1">
              <a:lnSpc>
                <a:spcPct val="80000"/>
              </a:lnSpc>
              <a:buFont typeface="Wingdings" pitchFamily="2" charset="2"/>
              <a:buNone/>
              <a:defRPr/>
            </a:pPr>
            <a:r>
              <a:rPr lang="en-US" sz="2200" smtClean="0"/>
              <a:t>	b.  It is ok to show that an employee is teleworking.</a:t>
            </a:r>
          </a:p>
          <a:p>
            <a:pPr marL="457200" indent="-457200" eaLnBrk="1" hangingPunct="1">
              <a:lnSpc>
                <a:spcPct val="80000"/>
              </a:lnSpc>
              <a:buFont typeface="Wingdings" pitchFamily="2" charset="2"/>
              <a:buNone/>
              <a:defRPr/>
            </a:pPr>
            <a:r>
              <a:rPr lang="en-US" sz="2200" smtClean="0"/>
              <a:t>	c.  It is ok to show that an employee is away at a professional meeting.</a:t>
            </a:r>
          </a:p>
          <a:p>
            <a:pPr marL="457200" indent="-457200" eaLnBrk="1" hangingPunct="1">
              <a:lnSpc>
                <a:spcPct val="80000"/>
              </a:lnSpc>
              <a:buFont typeface="Wingdings" pitchFamily="2" charset="2"/>
              <a:buNone/>
              <a:defRPr/>
            </a:pPr>
            <a:r>
              <a:rPr lang="en-US" sz="2200" smtClean="0"/>
              <a:t>	d.  It is ok to show that an employee is on a compressed day off.</a:t>
            </a:r>
          </a:p>
          <a:p>
            <a:pPr marL="457200" indent="-457200" eaLnBrk="1" hangingPunct="1">
              <a:lnSpc>
                <a:spcPct val="80000"/>
              </a:lnSpc>
              <a:buFont typeface="Wingdings" pitchFamily="2" charset="2"/>
              <a:buNone/>
              <a:defRPr/>
            </a:pPr>
            <a:r>
              <a:rPr lang="en-US" sz="2200" smtClean="0"/>
              <a:t>	e.  It is ok to show that an employee is on LWOP.</a:t>
            </a:r>
          </a:p>
          <a:p>
            <a:pPr marL="457200" indent="-457200" eaLnBrk="1" hangingPunct="1">
              <a:lnSpc>
                <a:spcPct val="80000"/>
              </a:lnSpc>
              <a:buFont typeface="Wingdings" pitchFamily="2" charset="2"/>
              <a:buNone/>
              <a:defRPr/>
            </a:pPr>
            <a:r>
              <a:rPr lang="en-US" sz="2200" smtClean="0"/>
              <a:t>	f.  It is ok to show that an employee is on leave.</a:t>
            </a:r>
          </a:p>
          <a:p>
            <a:pPr marL="457200" indent="-457200" eaLnBrk="1" hangingPunct="1">
              <a:lnSpc>
                <a:spcPct val="80000"/>
              </a:lnSpc>
              <a:buFont typeface="Wingdings" pitchFamily="2" charset="2"/>
              <a:buNone/>
              <a:defRPr/>
            </a:pPr>
            <a:r>
              <a:rPr lang="en-US" sz="2000" smtClean="0"/>
              <a:t>	</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AF3F7D2-6BB2-490D-A6FD-BD638E57C3E2}" type="slidenum">
              <a:rPr lang="en-US"/>
              <a:pPr>
                <a:defRPr/>
              </a:pPr>
              <a:t>43</a:t>
            </a:fld>
            <a:endParaRPr lang="en-US"/>
          </a:p>
        </p:txBody>
      </p:sp>
      <p:sp>
        <p:nvSpPr>
          <p:cNvPr id="569346" name="Rectangle 2"/>
          <p:cNvSpPr>
            <a:spLocks noGrp="1" noChangeArrowheads="1"/>
          </p:cNvSpPr>
          <p:nvPr>
            <p:ph type="title"/>
          </p:nvPr>
        </p:nvSpPr>
        <p:spPr>
          <a:xfrm>
            <a:off x="457200" y="381000"/>
            <a:ext cx="8305800" cy="1219200"/>
          </a:xfrm>
          <a:ln w="38100">
            <a:solidFill>
              <a:srgbClr val="990033"/>
            </a:solidFill>
          </a:ln>
        </p:spPr>
        <p:txBody>
          <a:bodyPr/>
          <a:lstStyle/>
          <a:p>
            <a:pPr eaLnBrk="1" hangingPunct="1">
              <a:defRPr/>
            </a:pPr>
            <a:r>
              <a:rPr lang="en-US" sz="2000" smtClean="0"/>
              <a:t>For Q9, answers b, c, d, and f are correct. The use of sick, annual, family, religious, LWOP or AWOL should never be entered on shared calendars.  See Slides 12 and 16.  </a:t>
            </a:r>
            <a:r>
              <a:rPr lang="en-US" sz="2000" b="1" smtClean="0"/>
              <a:t/>
            </a:r>
            <a:br>
              <a:rPr lang="en-US" sz="2000" b="1" smtClean="0"/>
            </a:br>
            <a:endParaRPr lang="en-US" sz="2000" b="1" smtClean="0"/>
          </a:p>
        </p:txBody>
      </p:sp>
      <p:sp>
        <p:nvSpPr>
          <p:cNvPr id="569347" name="Rectangle 3"/>
          <p:cNvSpPr>
            <a:spLocks noGrp="1" noChangeArrowheads="1"/>
          </p:cNvSpPr>
          <p:nvPr>
            <p:ph type="body" idx="1"/>
          </p:nvPr>
        </p:nvSpPr>
        <p:spPr>
          <a:xfrm>
            <a:off x="1295400" y="4953000"/>
            <a:ext cx="6705600" cy="1143000"/>
          </a:xfrm>
          <a:ln w="38100">
            <a:solidFill>
              <a:srgbClr val="990033"/>
            </a:solidFill>
          </a:ln>
        </p:spPr>
        <p:txBody>
          <a:bodyPr/>
          <a:lstStyle/>
          <a:p>
            <a:pPr marL="457200" indent="-457200" algn="ctr" eaLnBrk="1" hangingPunct="1">
              <a:lnSpc>
                <a:spcPct val="80000"/>
              </a:lnSpc>
              <a:buFont typeface="Wingdings" pitchFamily="2" charset="2"/>
              <a:buNone/>
              <a:defRPr/>
            </a:pPr>
            <a:endParaRPr lang="en-US" sz="700" smtClean="0">
              <a:solidFill>
                <a:srgbClr val="FF9966"/>
              </a:solidFill>
            </a:endParaRPr>
          </a:p>
          <a:p>
            <a:pPr marL="457200" indent="-457200" algn="ctr" eaLnBrk="1" hangingPunct="1">
              <a:lnSpc>
                <a:spcPct val="80000"/>
              </a:lnSpc>
              <a:buFont typeface="Wingdings" pitchFamily="2" charset="2"/>
              <a:buNone/>
              <a:defRPr/>
            </a:pPr>
            <a:r>
              <a:rPr lang="en-US" sz="2000" smtClean="0"/>
              <a:t>Thank you for completing this important training!</a:t>
            </a:r>
          </a:p>
          <a:p>
            <a:pPr marL="457200" indent="-457200" algn="ctr" eaLnBrk="1" hangingPunct="1">
              <a:lnSpc>
                <a:spcPct val="80000"/>
              </a:lnSpc>
              <a:buFont typeface="Wingdings" pitchFamily="2" charset="2"/>
              <a:buNone/>
              <a:defRPr/>
            </a:pPr>
            <a:r>
              <a:rPr lang="en-US" sz="2000" smtClean="0"/>
              <a:t>Questions?  Contact Doris Lama, 202-685-6545</a:t>
            </a:r>
          </a:p>
        </p:txBody>
      </p:sp>
      <p:pic>
        <p:nvPicPr>
          <p:cNvPr id="47109" name="Picture 5" descr="MCj02869300000[1]"/>
          <p:cNvPicPr>
            <a:picLocks noChangeAspect="1" noChangeArrowheads="1"/>
          </p:cNvPicPr>
          <p:nvPr/>
        </p:nvPicPr>
        <p:blipFill>
          <a:blip r:embed="rId2" cstate="print"/>
          <a:srcRect/>
          <a:stretch>
            <a:fillRect/>
          </a:stretch>
        </p:blipFill>
        <p:spPr bwMode="auto">
          <a:xfrm>
            <a:off x="2895600" y="1676400"/>
            <a:ext cx="3352800" cy="2514600"/>
          </a:xfrm>
          <a:prstGeom prst="rect">
            <a:avLst/>
          </a:prstGeom>
          <a:noFill/>
          <a:ln w="9525">
            <a:noFill/>
            <a:miter lim="800000"/>
            <a:headEnd/>
            <a:tailEnd/>
          </a:ln>
        </p:spPr>
      </p:pic>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ctrTitle"/>
          </p:nvPr>
        </p:nvSpPr>
        <p:spPr>
          <a:xfrm>
            <a:off x="0" y="304800"/>
            <a:ext cx="9144000" cy="6172200"/>
          </a:xfrm>
        </p:spPr>
        <p:txBody>
          <a:bodyPr/>
          <a:lstStyle/>
          <a:p>
            <a:pPr eaLnBrk="1" hangingPunct="1">
              <a:defRPr/>
            </a:pPr>
            <a:endParaRPr lang="en-US" smtClean="0">
              <a:solidFill>
                <a:srgbClr val="FFFF00"/>
              </a:solidFill>
              <a:latin typeface="Monotype Corsiva" pitchFamily="66" charset="0"/>
            </a:endParaRPr>
          </a:p>
        </p:txBody>
      </p:sp>
      <p:sp>
        <p:nvSpPr>
          <p:cNvPr id="579587" name="Rectangle 3"/>
          <p:cNvSpPr>
            <a:spLocks noGrp="1" noChangeArrowheads="1"/>
          </p:cNvSpPr>
          <p:nvPr>
            <p:ph type="subTitle" idx="1"/>
          </p:nvPr>
        </p:nvSpPr>
        <p:spPr>
          <a:xfrm>
            <a:off x="228600" y="228600"/>
            <a:ext cx="8763000" cy="6477000"/>
          </a:xfrm>
          <a:solidFill>
            <a:schemeClr val="tx2"/>
          </a:solidFill>
          <a:ln>
            <a:solidFill>
              <a:schemeClr val="bg2"/>
            </a:solidFill>
          </a:ln>
        </p:spPr>
        <p:txBody>
          <a:bodyPr/>
          <a:lstStyle/>
          <a:p>
            <a:pPr eaLnBrk="1" hangingPunct="1">
              <a:tabLst>
                <a:tab pos="3541713" algn="l"/>
              </a:tabLst>
              <a:defRPr/>
            </a:pPr>
            <a:r>
              <a:rPr lang="en-US" sz="4800" smtClean="0">
                <a:solidFill>
                  <a:srgbClr val="0033CC"/>
                </a:solidFill>
                <a:latin typeface="Monotype Corsiva" pitchFamily="66" charset="0"/>
              </a:rPr>
              <a:t>Certificate of Completion</a:t>
            </a:r>
          </a:p>
          <a:p>
            <a:pPr eaLnBrk="1" hangingPunct="1">
              <a:tabLst>
                <a:tab pos="3541713" algn="l"/>
              </a:tabLst>
              <a:defRPr/>
            </a:pPr>
            <a:r>
              <a:rPr lang="en-US" sz="2400" smtClean="0">
                <a:solidFill>
                  <a:srgbClr val="0033CC"/>
                </a:solidFill>
                <a:latin typeface="Garamond" pitchFamily="18" charset="0"/>
              </a:rPr>
              <a:t>Congratulations on your completion of</a:t>
            </a:r>
            <a:r>
              <a:rPr lang="en-US" sz="2400" smtClean="0">
                <a:solidFill>
                  <a:srgbClr val="0033CC"/>
                </a:solidFill>
              </a:rPr>
              <a:t> </a:t>
            </a:r>
          </a:p>
          <a:p>
            <a:pPr eaLnBrk="1" hangingPunct="1">
              <a:tabLst>
                <a:tab pos="3541713" algn="l"/>
              </a:tabLst>
              <a:defRPr/>
            </a:pPr>
            <a:r>
              <a:rPr lang="en-US" sz="4400" smtClean="0">
                <a:solidFill>
                  <a:srgbClr val="0033CC"/>
                </a:solidFill>
                <a:latin typeface="Monotype Corsiva" pitchFamily="66" charset="0"/>
              </a:rPr>
              <a:t>Privacy Act 201</a:t>
            </a:r>
          </a:p>
          <a:p>
            <a:pPr eaLnBrk="1" hangingPunct="1">
              <a:tabLst>
                <a:tab pos="3541713" algn="l"/>
              </a:tabLst>
              <a:defRPr/>
            </a:pPr>
            <a:r>
              <a:rPr lang="en-US" sz="2400" smtClean="0">
                <a:solidFill>
                  <a:srgbClr val="0033CC"/>
                </a:solidFill>
                <a:latin typeface="Garamond" pitchFamily="18" charset="0"/>
              </a:rPr>
              <a:t>PA Training for all </a:t>
            </a:r>
          </a:p>
          <a:p>
            <a:pPr eaLnBrk="1" hangingPunct="1">
              <a:tabLst>
                <a:tab pos="3541713" algn="l"/>
              </a:tabLst>
              <a:defRPr/>
            </a:pPr>
            <a:r>
              <a:rPr lang="en-US" sz="2400" smtClean="0">
                <a:solidFill>
                  <a:srgbClr val="0033CC"/>
                </a:solidFill>
                <a:latin typeface="Garamond" pitchFamily="18" charset="0"/>
              </a:rPr>
              <a:t>DON  Supervisors</a:t>
            </a:r>
          </a:p>
          <a:p>
            <a:pPr eaLnBrk="1" hangingPunct="1">
              <a:tabLst>
                <a:tab pos="3541713" algn="l"/>
              </a:tabLst>
              <a:defRPr/>
            </a:pPr>
            <a:endParaRPr lang="en-US" sz="2400" smtClean="0">
              <a:solidFill>
                <a:srgbClr val="0033CC"/>
              </a:solidFill>
              <a:latin typeface="Garamond" pitchFamily="18" charset="0"/>
            </a:endParaRPr>
          </a:p>
          <a:p>
            <a:pPr eaLnBrk="1" hangingPunct="1">
              <a:tabLst>
                <a:tab pos="3541713" algn="l"/>
              </a:tabLst>
              <a:defRPr/>
            </a:pPr>
            <a:r>
              <a:rPr lang="en-US" sz="2400" smtClean="0">
                <a:solidFill>
                  <a:srgbClr val="0033CC"/>
                </a:solidFill>
                <a:latin typeface="Garamond" pitchFamily="18" charset="0"/>
              </a:rPr>
              <a:t>Name_________________</a:t>
            </a:r>
          </a:p>
          <a:p>
            <a:pPr eaLnBrk="1" hangingPunct="1">
              <a:tabLst>
                <a:tab pos="3541713" algn="l"/>
              </a:tabLst>
              <a:defRPr/>
            </a:pPr>
            <a:r>
              <a:rPr lang="en-US" sz="2000" smtClean="0">
                <a:solidFill>
                  <a:srgbClr val="0033CC"/>
                </a:solidFill>
                <a:latin typeface="Garamond" pitchFamily="18" charset="0"/>
              </a:rPr>
              <a:t>Date Completed ________________</a:t>
            </a:r>
          </a:p>
          <a:p>
            <a:pPr eaLnBrk="1" hangingPunct="1">
              <a:tabLst>
                <a:tab pos="3541713" algn="l"/>
              </a:tabLst>
              <a:defRPr/>
            </a:pPr>
            <a:endParaRPr lang="en-US" sz="2000" smtClean="0">
              <a:solidFill>
                <a:srgbClr val="0033CC"/>
              </a:solidFill>
              <a:latin typeface="Garamond" pitchFamily="18" charset="0"/>
            </a:endParaRPr>
          </a:p>
          <a:p>
            <a:pPr eaLnBrk="1" hangingPunct="1">
              <a:tabLst>
                <a:tab pos="3541713" algn="l"/>
              </a:tabLst>
              <a:defRPr/>
            </a:pPr>
            <a:endParaRPr lang="en-US" sz="2000" smtClean="0">
              <a:solidFill>
                <a:srgbClr val="0033CC"/>
              </a:solidFill>
              <a:latin typeface="Garamond" pitchFamily="18" charset="0"/>
            </a:endParaRPr>
          </a:p>
          <a:p>
            <a:pPr eaLnBrk="1" hangingPunct="1">
              <a:tabLst>
                <a:tab pos="3541713" algn="l"/>
              </a:tabLst>
              <a:defRPr/>
            </a:pPr>
            <a:r>
              <a:rPr lang="en-US" sz="2000" b="1" smtClean="0">
                <a:solidFill>
                  <a:srgbClr val="0033CC"/>
                </a:solidFill>
                <a:latin typeface="Garamond" pitchFamily="18" charset="0"/>
              </a:rPr>
              <a:t>(To print this page, select File-Print from your toolbar.  If you are in “Slide Show” mode, right click this screen and select “End Show.”  You will be returned to either “slide sorter” or “normal” view.)</a:t>
            </a:r>
          </a:p>
        </p:txBody>
      </p:sp>
      <p:pic>
        <p:nvPicPr>
          <p:cNvPr id="48132" name="Picture 4" descr="j0290902"/>
          <p:cNvPicPr>
            <a:picLocks noChangeAspect="1" noChangeArrowheads="1"/>
          </p:cNvPicPr>
          <p:nvPr/>
        </p:nvPicPr>
        <p:blipFill>
          <a:blip r:embed="rId2" cstate="print"/>
          <a:srcRect/>
          <a:stretch>
            <a:fillRect/>
          </a:stretch>
        </p:blipFill>
        <p:spPr bwMode="auto">
          <a:xfrm>
            <a:off x="304800" y="2362200"/>
            <a:ext cx="1695450" cy="1192213"/>
          </a:xfrm>
          <a:prstGeom prst="rect">
            <a:avLst/>
          </a:prstGeom>
          <a:noFill/>
          <a:ln w="9525">
            <a:noFill/>
            <a:miter lim="800000"/>
            <a:headEnd/>
            <a:tailEnd/>
          </a:ln>
        </p:spPr>
      </p:pic>
      <p:pic>
        <p:nvPicPr>
          <p:cNvPr id="48133" name="Picture 5" descr="j0290902"/>
          <p:cNvPicPr>
            <a:picLocks noChangeAspect="1" noChangeArrowheads="1"/>
          </p:cNvPicPr>
          <p:nvPr/>
        </p:nvPicPr>
        <p:blipFill>
          <a:blip r:embed="rId2" cstate="print"/>
          <a:srcRect/>
          <a:stretch>
            <a:fillRect/>
          </a:stretch>
        </p:blipFill>
        <p:spPr bwMode="auto">
          <a:xfrm>
            <a:off x="7086600" y="2362200"/>
            <a:ext cx="1695450" cy="1192213"/>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p>
            <a:pPr>
              <a:defRPr/>
            </a:pPr>
            <a:fld id="{1F952ED9-E0C1-4CE2-AD49-43B4024A0630}" type="slidenum">
              <a:rPr lang="en-US"/>
              <a:pPr>
                <a:defRPr/>
              </a:pPr>
              <a:t>5</a:t>
            </a:fld>
            <a:endParaRPr lang="en-US"/>
          </a:p>
        </p:txBody>
      </p:sp>
      <p:sp>
        <p:nvSpPr>
          <p:cNvPr id="31746" name="Rectangle 2"/>
          <p:cNvSpPr>
            <a:spLocks noGrp="1" noChangeArrowheads="1"/>
          </p:cNvSpPr>
          <p:nvPr>
            <p:ph type="title"/>
          </p:nvPr>
        </p:nvSpPr>
        <p:spPr>
          <a:xfrm>
            <a:off x="457200" y="381000"/>
            <a:ext cx="8229600" cy="914400"/>
          </a:xfrm>
        </p:spPr>
        <p:txBody>
          <a:bodyPr/>
          <a:lstStyle/>
          <a:p>
            <a:pPr eaLnBrk="1" hangingPunct="1">
              <a:defRPr/>
            </a:pPr>
            <a:r>
              <a:rPr lang="en-US" sz="2800" b="1" smtClean="0"/>
              <a:t>Do you Supervise Employees, Military Members, or Contractors Who . . .</a:t>
            </a:r>
          </a:p>
        </p:txBody>
      </p:sp>
      <p:sp>
        <p:nvSpPr>
          <p:cNvPr id="31747" name="Rectangle 3"/>
          <p:cNvSpPr>
            <a:spLocks noGrp="1" noChangeArrowheads="1"/>
          </p:cNvSpPr>
          <p:nvPr>
            <p:ph type="body" sz="half" idx="1"/>
          </p:nvPr>
        </p:nvSpPr>
        <p:spPr>
          <a:xfrm>
            <a:off x="457200" y="1676400"/>
            <a:ext cx="4343400" cy="4724400"/>
          </a:xfrm>
          <a:solidFill>
            <a:schemeClr val="bg1"/>
          </a:solidFill>
          <a:ln>
            <a:solidFill>
              <a:srgbClr val="CC3300"/>
            </a:solidFill>
          </a:ln>
        </p:spPr>
        <p:txBody>
          <a:bodyPr/>
          <a:lstStyle/>
          <a:p>
            <a:pPr lvl="1" eaLnBrk="1" hangingPunct="1">
              <a:defRPr/>
            </a:pPr>
            <a:r>
              <a:rPr lang="en-US" sz="2000" smtClean="0"/>
              <a:t>Initiate data collections?</a:t>
            </a:r>
          </a:p>
          <a:p>
            <a:pPr lvl="1" eaLnBrk="1" hangingPunct="1">
              <a:defRPr/>
            </a:pPr>
            <a:endParaRPr lang="en-US" sz="2000" smtClean="0"/>
          </a:p>
          <a:p>
            <a:pPr lvl="1" eaLnBrk="1" hangingPunct="1">
              <a:defRPr/>
            </a:pPr>
            <a:r>
              <a:rPr lang="en-US" sz="2000" smtClean="0"/>
              <a:t>Receive Privacy data in the course of conducting DON business?</a:t>
            </a:r>
          </a:p>
          <a:p>
            <a:pPr lvl="1" eaLnBrk="1" hangingPunct="1">
              <a:defRPr/>
            </a:pPr>
            <a:endParaRPr lang="en-US" sz="2000" smtClean="0"/>
          </a:p>
          <a:p>
            <a:pPr lvl="1" eaLnBrk="1" hangingPunct="1">
              <a:defRPr/>
            </a:pPr>
            <a:r>
              <a:rPr lang="en-US" sz="2000" smtClean="0"/>
              <a:t>Create, manage, or oversee files or databases containing personal data?</a:t>
            </a:r>
          </a:p>
          <a:p>
            <a:pPr lvl="1" eaLnBrk="1" hangingPunct="1">
              <a:defRPr/>
            </a:pPr>
            <a:endParaRPr lang="en-US" sz="2000" smtClean="0"/>
          </a:p>
          <a:p>
            <a:pPr lvl="1" eaLnBrk="1" hangingPunct="1">
              <a:defRPr/>
            </a:pPr>
            <a:r>
              <a:rPr lang="en-US" sz="2000" smtClean="0"/>
              <a:t>Disseminate personal data?</a:t>
            </a:r>
          </a:p>
        </p:txBody>
      </p:sp>
      <p:pic>
        <p:nvPicPr>
          <p:cNvPr id="8197" name="Picture 5" descr="MCBD04956_0000[1]"/>
          <p:cNvPicPr>
            <a:picLocks noChangeAspect="1" noChangeArrowheads="1"/>
          </p:cNvPicPr>
          <p:nvPr/>
        </p:nvPicPr>
        <p:blipFill>
          <a:blip r:embed="rId2" cstate="print"/>
          <a:srcRect/>
          <a:stretch>
            <a:fillRect/>
          </a:stretch>
        </p:blipFill>
        <p:spPr bwMode="auto">
          <a:xfrm>
            <a:off x="5943600" y="2590800"/>
            <a:ext cx="2743200" cy="22860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p>
            <a:pPr>
              <a:defRPr/>
            </a:pPr>
            <a:fld id="{BC531195-7B9A-4EF1-B46B-74722DF31221}" type="slidenum">
              <a:rPr lang="en-US"/>
              <a:pPr>
                <a:defRPr/>
              </a:pPr>
              <a:t>6</a:t>
            </a:fld>
            <a:endParaRPr lang="en-US"/>
          </a:p>
        </p:txBody>
      </p:sp>
      <p:sp>
        <p:nvSpPr>
          <p:cNvPr id="443394" name="Rectangle 2"/>
          <p:cNvSpPr>
            <a:spLocks noGrp="1" noChangeArrowheads="1"/>
          </p:cNvSpPr>
          <p:nvPr>
            <p:ph type="title"/>
          </p:nvPr>
        </p:nvSpPr>
        <p:spPr>
          <a:xfrm>
            <a:off x="457200" y="381000"/>
            <a:ext cx="8229600" cy="914400"/>
          </a:xfrm>
        </p:spPr>
        <p:txBody>
          <a:bodyPr/>
          <a:lstStyle/>
          <a:p>
            <a:pPr eaLnBrk="1" hangingPunct="1">
              <a:defRPr/>
            </a:pPr>
            <a:r>
              <a:rPr lang="en-US" sz="2800" b="1" smtClean="0"/>
              <a:t>If “Yes,” You Have a Duty to Ensure that . . .</a:t>
            </a:r>
          </a:p>
        </p:txBody>
      </p:sp>
      <p:sp>
        <p:nvSpPr>
          <p:cNvPr id="443395" name="Rectangle 3"/>
          <p:cNvSpPr>
            <a:spLocks noGrp="1" noChangeArrowheads="1"/>
          </p:cNvSpPr>
          <p:nvPr>
            <p:ph type="body" sz="half" idx="1"/>
          </p:nvPr>
        </p:nvSpPr>
        <p:spPr>
          <a:xfrm>
            <a:off x="228600" y="1371600"/>
            <a:ext cx="6629400" cy="5029200"/>
          </a:xfrm>
          <a:solidFill>
            <a:schemeClr val="bg1"/>
          </a:solidFill>
          <a:ln>
            <a:solidFill>
              <a:srgbClr val="CC3300"/>
            </a:solidFill>
          </a:ln>
        </p:spPr>
        <p:txBody>
          <a:bodyPr/>
          <a:lstStyle/>
          <a:p>
            <a:pPr lvl="1" eaLnBrk="1" hangingPunct="1">
              <a:lnSpc>
                <a:spcPct val="80000"/>
              </a:lnSpc>
              <a:spcBef>
                <a:spcPct val="0"/>
              </a:spcBef>
              <a:buSzPct val="80000"/>
              <a:defRPr/>
            </a:pPr>
            <a:r>
              <a:rPr lang="en-US" sz="2000" smtClean="0"/>
              <a:t>Your staff receives Privacy Act training.</a:t>
            </a:r>
          </a:p>
          <a:p>
            <a:pPr lvl="1" eaLnBrk="1" hangingPunct="1">
              <a:lnSpc>
                <a:spcPct val="80000"/>
              </a:lnSpc>
              <a:spcBef>
                <a:spcPct val="0"/>
              </a:spcBef>
              <a:buSzPct val="80000"/>
              <a:defRPr/>
            </a:pPr>
            <a:endParaRPr lang="en-US" sz="2000" smtClean="0"/>
          </a:p>
          <a:p>
            <a:pPr lvl="1" eaLnBrk="1" hangingPunct="1">
              <a:lnSpc>
                <a:spcPct val="80000"/>
              </a:lnSpc>
              <a:spcBef>
                <a:spcPct val="0"/>
              </a:spcBef>
              <a:buSzPct val="80000"/>
              <a:defRPr/>
            </a:pPr>
            <a:r>
              <a:rPr lang="en-US" sz="2000" smtClean="0"/>
              <a:t>No data collection is undertaken unless DON has published a system notice covering the collection.</a:t>
            </a:r>
          </a:p>
          <a:p>
            <a:pPr lvl="1" eaLnBrk="1" hangingPunct="1">
              <a:lnSpc>
                <a:spcPct val="80000"/>
              </a:lnSpc>
              <a:spcBef>
                <a:spcPct val="0"/>
              </a:spcBef>
              <a:buSzPct val="80000"/>
              <a:defRPr/>
            </a:pPr>
            <a:endParaRPr lang="en-US" sz="2000" smtClean="0"/>
          </a:p>
          <a:p>
            <a:pPr lvl="1" eaLnBrk="1" hangingPunct="1">
              <a:lnSpc>
                <a:spcPct val="80000"/>
              </a:lnSpc>
              <a:spcBef>
                <a:spcPct val="0"/>
              </a:spcBef>
              <a:buSzPct val="80000"/>
              <a:defRPr/>
            </a:pPr>
            <a:r>
              <a:rPr lang="en-US" sz="2000" smtClean="0"/>
              <a:t>Access to data is limited to those employees specifically assigned to the program – not all office employees!</a:t>
            </a:r>
          </a:p>
          <a:p>
            <a:pPr lvl="1" eaLnBrk="1" hangingPunct="1">
              <a:lnSpc>
                <a:spcPct val="80000"/>
              </a:lnSpc>
              <a:spcBef>
                <a:spcPct val="0"/>
              </a:spcBef>
              <a:buSzPct val="80000"/>
              <a:defRPr/>
            </a:pPr>
            <a:endParaRPr lang="en-US" sz="2000" smtClean="0"/>
          </a:p>
          <a:p>
            <a:pPr lvl="1" eaLnBrk="1" hangingPunct="1">
              <a:lnSpc>
                <a:spcPct val="80000"/>
              </a:lnSpc>
              <a:spcBef>
                <a:spcPct val="0"/>
              </a:spcBef>
              <a:buSzPct val="80000"/>
              <a:defRPr/>
            </a:pPr>
            <a:r>
              <a:rPr lang="en-US" sz="2000" smtClean="0"/>
              <a:t>Data is transmitted in a secure manner.</a:t>
            </a:r>
          </a:p>
          <a:p>
            <a:pPr lvl="1" eaLnBrk="1" hangingPunct="1">
              <a:lnSpc>
                <a:spcPct val="80000"/>
              </a:lnSpc>
              <a:spcBef>
                <a:spcPct val="0"/>
              </a:spcBef>
              <a:buSzPct val="80000"/>
              <a:defRPr/>
            </a:pPr>
            <a:endParaRPr lang="en-US" sz="2000" smtClean="0"/>
          </a:p>
          <a:p>
            <a:pPr lvl="1" eaLnBrk="1" hangingPunct="1">
              <a:lnSpc>
                <a:spcPct val="80000"/>
              </a:lnSpc>
              <a:spcBef>
                <a:spcPct val="0"/>
              </a:spcBef>
              <a:buSzPct val="80000"/>
              <a:defRPr/>
            </a:pPr>
            <a:r>
              <a:rPr lang="en-US" sz="2000" smtClean="0"/>
              <a:t>Data is safeguarded during and after duty hours.</a:t>
            </a:r>
          </a:p>
          <a:p>
            <a:pPr lvl="1" eaLnBrk="1" hangingPunct="1">
              <a:lnSpc>
                <a:spcPct val="80000"/>
              </a:lnSpc>
              <a:spcBef>
                <a:spcPct val="0"/>
              </a:spcBef>
              <a:buSzPct val="80000"/>
              <a:defRPr/>
            </a:pPr>
            <a:endParaRPr lang="en-US" sz="2000" smtClean="0"/>
          </a:p>
          <a:p>
            <a:pPr lvl="1" eaLnBrk="1" hangingPunct="1">
              <a:lnSpc>
                <a:spcPct val="80000"/>
              </a:lnSpc>
              <a:spcBef>
                <a:spcPct val="0"/>
              </a:spcBef>
              <a:buSzPct val="80000"/>
              <a:defRPr/>
            </a:pPr>
            <a:r>
              <a:rPr lang="en-US" sz="2000" smtClean="0"/>
              <a:t>Your staff is complying with the Privacy Act, DoD Privacy rules (DoD 5400.11-R), and the DON Privacy Act Fair Information Principles.</a:t>
            </a:r>
          </a:p>
        </p:txBody>
      </p:sp>
      <p:pic>
        <p:nvPicPr>
          <p:cNvPr id="9221" name="Picture 8" descr="MCBD19908_0000[1]"/>
          <p:cNvPicPr>
            <a:picLocks noChangeAspect="1" noChangeArrowheads="1"/>
          </p:cNvPicPr>
          <p:nvPr/>
        </p:nvPicPr>
        <p:blipFill>
          <a:blip r:embed="rId2" cstate="print"/>
          <a:srcRect/>
          <a:stretch>
            <a:fillRect/>
          </a:stretch>
        </p:blipFill>
        <p:spPr bwMode="auto">
          <a:xfrm>
            <a:off x="7162800" y="3124200"/>
            <a:ext cx="1600200" cy="19050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B1AD847-2834-4F1A-82E5-E240FC5B5238}" type="slidenum">
              <a:rPr lang="en-US"/>
              <a:pPr>
                <a:defRPr/>
              </a:pPr>
              <a:t>7</a:t>
            </a:fld>
            <a:endParaRPr lang="en-US"/>
          </a:p>
        </p:txBody>
      </p:sp>
      <p:sp>
        <p:nvSpPr>
          <p:cNvPr id="446466" name="Rectangle 2"/>
          <p:cNvSpPr>
            <a:spLocks noGrp="1" noChangeArrowheads="1"/>
          </p:cNvSpPr>
          <p:nvPr>
            <p:ph type="title"/>
          </p:nvPr>
        </p:nvSpPr>
        <p:spPr>
          <a:xfrm>
            <a:off x="457200" y="0"/>
            <a:ext cx="8229600" cy="914400"/>
          </a:xfrm>
        </p:spPr>
        <p:txBody>
          <a:bodyPr/>
          <a:lstStyle/>
          <a:p>
            <a:pPr eaLnBrk="1" hangingPunct="1">
              <a:defRPr/>
            </a:pPr>
            <a:r>
              <a:rPr lang="en-US" sz="2400" b="1" smtClean="0"/>
              <a:t>SUPERVISOR’S ROADMAP FOR</a:t>
            </a:r>
            <a:br>
              <a:rPr lang="en-US" sz="2400" b="1" smtClean="0"/>
            </a:br>
            <a:r>
              <a:rPr lang="en-US" sz="2400" b="1" smtClean="0"/>
              <a:t>MEETING PRIVACY RESPONSIBILITIES</a:t>
            </a:r>
          </a:p>
        </p:txBody>
      </p:sp>
      <p:sp>
        <p:nvSpPr>
          <p:cNvPr id="446467" name="Rectangle 3"/>
          <p:cNvSpPr>
            <a:spLocks noGrp="1" noChangeArrowheads="1"/>
          </p:cNvSpPr>
          <p:nvPr>
            <p:ph type="body" idx="1"/>
          </p:nvPr>
        </p:nvSpPr>
        <p:spPr>
          <a:xfrm>
            <a:off x="0" y="990600"/>
            <a:ext cx="9144000" cy="5562600"/>
          </a:xfrm>
        </p:spPr>
        <p:txBody>
          <a:bodyPr/>
          <a:lstStyle/>
          <a:p>
            <a:pPr eaLnBrk="1" hangingPunct="1">
              <a:buClr>
                <a:srgbClr val="CC3300"/>
              </a:buClr>
              <a:buFont typeface="Wingdings" pitchFamily="2" charset="2"/>
              <a:buChar char="§"/>
              <a:defRPr/>
            </a:pPr>
            <a:r>
              <a:rPr lang="en-US" sz="2400" smtClean="0">
                <a:solidFill>
                  <a:schemeClr val="folHlink"/>
                </a:solidFill>
              </a:rPr>
              <a:t>Is Your Staff Privacy-Trained?  </a:t>
            </a:r>
          </a:p>
          <a:p>
            <a:pPr lvl="1" eaLnBrk="1" hangingPunct="1">
              <a:buFont typeface="Wingdings" pitchFamily="2" charset="2"/>
              <a:buChar char="§"/>
              <a:defRPr/>
            </a:pPr>
            <a:r>
              <a:rPr lang="en-US" sz="2000" smtClean="0"/>
              <a:t>Ensure your staff annually reviews the Privacy 101 training and DON Privacy Act Fair Information Practices, both available at</a:t>
            </a:r>
            <a:r>
              <a:rPr lang="en-US" sz="2000" smtClean="0">
                <a:solidFill>
                  <a:srgbClr val="000000"/>
                </a:solidFill>
                <a:effectLst>
                  <a:outerShdw blurRad="38100" dist="38100" dir="2700000" algn="tl">
                    <a:srgbClr val="FFFFFF"/>
                  </a:outerShdw>
                </a:effectLst>
              </a:rPr>
              <a:t> </a:t>
            </a:r>
            <a:r>
              <a:rPr lang="en-US" sz="2000" smtClean="0">
                <a:solidFill>
                  <a:srgbClr val="FFFF99"/>
                </a:solidFill>
              </a:rPr>
              <a:t>http://www.privacy.navy.mil</a:t>
            </a:r>
          </a:p>
          <a:p>
            <a:pPr lvl="1" eaLnBrk="1" hangingPunct="1">
              <a:buFont typeface="Wingdings" pitchFamily="2" charset="2"/>
              <a:buChar char="§"/>
              <a:defRPr/>
            </a:pPr>
            <a:endParaRPr lang="en-US" sz="2000" smtClean="0">
              <a:solidFill>
                <a:schemeClr val="tx2"/>
              </a:solidFill>
            </a:endParaRPr>
          </a:p>
          <a:p>
            <a:pPr eaLnBrk="1" hangingPunct="1">
              <a:buClr>
                <a:srgbClr val="CC3300"/>
              </a:buClr>
              <a:buFont typeface="Wingdings" pitchFamily="2" charset="2"/>
              <a:buChar char="§"/>
              <a:defRPr/>
            </a:pPr>
            <a:r>
              <a:rPr lang="en-US" sz="2400" smtClean="0">
                <a:solidFill>
                  <a:schemeClr val="folHlink"/>
                </a:solidFill>
              </a:rPr>
              <a:t>Are Your Data Collections Properly Conducted?</a:t>
            </a:r>
            <a:endParaRPr lang="en-US" sz="2400" smtClean="0"/>
          </a:p>
          <a:p>
            <a:pPr lvl="1" eaLnBrk="1" hangingPunct="1">
              <a:spcBef>
                <a:spcPct val="0"/>
              </a:spcBef>
              <a:buFont typeface="Wingdings" pitchFamily="2" charset="2"/>
              <a:buChar char="§"/>
              <a:defRPr/>
            </a:pPr>
            <a:r>
              <a:rPr lang="en-US" sz="2000" smtClean="0"/>
              <a:t>Ensure your staff consults with the Privacy Office before –</a:t>
            </a:r>
          </a:p>
          <a:p>
            <a:pPr lvl="2" eaLnBrk="1" hangingPunct="1">
              <a:spcBef>
                <a:spcPct val="0"/>
              </a:spcBef>
              <a:buClr>
                <a:srgbClr val="CCFFFF"/>
              </a:buClr>
              <a:buFont typeface="Wingdings" pitchFamily="2" charset="2"/>
              <a:buChar char="§"/>
              <a:defRPr/>
            </a:pPr>
            <a:r>
              <a:rPr lang="en-US" sz="2000" smtClean="0"/>
              <a:t>Initiating new data collections.</a:t>
            </a:r>
          </a:p>
          <a:p>
            <a:pPr lvl="2" eaLnBrk="1" hangingPunct="1">
              <a:spcBef>
                <a:spcPct val="0"/>
              </a:spcBef>
              <a:buClr>
                <a:srgbClr val="CCFFFF"/>
              </a:buClr>
              <a:buFont typeface="Wingdings" pitchFamily="2" charset="2"/>
              <a:buChar char="§"/>
              <a:defRPr/>
            </a:pPr>
            <a:r>
              <a:rPr lang="en-US" sz="2000" smtClean="0"/>
              <a:t>Adding new elements to an existing, approved database.</a:t>
            </a:r>
          </a:p>
          <a:p>
            <a:pPr lvl="2" eaLnBrk="1" hangingPunct="1">
              <a:spcBef>
                <a:spcPct val="0"/>
              </a:spcBef>
              <a:buClr>
                <a:srgbClr val="CCFFFF"/>
              </a:buClr>
              <a:buFont typeface="Wingdings" pitchFamily="2" charset="2"/>
              <a:buChar char="§"/>
              <a:defRPr/>
            </a:pPr>
            <a:r>
              <a:rPr lang="en-US" sz="2000" smtClean="0"/>
              <a:t>Creating or revising forms that collect personal data.</a:t>
            </a:r>
          </a:p>
          <a:p>
            <a:pPr lvl="2" eaLnBrk="1" hangingPunct="1">
              <a:spcBef>
                <a:spcPct val="0"/>
              </a:spcBef>
              <a:buClr>
                <a:srgbClr val="CCFFFF"/>
              </a:buClr>
              <a:buFont typeface="Wingdings" pitchFamily="2" charset="2"/>
              <a:buChar char="§"/>
              <a:defRPr/>
            </a:pPr>
            <a:r>
              <a:rPr lang="en-US" sz="2000" smtClean="0"/>
              <a:t>Deploying surveys.</a:t>
            </a:r>
          </a:p>
          <a:p>
            <a:pPr lvl="2" eaLnBrk="1" hangingPunct="1">
              <a:spcBef>
                <a:spcPct val="0"/>
              </a:spcBef>
              <a:buFont typeface="Wingdings" pitchFamily="2" charset="2"/>
              <a:buChar char="§"/>
              <a:defRPr/>
            </a:pPr>
            <a:endParaRPr lang="en-US" sz="2000" smtClean="0"/>
          </a:p>
          <a:p>
            <a:pPr lvl="1" eaLnBrk="1" hangingPunct="1">
              <a:spcBef>
                <a:spcPct val="0"/>
              </a:spcBef>
              <a:buFont typeface="Wingdings" pitchFamily="2" charset="2"/>
              <a:buChar char="§"/>
              <a:defRPr/>
            </a:pPr>
            <a:r>
              <a:rPr lang="en-US" sz="2000" smtClean="0"/>
              <a:t>Ensure your staff includes a Privacy Act Statement on all forms, surveys, or websites that collect personal data.</a:t>
            </a:r>
          </a:p>
          <a:p>
            <a:pPr lvl="1" eaLnBrk="1" hangingPunct="1">
              <a:spcBef>
                <a:spcPct val="0"/>
              </a:spcBef>
              <a:buFont typeface="Wingdings" pitchFamily="2" charset="2"/>
              <a:buChar char="§"/>
              <a:defRPr/>
            </a:pPr>
            <a:endParaRPr lang="en-US" sz="2000" smtClean="0"/>
          </a:p>
          <a:p>
            <a:pPr lvl="2" eaLnBrk="1" hangingPunct="1">
              <a:spcBef>
                <a:spcPct val="0"/>
              </a:spcBef>
              <a:buFont typeface="Wingdings" pitchFamily="2" charset="2"/>
              <a:buChar char="§"/>
              <a:defRPr/>
            </a:pPr>
            <a:endParaRPr lang="en-US" sz="2000" smtClean="0"/>
          </a:p>
          <a:p>
            <a:pPr lvl="2" eaLnBrk="1" hangingPunct="1">
              <a:spcBef>
                <a:spcPct val="0"/>
              </a:spcBef>
              <a:buSzPct val="80000"/>
              <a:defRPr/>
            </a:pPr>
            <a:endParaRPr lang="en-US" sz="2800" smtClean="0"/>
          </a:p>
          <a:p>
            <a:pPr lvl="1" eaLnBrk="1" hangingPunct="1">
              <a:spcBef>
                <a:spcPct val="0"/>
              </a:spcBef>
              <a:buClr>
                <a:srgbClr val="CC3300"/>
              </a:buClr>
              <a:buSzPct val="80000"/>
              <a:defRPr/>
            </a:pPr>
            <a:endParaRPr lang="en-US" sz="3200" smtClean="0"/>
          </a:p>
          <a:p>
            <a:pPr lvl="1" eaLnBrk="1" hangingPunct="1">
              <a:spcBef>
                <a:spcPct val="0"/>
              </a:spcBef>
              <a:buClr>
                <a:schemeClr val="hlink"/>
              </a:buClr>
              <a:defRPr/>
            </a:pPr>
            <a:endParaRPr lang="en-US" sz="3200" smtClean="0"/>
          </a:p>
          <a:p>
            <a:pPr eaLnBrk="1" hangingPunct="1">
              <a:buClr>
                <a:schemeClr val="accent2"/>
              </a:buClr>
              <a:defRPr/>
            </a:pPr>
            <a:endParaRPr lang="en-US" sz="2000" smtClean="0">
              <a:solidFill>
                <a:schemeClr val="bg2"/>
              </a:solidFill>
            </a:endParaRPr>
          </a:p>
          <a:p>
            <a:pPr lvl="1" eaLnBrk="1" hangingPunct="1">
              <a:buClr>
                <a:schemeClr val="accent2"/>
              </a:buClr>
              <a:defRPr/>
            </a:pPr>
            <a:endParaRPr lang="en-US" sz="1200" b="1" smtClean="0"/>
          </a:p>
          <a:p>
            <a:pPr eaLnBrk="1" hangingPunct="1">
              <a:buClr>
                <a:schemeClr val="accent2"/>
              </a:buClr>
              <a:defRPr/>
            </a:pPr>
            <a:endParaRPr lang="en-US" sz="1400" smtClean="0"/>
          </a:p>
          <a:p>
            <a:pPr lvl="1" eaLnBrk="1" hangingPunct="1">
              <a:buClr>
                <a:schemeClr val="accent2"/>
              </a:buClr>
              <a:buFont typeface="Wingdings" pitchFamily="2" charset="2"/>
              <a:buChar char="§"/>
              <a:defRPr/>
            </a:pPr>
            <a:endParaRPr lang="en-US" sz="1400" smtClean="0"/>
          </a:p>
          <a:p>
            <a:pPr eaLnBrk="1" hangingPunct="1">
              <a:defRPr/>
            </a:pPr>
            <a:endParaRPr lang="en-US" sz="1400" smtClean="0"/>
          </a:p>
          <a:p>
            <a:pPr eaLnBrk="1" hangingPunct="1">
              <a:defRPr/>
            </a:pPr>
            <a:endParaRPr lang="en-US" sz="1400" smtClean="0"/>
          </a:p>
          <a:p>
            <a:pPr lvl="1" eaLnBrk="1" hangingPunct="1">
              <a:buFont typeface="Wingdings" pitchFamily="2" charset="2"/>
              <a:buNone/>
              <a:defRPr/>
            </a:pPr>
            <a:endParaRPr lang="en-US" sz="1600" smtClean="0"/>
          </a:p>
        </p:txBody>
      </p:sp>
      <p:pic>
        <p:nvPicPr>
          <p:cNvPr id="10245" name="Picture 9" descr="MCj02959620000[1]"/>
          <p:cNvPicPr>
            <a:picLocks noChangeAspect="1" noChangeArrowheads="1"/>
          </p:cNvPicPr>
          <p:nvPr/>
        </p:nvPicPr>
        <p:blipFill>
          <a:blip r:embed="rId2" cstate="print"/>
          <a:srcRect/>
          <a:stretch>
            <a:fillRect/>
          </a:stretch>
        </p:blipFill>
        <p:spPr bwMode="auto">
          <a:xfrm>
            <a:off x="5562600" y="5257800"/>
            <a:ext cx="1219200" cy="12954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EABF740-3C16-4D28-A1BF-B1571548AB82}" type="slidenum">
              <a:rPr lang="en-US"/>
              <a:pPr>
                <a:defRPr/>
              </a:pPr>
              <a:t>8</a:t>
            </a:fld>
            <a:endParaRPr lang="en-US"/>
          </a:p>
        </p:txBody>
      </p:sp>
      <p:sp>
        <p:nvSpPr>
          <p:cNvPr id="571394" name="Rectangle 2"/>
          <p:cNvSpPr>
            <a:spLocks noGrp="1" noChangeArrowheads="1"/>
          </p:cNvSpPr>
          <p:nvPr>
            <p:ph type="title"/>
          </p:nvPr>
        </p:nvSpPr>
        <p:spPr>
          <a:xfrm>
            <a:off x="457200" y="0"/>
            <a:ext cx="8229600" cy="914400"/>
          </a:xfrm>
        </p:spPr>
        <p:txBody>
          <a:bodyPr/>
          <a:lstStyle/>
          <a:p>
            <a:pPr eaLnBrk="1" hangingPunct="1">
              <a:defRPr/>
            </a:pPr>
            <a:r>
              <a:rPr lang="en-US" sz="2400" b="1" smtClean="0"/>
              <a:t>SUPERVISOR’S ROADMAP FOR</a:t>
            </a:r>
            <a:br>
              <a:rPr lang="en-US" sz="2400" b="1" smtClean="0"/>
            </a:br>
            <a:r>
              <a:rPr lang="en-US" sz="2400" b="1" smtClean="0"/>
              <a:t>MEETING PRIVACY RESPONSIBILITIES</a:t>
            </a:r>
          </a:p>
        </p:txBody>
      </p:sp>
      <p:sp>
        <p:nvSpPr>
          <p:cNvPr id="571395" name="Rectangle 3"/>
          <p:cNvSpPr>
            <a:spLocks noGrp="1" noChangeArrowheads="1"/>
          </p:cNvSpPr>
          <p:nvPr>
            <p:ph type="body" idx="1"/>
          </p:nvPr>
        </p:nvSpPr>
        <p:spPr>
          <a:xfrm>
            <a:off x="0" y="990600"/>
            <a:ext cx="9144000" cy="5562600"/>
          </a:xfrm>
        </p:spPr>
        <p:txBody>
          <a:bodyPr/>
          <a:lstStyle/>
          <a:p>
            <a:pPr eaLnBrk="1" hangingPunct="1">
              <a:spcBef>
                <a:spcPct val="0"/>
              </a:spcBef>
              <a:buClr>
                <a:srgbClr val="CC3300"/>
              </a:buClr>
              <a:buFont typeface="Wingdings" pitchFamily="2" charset="2"/>
              <a:buChar char="§"/>
              <a:defRPr/>
            </a:pPr>
            <a:r>
              <a:rPr lang="en-US" sz="2400" smtClean="0">
                <a:solidFill>
                  <a:schemeClr val="folHlink"/>
                </a:solidFill>
              </a:rPr>
              <a:t>Do You and Your Staff Practice Limited Access Principles?</a:t>
            </a:r>
            <a:r>
              <a:rPr lang="en-US" sz="2800" smtClean="0">
                <a:solidFill>
                  <a:schemeClr val="folHlink"/>
                </a:solidFill>
              </a:rPr>
              <a:t> </a:t>
            </a:r>
          </a:p>
          <a:p>
            <a:pPr eaLnBrk="1" hangingPunct="1">
              <a:lnSpc>
                <a:spcPct val="70000"/>
              </a:lnSpc>
              <a:spcBef>
                <a:spcPct val="0"/>
              </a:spcBef>
              <a:buClr>
                <a:srgbClr val="CC3300"/>
              </a:buClr>
              <a:buFont typeface="Wingdings" pitchFamily="2" charset="2"/>
              <a:buChar char="§"/>
              <a:defRPr/>
            </a:pPr>
            <a:endParaRPr lang="en-US" sz="2800" smtClean="0">
              <a:solidFill>
                <a:schemeClr val="folHlink"/>
              </a:solidFill>
            </a:endParaRPr>
          </a:p>
          <a:p>
            <a:pPr lvl="1" eaLnBrk="1" hangingPunct="1">
              <a:buFont typeface="Wingdings" pitchFamily="2" charset="2"/>
              <a:buChar char="§"/>
              <a:defRPr/>
            </a:pPr>
            <a:r>
              <a:rPr lang="en-US" sz="2400" smtClean="0"/>
              <a:t>Grant access to only those specific employees who require the record to perform specific assigned duties.</a:t>
            </a:r>
          </a:p>
          <a:p>
            <a:pPr lvl="1" eaLnBrk="1" hangingPunct="1">
              <a:lnSpc>
                <a:spcPct val="70000"/>
              </a:lnSpc>
              <a:buFont typeface="Wingdings" pitchFamily="2" charset="2"/>
              <a:buChar char="§"/>
              <a:defRPr/>
            </a:pPr>
            <a:endParaRPr lang="en-US" sz="2400" smtClean="0"/>
          </a:p>
          <a:p>
            <a:pPr lvl="1" eaLnBrk="1" hangingPunct="1">
              <a:buFont typeface="Wingdings" pitchFamily="2" charset="2"/>
              <a:buChar char="§"/>
              <a:defRPr/>
            </a:pPr>
            <a:r>
              <a:rPr lang="en-US" sz="2400" smtClean="0"/>
              <a:t>Your staff must closely question other DON individuals who ask for your data.</a:t>
            </a:r>
          </a:p>
          <a:p>
            <a:pPr lvl="1" eaLnBrk="1" hangingPunct="1">
              <a:lnSpc>
                <a:spcPct val="70000"/>
              </a:lnSpc>
              <a:spcBef>
                <a:spcPct val="0"/>
              </a:spcBef>
              <a:buFont typeface="Wingdings" pitchFamily="2" charset="2"/>
              <a:buChar char="§"/>
              <a:defRPr/>
            </a:pPr>
            <a:endParaRPr lang="en-US" sz="2400" smtClean="0"/>
          </a:p>
          <a:p>
            <a:pPr lvl="2" eaLnBrk="1" hangingPunct="1">
              <a:buClr>
                <a:srgbClr val="CCFFFF"/>
              </a:buClr>
              <a:buFont typeface="Wingdings" pitchFamily="2" charset="2"/>
              <a:buChar char="§"/>
              <a:defRPr/>
            </a:pPr>
            <a:r>
              <a:rPr lang="en-US" sz="2000" smtClean="0"/>
              <a:t>Why do they need it?  How will it be used?</a:t>
            </a:r>
          </a:p>
          <a:p>
            <a:pPr lvl="2" eaLnBrk="1" hangingPunct="1">
              <a:buClr>
                <a:srgbClr val="CCFFFF"/>
              </a:buClr>
              <a:buFont typeface="Wingdings" pitchFamily="2" charset="2"/>
              <a:buChar char="§"/>
              <a:defRPr/>
            </a:pPr>
            <a:r>
              <a:rPr lang="en-US" sz="2000" smtClean="0"/>
              <a:t>Is the purpose compatible with the original purpose of the   collection? </a:t>
            </a:r>
            <a:r>
              <a:rPr lang="en-US" sz="2000" b="1" smtClean="0"/>
              <a:t/>
            </a:r>
            <a:br>
              <a:rPr lang="en-US" sz="2000" b="1" smtClean="0"/>
            </a:br>
            <a:endParaRPr lang="en-US" sz="2000" b="1" smtClean="0"/>
          </a:p>
          <a:p>
            <a:pPr lvl="2" eaLnBrk="1" hangingPunct="1">
              <a:buSzPct val="75000"/>
              <a:buFont typeface="Wingdings" pitchFamily="2" charset="2"/>
              <a:buNone/>
              <a:defRPr/>
            </a:pPr>
            <a:endParaRPr lang="en-US" sz="2000" smtClean="0">
              <a:solidFill>
                <a:schemeClr val="tx2"/>
              </a:solidFill>
            </a:endParaRPr>
          </a:p>
          <a:p>
            <a:pPr lvl="2" eaLnBrk="1" hangingPunct="1">
              <a:spcBef>
                <a:spcPct val="0"/>
              </a:spcBef>
              <a:buSzPct val="80000"/>
              <a:buFont typeface="Wingdings" pitchFamily="2" charset="2"/>
              <a:buNone/>
              <a:defRPr/>
            </a:pPr>
            <a:endParaRPr lang="en-US" sz="2000" smtClean="0"/>
          </a:p>
          <a:p>
            <a:pPr lvl="1" eaLnBrk="1" hangingPunct="1">
              <a:spcBef>
                <a:spcPct val="0"/>
              </a:spcBef>
              <a:buClr>
                <a:srgbClr val="CC3300"/>
              </a:buClr>
              <a:buSzPct val="80000"/>
              <a:defRPr/>
            </a:pPr>
            <a:endParaRPr lang="en-US" smtClean="0"/>
          </a:p>
          <a:p>
            <a:pPr lvl="1" eaLnBrk="1" hangingPunct="1">
              <a:spcBef>
                <a:spcPct val="0"/>
              </a:spcBef>
              <a:buClr>
                <a:schemeClr val="hlink"/>
              </a:buClr>
              <a:defRPr/>
            </a:pPr>
            <a:endParaRPr lang="en-US" smtClean="0"/>
          </a:p>
          <a:p>
            <a:pPr eaLnBrk="1" hangingPunct="1">
              <a:buClr>
                <a:schemeClr val="accent2"/>
              </a:buClr>
              <a:defRPr/>
            </a:pPr>
            <a:endParaRPr lang="en-US" sz="1800" smtClean="0">
              <a:solidFill>
                <a:schemeClr val="bg2"/>
              </a:solidFill>
            </a:endParaRPr>
          </a:p>
          <a:p>
            <a:pPr lvl="1" eaLnBrk="1" hangingPunct="1">
              <a:buClr>
                <a:schemeClr val="accent2"/>
              </a:buClr>
              <a:defRPr/>
            </a:pPr>
            <a:endParaRPr lang="en-US" sz="1000" b="1" smtClean="0"/>
          </a:p>
          <a:p>
            <a:pPr eaLnBrk="1" hangingPunct="1">
              <a:buClr>
                <a:schemeClr val="accent2"/>
              </a:buClr>
              <a:defRPr/>
            </a:pPr>
            <a:endParaRPr lang="en-US" sz="1200" smtClean="0"/>
          </a:p>
          <a:p>
            <a:pPr lvl="1" eaLnBrk="1" hangingPunct="1">
              <a:buClr>
                <a:schemeClr val="accent2"/>
              </a:buClr>
              <a:buFont typeface="Wingdings" pitchFamily="2" charset="2"/>
              <a:buChar char="§"/>
              <a:defRPr/>
            </a:pPr>
            <a:endParaRPr lang="en-US" sz="1200" smtClean="0"/>
          </a:p>
          <a:p>
            <a:pPr eaLnBrk="1" hangingPunct="1">
              <a:defRPr/>
            </a:pPr>
            <a:endParaRPr lang="en-US" sz="1200" smtClean="0"/>
          </a:p>
          <a:p>
            <a:pPr eaLnBrk="1" hangingPunct="1">
              <a:defRPr/>
            </a:pPr>
            <a:endParaRPr lang="en-US" sz="1200" smtClean="0"/>
          </a:p>
          <a:p>
            <a:pPr lvl="1" eaLnBrk="1" hangingPunct="1">
              <a:buFont typeface="Wingdings" pitchFamily="2" charset="2"/>
              <a:buNone/>
              <a:defRPr/>
            </a:pPr>
            <a:endParaRPr lang="en-US" sz="1400" smtClean="0"/>
          </a:p>
        </p:txBody>
      </p:sp>
      <p:pic>
        <p:nvPicPr>
          <p:cNvPr id="11269" name="Picture 5" descr="MCBS02002_0000[1]"/>
          <p:cNvPicPr>
            <a:picLocks noChangeAspect="1" noChangeArrowheads="1"/>
          </p:cNvPicPr>
          <p:nvPr/>
        </p:nvPicPr>
        <p:blipFill>
          <a:blip r:embed="rId2" cstate="print"/>
          <a:srcRect/>
          <a:stretch>
            <a:fillRect/>
          </a:stretch>
        </p:blipFill>
        <p:spPr bwMode="auto">
          <a:xfrm>
            <a:off x="3733800" y="5105400"/>
            <a:ext cx="2743200" cy="12954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803216D-9AF9-4462-9D38-B7F625BD4D90}" type="slidenum">
              <a:rPr lang="en-US"/>
              <a:pPr>
                <a:defRPr/>
              </a:pPr>
              <a:t>9</a:t>
            </a:fld>
            <a:endParaRPr lang="en-US"/>
          </a:p>
        </p:txBody>
      </p:sp>
      <p:sp>
        <p:nvSpPr>
          <p:cNvPr id="572418" name="Rectangle 2"/>
          <p:cNvSpPr>
            <a:spLocks noGrp="1" noChangeArrowheads="1"/>
          </p:cNvSpPr>
          <p:nvPr>
            <p:ph type="title"/>
          </p:nvPr>
        </p:nvSpPr>
        <p:spPr>
          <a:xfrm>
            <a:off x="457200" y="0"/>
            <a:ext cx="8229600" cy="762000"/>
          </a:xfrm>
        </p:spPr>
        <p:txBody>
          <a:bodyPr/>
          <a:lstStyle/>
          <a:p>
            <a:pPr eaLnBrk="1" hangingPunct="1">
              <a:defRPr/>
            </a:pPr>
            <a:r>
              <a:rPr lang="en-US" sz="2000" b="1" smtClean="0"/>
              <a:t>SUPERVISOR’S ROADMAP FOR</a:t>
            </a:r>
            <a:br>
              <a:rPr lang="en-US" sz="2000" b="1" smtClean="0"/>
            </a:br>
            <a:r>
              <a:rPr lang="en-US" sz="2000" b="1" smtClean="0"/>
              <a:t>MEETING PRIVACY RESPONSIBILITIES</a:t>
            </a:r>
          </a:p>
        </p:txBody>
      </p:sp>
      <p:sp>
        <p:nvSpPr>
          <p:cNvPr id="572419" name="Rectangle 3"/>
          <p:cNvSpPr>
            <a:spLocks noGrp="1" noChangeArrowheads="1"/>
          </p:cNvSpPr>
          <p:nvPr>
            <p:ph type="body" idx="1"/>
          </p:nvPr>
        </p:nvSpPr>
        <p:spPr>
          <a:xfrm>
            <a:off x="2209800" y="914400"/>
            <a:ext cx="4572000" cy="5486400"/>
          </a:xfrm>
          <a:solidFill>
            <a:schemeClr val="bg2"/>
          </a:solidFill>
          <a:ln w="28575">
            <a:solidFill>
              <a:srgbClr val="CC3300"/>
            </a:solidFill>
          </a:ln>
        </p:spPr>
        <p:txBody>
          <a:bodyPr/>
          <a:lstStyle/>
          <a:p>
            <a:pPr marL="228600" indent="-228600" eaLnBrk="1" hangingPunct="1">
              <a:lnSpc>
                <a:spcPct val="80000"/>
              </a:lnSpc>
              <a:buClr>
                <a:srgbClr val="CC3300"/>
              </a:buClr>
              <a:buFont typeface="Wingdings" pitchFamily="2" charset="2"/>
              <a:buNone/>
              <a:defRPr/>
            </a:pPr>
            <a:r>
              <a:rPr lang="en-US" sz="2000" b="1" smtClean="0">
                <a:solidFill>
                  <a:schemeClr val="folHlink"/>
                </a:solidFill>
              </a:rPr>
              <a:t>Are Your Workers Transmitting Personal Data Properly?</a:t>
            </a:r>
          </a:p>
          <a:p>
            <a:pPr marL="228600" indent="-228600" eaLnBrk="1" hangingPunct="1">
              <a:lnSpc>
                <a:spcPct val="65000"/>
              </a:lnSpc>
              <a:buClr>
                <a:srgbClr val="CC3300"/>
              </a:buClr>
              <a:buFont typeface="Wingdings" pitchFamily="2" charset="2"/>
              <a:buChar char="§"/>
              <a:defRPr/>
            </a:pPr>
            <a:endParaRPr lang="en-US" sz="2800" smtClean="0"/>
          </a:p>
          <a:p>
            <a:pPr marL="228600" indent="-228600" eaLnBrk="1" hangingPunct="1">
              <a:lnSpc>
                <a:spcPct val="85000"/>
              </a:lnSpc>
              <a:spcBef>
                <a:spcPct val="0"/>
              </a:spcBef>
              <a:buClr>
                <a:srgbClr val="CC3300"/>
              </a:buClr>
              <a:buFont typeface="Wingdings" pitchFamily="2" charset="2"/>
              <a:buChar char="§"/>
              <a:defRPr/>
            </a:pPr>
            <a:r>
              <a:rPr lang="en-US" sz="2000" smtClean="0">
                <a:solidFill>
                  <a:schemeClr val="tx2"/>
                </a:solidFill>
              </a:rPr>
              <a:t>Do not use “holey joes” or interoffice mail envelopes to route personal data.  Use sealable, opaque envelopes addressed to an authorized recipient.</a:t>
            </a:r>
          </a:p>
          <a:p>
            <a:pPr marL="579438" lvl="1" indent="-228600" eaLnBrk="1" hangingPunct="1">
              <a:lnSpc>
                <a:spcPct val="85000"/>
              </a:lnSpc>
              <a:spcBef>
                <a:spcPct val="0"/>
              </a:spcBef>
              <a:buClr>
                <a:srgbClr val="CC3300"/>
              </a:buClr>
              <a:buFont typeface="Wingdings" pitchFamily="2" charset="2"/>
              <a:buChar char="§"/>
              <a:defRPr/>
            </a:pPr>
            <a:endParaRPr lang="en-US" sz="2000" smtClean="0">
              <a:solidFill>
                <a:schemeClr val="tx2"/>
              </a:solidFill>
            </a:endParaRPr>
          </a:p>
          <a:p>
            <a:pPr marL="228600" indent="-228600" eaLnBrk="1" hangingPunct="1">
              <a:lnSpc>
                <a:spcPct val="85000"/>
              </a:lnSpc>
              <a:spcBef>
                <a:spcPct val="0"/>
              </a:spcBef>
              <a:buClr>
                <a:srgbClr val="CC3300"/>
              </a:buClr>
              <a:buFont typeface="Wingdings" pitchFamily="2" charset="2"/>
              <a:buChar char="§"/>
              <a:defRPr/>
            </a:pPr>
            <a:r>
              <a:rPr lang="en-US" sz="2000" smtClean="0">
                <a:solidFill>
                  <a:schemeClr val="tx2"/>
                </a:solidFill>
              </a:rPr>
              <a:t>When E-mailing personal data –</a:t>
            </a:r>
          </a:p>
          <a:p>
            <a:pPr marL="228600" indent="-228600" eaLnBrk="1" hangingPunct="1">
              <a:lnSpc>
                <a:spcPct val="85000"/>
              </a:lnSpc>
              <a:spcBef>
                <a:spcPct val="0"/>
              </a:spcBef>
              <a:buClr>
                <a:srgbClr val="CC3300"/>
              </a:buClr>
              <a:buFont typeface="Wingdings" pitchFamily="2" charset="2"/>
              <a:buChar char="§"/>
              <a:defRPr/>
            </a:pPr>
            <a:endParaRPr lang="en-US" sz="2000" smtClean="0">
              <a:solidFill>
                <a:schemeClr val="tx2"/>
              </a:solidFill>
            </a:endParaRPr>
          </a:p>
          <a:p>
            <a:pPr marL="579438" lvl="1" indent="-228600" eaLnBrk="1" hangingPunct="1">
              <a:lnSpc>
                <a:spcPct val="85000"/>
              </a:lnSpc>
              <a:spcBef>
                <a:spcPct val="0"/>
              </a:spcBef>
              <a:buFont typeface="Wingdings" pitchFamily="2" charset="2"/>
              <a:buChar char="§"/>
              <a:defRPr/>
            </a:pPr>
            <a:r>
              <a:rPr lang="en-US" sz="2000" smtClean="0">
                <a:solidFill>
                  <a:schemeClr val="tx2"/>
                </a:solidFill>
              </a:rPr>
              <a:t>Use Common Access Card protocols to ensure confidentiality.</a:t>
            </a:r>
          </a:p>
          <a:p>
            <a:pPr marL="579438" lvl="1" indent="-228600" eaLnBrk="1" hangingPunct="1">
              <a:lnSpc>
                <a:spcPct val="85000"/>
              </a:lnSpc>
              <a:spcBef>
                <a:spcPct val="0"/>
              </a:spcBef>
              <a:buFont typeface="Wingdings" pitchFamily="2" charset="2"/>
              <a:buChar char="§"/>
              <a:defRPr/>
            </a:pPr>
            <a:endParaRPr lang="en-US" sz="2000" smtClean="0">
              <a:solidFill>
                <a:schemeClr val="tx2"/>
              </a:solidFill>
            </a:endParaRPr>
          </a:p>
          <a:p>
            <a:pPr marL="579438" lvl="1" indent="-228600" eaLnBrk="1" hangingPunct="1">
              <a:lnSpc>
                <a:spcPct val="85000"/>
              </a:lnSpc>
              <a:spcBef>
                <a:spcPct val="0"/>
              </a:spcBef>
              <a:buFont typeface="Wingdings" pitchFamily="2" charset="2"/>
              <a:buChar char="§"/>
              <a:defRPr/>
            </a:pPr>
            <a:r>
              <a:rPr lang="en-US" sz="2000" smtClean="0">
                <a:solidFill>
                  <a:schemeClr val="tx2"/>
                </a:solidFill>
              </a:rPr>
              <a:t>Verify that </a:t>
            </a:r>
            <a:r>
              <a:rPr lang="en-US" sz="2000" u="sng" smtClean="0">
                <a:solidFill>
                  <a:schemeClr val="tx2"/>
                </a:solidFill>
              </a:rPr>
              <a:t>each</a:t>
            </a:r>
            <a:r>
              <a:rPr lang="en-US" sz="2000" smtClean="0">
                <a:solidFill>
                  <a:schemeClr val="tx2"/>
                </a:solidFill>
              </a:rPr>
              <a:t> addressee is an authorized data recipient.</a:t>
            </a:r>
          </a:p>
          <a:p>
            <a:pPr marL="228600" indent="-228600" eaLnBrk="1" hangingPunct="1">
              <a:lnSpc>
                <a:spcPct val="80000"/>
              </a:lnSpc>
              <a:buFont typeface="Wingdings" pitchFamily="2" charset="2"/>
              <a:buChar char="§"/>
              <a:defRPr/>
            </a:pPr>
            <a:endParaRPr lang="en-US" sz="2000" smtClean="0">
              <a:solidFill>
                <a:schemeClr val="tx2"/>
              </a:solidFill>
            </a:endParaRPr>
          </a:p>
          <a:p>
            <a:pPr marL="579438" lvl="1" indent="-228600" eaLnBrk="1" hangingPunct="1">
              <a:lnSpc>
                <a:spcPct val="80000"/>
              </a:lnSpc>
              <a:buFont typeface="Wingdings" pitchFamily="2" charset="2"/>
              <a:buNone/>
              <a:defRPr/>
            </a:pPr>
            <a:endParaRPr lang="en-US" sz="1600" smtClean="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accent2"/>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852C158D977A4492A93A9294FDFAEC" ma:contentTypeVersion="2" ma:contentTypeDescription="Create a new document." ma:contentTypeScope="" ma:versionID="56184b1c47a720f87cb63dd2bc99ed6e">
  <xsd:schema xmlns:xsd="http://www.w3.org/2001/XMLSchema" xmlns:p="http://schemas.microsoft.com/office/2006/metadata/properties" targetNamespace="http://schemas.microsoft.com/office/2006/metadata/properties" ma:root="true" ma:fieldsID="0ac3e5d1a763221e15bbb92ff2f2a08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1993975-5FFF-4BB8-81E1-832E2AEDCD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56BF2E7-E820-4B0E-96C8-0E4DBBCB9770}">
  <ds:schemaRefs>
    <ds:schemaRef ds:uri="http://schemas.microsoft.com/office/2006/metadata/longProperties"/>
  </ds:schemaRefs>
</ds:datastoreItem>
</file>

<file path=customXml/itemProps3.xml><?xml version="1.0" encoding="utf-8"?>
<ds:datastoreItem xmlns:ds="http://schemas.openxmlformats.org/officeDocument/2006/customXml" ds:itemID="{3B062BF2-7C10-4746-90F4-0CAB1015746B}">
  <ds:schemaRefs>
    <ds:schemaRef ds:uri="http://schemas.microsoft.com/sharepoint/v3/contenttype/forms"/>
  </ds:schemaRefs>
</ds:datastoreItem>
</file>

<file path=customXml/itemProps4.xml><?xml version="1.0" encoding="utf-8"?>
<ds:datastoreItem xmlns:ds="http://schemas.openxmlformats.org/officeDocument/2006/customXml" ds:itemID="{1B6F8869-5D59-4F0F-809B-A5C76C123B22}">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12705</TotalTime>
  <Words>3030</Words>
  <Application>Microsoft Office PowerPoint</Application>
  <PresentationFormat>On-screen Show (4:3)</PresentationFormat>
  <Paragraphs>524</Paragraphs>
  <Slides>44</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44</vt:i4>
      </vt:variant>
    </vt:vector>
  </HeadingPairs>
  <TitlesOfParts>
    <vt:vector size="51" baseType="lpstr">
      <vt:lpstr>Arial</vt:lpstr>
      <vt:lpstr>Tahoma</vt:lpstr>
      <vt:lpstr>Wingdings</vt:lpstr>
      <vt:lpstr>Monotype Corsiva</vt:lpstr>
      <vt:lpstr>Garamond</vt:lpstr>
      <vt:lpstr>Default Design</vt:lpstr>
      <vt:lpstr>Textured</vt:lpstr>
      <vt:lpstr>Privacy 201 Training for Supervisors </vt:lpstr>
      <vt:lpstr>PRIVACY REFRESHER</vt:lpstr>
      <vt:lpstr>PRIVACY REFRESHER  In Privacy 101, you also learned that the Privacy Act:</vt:lpstr>
      <vt:lpstr>PRIVACY REFRESHER</vt:lpstr>
      <vt:lpstr>Do you Supervise Employees, Military Members, or Contractors Who . . .</vt:lpstr>
      <vt:lpstr>If “Yes,” You Have a Duty to Ensure that . . .</vt:lpstr>
      <vt:lpstr>SUPERVISOR’S ROADMAP FOR MEETING PRIVACY RESPONSIBILITIES</vt:lpstr>
      <vt:lpstr>SUPERVISOR’S ROADMAP FOR MEETING PRIVACY RESPONSIBILITIES</vt:lpstr>
      <vt:lpstr>SUPERVISOR’S ROADMAP FOR MEETING PRIVACY RESPONSIBILITIES</vt:lpstr>
      <vt:lpstr>SUPERVISOR’S ROADMAP FOR MEETING PRIVACY RESPONSIBILITIES</vt:lpstr>
      <vt:lpstr>SUPERVISOR’S ROADMAP FOR MEETING PRIVACY RESPONSIBILITIES</vt:lpstr>
      <vt:lpstr>Keeping Privacy at Top of Mind</vt:lpstr>
      <vt:lpstr>Keeping Privacy at Top of Mind - Continued</vt:lpstr>
      <vt:lpstr>Supervising Privacy Act System Managers</vt:lpstr>
      <vt:lpstr>Discussing Privacy Matters</vt:lpstr>
      <vt:lpstr>What are Some Examples of Personal Data?</vt:lpstr>
      <vt:lpstr>Recall Rosters</vt:lpstr>
      <vt:lpstr>WHEN DATA MAINTAINED BY  DON OR DON CONTRACTORS  IS LOST, STOLEN, OR COMPROMISED . . . </vt:lpstr>
      <vt:lpstr>LOST, STOLEN, OR COMPROMISED DATA (Continued)</vt:lpstr>
      <vt:lpstr>PRIVACY CRIMINAL PENALTIES</vt:lpstr>
      <vt:lpstr>PRIVACY CIVIL PENALTIES</vt:lpstr>
      <vt:lpstr>THE DON CODE OF PRIVACY ACT FAIR INFORMATION PRINCIPLES</vt:lpstr>
      <vt:lpstr>THE DON CODE OF FAIR INFORMATION PRINCIPLES</vt:lpstr>
      <vt:lpstr>THE DON CODE OF PRIVACY ACT FAIR INFORMATION PRINCIPLES</vt:lpstr>
      <vt:lpstr>THE DLA CODE OF FAIR INFORMATION PRINCIPLES</vt:lpstr>
      <vt:lpstr> SIDEBAR:  SUPERVISOR’S NOTES Are they personal or agency records? </vt:lpstr>
      <vt:lpstr>Sidebar:  Supervisor’s Notes Were the notes created on Government time?</vt:lpstr>
      <vt:lpstr>Sidebar:  Supervisor’s Notes Were the notes shared with other employees?</vt:lpstr>
      <vt:lpstr> Sidebar:  Supervisor’s Notes Were the notes filed with official agency records? </vt:lpstr>
      <vt:lpstr>Sidebar:  Supervisor’s Notes Were they used in the decisionmaking process? </vt:lpstr>
      <vt:lpstr>Sidebar:  Supervisor’s Notes Were they required to be created by rule, policy, or custom?</vt:lpstr>
      <vt:lpstr>CONCLUSIONS</vt:lpstr>
      <vt:lpstr>Slide 33</vt:lpstr>
      <vt:lpstr>9 Questions to Test your Knowledge! (Answers appear on the slide immediately following)</vt:lpstr>
      <vt:lpstr>The Answer to Q1 is a.  See Slides 2, 3, and 4.</vt:lpstr>
      <vt:lpstr>The Answer to Q2 is a.  See Slide 3.   </vt:lpstr>
      <vt:lpstr>The Answer to Q3 is c.  See Slide 3.</vt:lpstr>
      <vt:lpstr>The Answer to Q4 is b.  See Slides 2, 5, and 6.   </vt:lpstr>
      <vt:lpstr>The answer to Q5 is d for 2 reasons:  (1) Prematurely discussing details in your notes could cause them to lose their "personal record" status.  (2) Any discussion with staff should not occur until after the action is approved.  Even then, details should be limited to those core facts the staff needs to know.  See Slides 12, 24, and 28.</vt:lpstr>
      <vt:lpstr>The Answer to Q6 is d.  See Slides 20 and 21.</vt:lpstr>
      <vt:lpstr>The correct answers to Q7 are a, c, and d. No individual has the authority to waive Privacy Act compliance.   See Slides 6, 7, and 25. </vt:lpstr>
      <vt:lpstr>Q8 is false.  While the Information Technology staff establishes technical protocols to protect data, supervisors have a duty to ensure that staff members are following those protocols and that breaches are reported.  See Slides 6, 9 and 11-13.  </vt:lpstr>
      <vt:lpstr>For Q9, answers b, c, d, and f are correct. The use of sick, annual, family, religious, LWOP or AWOL should never be entered on shared calendars.  See Slides 12 and 16.   </vt:lpstr>
      <vt:lpstr>Slide 44</vt:lpstr>
    </vt:vector>
  </TitlesOfParts>
  <Company>Defense Logistics Agency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Act 201</dc:title>
  <dc:creator>far0094</dc:creator>
  <cp:lastModifiedBy>USMC</cp:lastModifiedBy>
  <cp:revision>144</cp:revision>
  <dcterms:created xsi:type="dcterms:W3CDTF">2004-12-20T16:05:13Z</dcterms:created>
  <dcterms:modified xsi:type="dcterms:W3CDTF">2012-08-01T12:57:26Z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