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5"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70" autoAdjust="0"/>
  </p:normalViewPr>
  <p:slideViewPr>
    <p:cSldViewPr>
      <p:cViewPr varScale="1">
        <p:scale>
          <a:sx n="82" d="100"/>
          <a:sy n="82" d="100"/>
        </p:scale>
        <p:origin x="-7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5708C-E46F-45DE-9965-F7F0C7A6EA96}"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EF2CBE6C-1D75-45C8-AE8C-774F508C9E2D}">
      <dgm:prSet/>
      <dgm:spPr/>
      <dgm:t>
        <a:bodyPr/>
        <a:lstStyle/>
        <a:p>
          <a:pPr rtl="0"/>
          <a:r>
            <a:rPr lang="en-US" b="1" dirty="0" smtClean="0"/>
            <a:t>Per OSHA, there will be:</a:t>
          </a:r>
          <a:endParaRPr lang="en-US" dirty="0"/>
        </a:p>
      </dgm:t>
    </dgm:pt>
    <dgm:pt modelId="{6BE4D815-3644-4A51-B96D-89AA09CEF876}" type="parTrans" cxnId="{00F6801D-3810-4346-9880-3CA83C68B82A}">
      <dgm:prSet/>
      <dgm:spPr/>
      <dgm:t>
        <a:bodyPr/>
        <a:lstStyle/>
        <a:p>
          <a:endParaRPr lang="en-US"/>
        </a:p>
      </dgm:t>
    </dgm:pt>
    <dgm:pt modelId="{A1A9872C-791A-4ED3-99D2-B00B3A55C9BB}" type="sibTrans" cxnId="{00F6801D-3810-4346-9880-3CA83C68B82A}">
      <dgm:prSet/>
      <dgm:spPr/>
      <dgm:t>
        <a:bodyPr/>
        <a:lstStyle/>
        <a:p>
          <a:endParaRPr lang="en-US"/>
        </a:p>
      </dgm:t>
    </dgm:pt>
    <dgm:pt modelId="{E1DE6689-EA3C-4212-9B07-35FBDFB12D70}">
      <dgm:prSet/>
      <dgm:spPr/>
      <dgm:t>
        <a:bodyPr/>
        <a:lstStyle/>
        <a:p>
          <a:pPr rtl="0"/>
          <a:r>
            <a:rPr lang="en-US" b="1" dirty="0" smtClean="0"/>
            <a:t>Less confusion</a:t>
          </a:r>
          <a:endParaRPr lang="en-US" dirty="0"/>
        </a:p>
      </dgm:t>
    </dgm:pt>
    <dgm:pt modelId="{DF66925E-9C61-4B4D-BA35-694E1EB1379C}" type="parTrans" cxnId="{2AEF43CA-48FD-4D13-9732-2CE47CF7E3FE}">
      <dgm:prSet/>
      <dgm:spPr/>
      <dgm:t>
        <a:bodyPr/>
        <a:lstStyle/>
        <a:p>
          <a:endParaRPr lang="en-US"/>
        </a:p>
      </dgm:t>
    </dgm:pt>
    <dgm:pt modelId="{4F24A9FF-3481-4AE3-A003-0EAB5AD8AEFB}" type="sibTrans" cxnId="{2AEF43CA-48FD-4D13-9732-2CE47CF7E3FE}">
      <dgm:prSet/>
      <dgm:spPr/>
      <dgm:t>
        <a:bodyPr/>
        <a:lstStyle/>
        <a:p>
          <a:endParaRPr lang="en-US"/>
        </a:p>
      </dgm:t>
    </dgm:pt>
    <dgm:pt modelId="{0BBD34A5-EFE7-42C5-8F1B-C6A1677CDB22}">
      <dgm:prSet/>
      <dgm:spPr/>
      <dgm:t>
        <a:bodyPr/>
        <a:lstStyle/>
        <a:p>
          <a:pPr rtl="0"/>
          <a:r>
            <a:rPr lang="en-US" b="1" dirty="0" smtClean="0"/>
            <a:t>Fewer fatalities</a:t>
          </a:r>
          <a:endParaRPr lang="en-US" dirty="0"/>
        </a:p>
      </dgm:t>
    </dgm:pt>
    <dgm:pt modelId="{31F97CEA-F1AB-47C7-9AF6-B4F8A897DFC2}" type="parTrans" cxnId="{E470BA1E-C190-4427-A653-3321647D3869}">
      <dgm:prSet/>
      <dgm:spPr/>
      <dgm:t>
        <a:bodyPr/>
        <a:lstStyle/>
        <a:p>
          <a:endParaRPr lang="en-US"/>
        </a:p>
      </dgm:t>
    </dgm:pt>
    <dgm:pt modelId="{6F5DED54-0550-4AE7-B8A2-CA180CB83671}" type="sibTrans" cxnId="{E470BA1E-C190-4427-A653-3321647D3869}">
      <dgm:prSet/>
      <dgm:spPr/>
      <dgm:t>
        <a:bodyPr/>
        <a:lstStyle/>
        <a:p>
          <a:endParaRPr lang="en-US"/>
        </a:p>
      </dgm:t>
    </dgm:pt>
    <dgm:pt modelId="{5A0D128D-9119-40C2-95EA-CD12A4BFC06A}">
      <dgm:prSet/>
      <dgm:spPr/>
      <dgm:t>
        <a:bodyPr/>
        <a:lstStyle/>
        <a:p>
          <a:pPr rtl="0"/>
          <a:r>
            <a:rPr lang="en-US" b="1" smtClean="0"/>
            <a:t>Fewer injuries and illnesses</a:t>
          </a:r>
          <a:endParaRPr lang="en-US" dirty="0"/>
        </a:p>
      </dgm:t>
    </dgm:pt>
    <dgm:pt modelId="{45D62165-8B82-4903-BA8A-E5D73048F567}" type="parTrans" cxnId="{6D221B8A-A419-468D-8BDD-03AE51EC85E6}">
      <dgm:prSet/>
      <dgm:spPr/>
      <dgm:t>
        <a:bodyPr/>
        <a:lstStyle/>
        <a:p>
          <a:endParaRPr lang="en-US"/>
        </a:p>
      </dgm:t>
    </dgm:pt>
    <dgm:pt modelId="{6B190B00-2A18-451E-A543-7C017320899A}" type="sibTrans" cxnId="{6D221B8A-A419-468D-8BDD-03AE51EC85E6}">
      <dgm:prSet/>
      <dgm:spPr/>
      <dgm:t>
        <a:bodyPr/>
        <a:lstStyle/>
        <a:p>
          <a:endParaRPr lang="en-US"/>
        </a:p>
      </dgm:t>
    </dgm:pt>
    <dgm:pt modelId="{E81C8178-6CC6-4B38-881F-46CE9628CA99}">
      <dgm:prSet/>
      <dgm:spPr/>
      <dgm:t>
        <a:bodyPr/>
        <a:lstStyle/>
        <a:p>
          <a:pPr rtl="0"/>
          <a:r>
            <a:rPr lang="en-US" b="1" smtClean="0"/>
            <a:t>Greater ability to compete in the global market</a:t>
          </a:r>
          <a:endParaRPr lang="en-US" dirty="0"/>
        </a:p>
      </dgm:t>
    </dgm:pt>
    <dgm:pt modelId="{E6A22F53-B9CD-4284-B37B-714A96264F71}" type="parTrans" cxnId="{5A0189C4-9816-4CDC-8EF1-F55A93ABD21C}">
      <dgm:prSet/>
      <dgm:spPr/>
      <dgm:t>
        <a:bodyPr/>
        <a:lstStyle/>
        <a:p>
          <a:endParaRPr lang="en-US"/>
        </a:p>
      </dgm:t>
    </dgm:pt>
    <dgm:pt modelId="{1C8D414E-E44B-4383-A44F-4DCF462C2C47}" type="sibTrans" cxnId="{5A0189C4-9816-4CDC-8EF1-F55A93ABD21C}">
      <dgm:prSet/>
      <dgm:spPr/>
      <dgm:t>
        <a:bodyPr/>
        <a:lstStyle/>
        <a:p>
          <a:endParaRPr lang="en-US"/>
        </a:p>
      </dgm:t>
    </dgm:pt>
    <dgm:pt modelId="{1927558F-C641-428E-8195-05EE1DEBA770}" type="pres">
      <dgm:prSet presAssocID="{BB95708C-E46F-45DE-9965-F7F0C7A6EA96}" presName="Name0" presStyleCnt="0">
        <dgm:presLayoutVars>
          <dgm:dir/>
          <dgm:animLvl val="lvl"/>
          <dgm:resizeHandles val="exact"/>
        </dgm:presLayoutVars>
      </dgm:prSet>
      <dgm:spPr/>
      <dgm:t>
        <a:bodyPr/>
        <a:lstStyle/>
        <a:p>
          <a:endParaRPr lang="en-US"/>
        </a:p>
      </dgm:t>
    </dgm:pt>
    <dgm:pt modelId="{D9FADF8A-5F83-4AE0-854A-35E8536C36F0}" type="pres">
      <dgm:prSet presAssocID="{EF2CBE6C-1D75-45C8-AE8C-774F508C9E2D}" presName="linNode" presStyleCnt="0"/>
      <dgm:spPr/>
      <dgm:t>
        <a:bodyPr/>
        <a:lstStyle/>
        <a:p>
          <a:endParaRPr lang="en-US"/>
        </a:p>
      </dgm:t>
    </dgm:pt>
    <dgm:pt modelId="{72317AB1-BFF3-4839-80C5-B1C8D5A514E6}" type="pres">
      <dgm:prSet presAssocID="{EF2CBE6C-1D75-45C8-AE8C-774F508C9E2D}" presName="parentText" presStyleLbl="node1" presStyleIdx="0" presStyleCnt="1">
        <dgm:presLayoutVars>
          <dgm:chMax val="1"/>
          <dgm:bulletEnabled val="1"/>
        </dgm:presLayoutVars>
      </dgm:prSet>
      <dgm:spPr/>
      <dgm:t>
        <a:bodyPr/>
        <a:lstStyle/>
        <a:p>
          <a:endParaRPr lang="en-US"/>
        </a:p>
      </dgm:t>
    </dgm:pt>
    <dgm:pt modelId="{8DB87328-615D-4E41-9189-D6C2993B4F98}" type="pres">
      <dgm:prSet presAssocID="{EF2CBE6C-1D75-45C8-AE8C-774F508C9E2D}" presName="descendantText" presStyleLbl="alignAccFollowNode1" presStyleIdx="0" presStyleCnt="1">
        <dgm:presLayoutVars>
          <dgm:bulletEnabled val="1"/>
        </dgm:presLayoutVars>
      </dgm:prSet>
      <dgm:spPr/>
      <dgm:t>
        <a:bodyPr/>
        <a:lstStyle/>
        <a:p>
          <a:endParaRPr lang="en-US"/>
        </a:p>
      </dgm:t>
    </dgm:pt>
  </dgm:ptLst>
  <dgm:cxnLst>
    <dgm:cxn modelId="{787D51F5-12A1-44F8-AB28-0FFBAE6697A1}" type="presOf" srcId="{E1DE6689-EA3C-4212-9B07-35FBDFB12D70}" destId="{8DB87328-615D-4E41-9189-D6C2993B4F98}" srcOrd="0" destOrd="0" presId="urn:microsoft.com/office/officeart/2005/8/layout/vList5"/>
    <dgm:cxn modelId="{00F6801D-3810-4346-9880-3CA83C68B82A}" srcId="{BB95708C-E46F-45DE-9965-F7F0C7A6EA96}" destId="{EF2CBE6C-1D75-45C8-AE8C-774F508C9E2D}" srcOrd="0" destOrd="0" parTransId="{6BE4D815-3644-4A51-B96D-89AA09CEF876}" sibTransId="{A1A9872C-791A-4ED3-99D2-B00B3A55C9BB}"/>
    <dgm:cxn modelId="{5A0189C4-9816-4CDC-8EF1-F55A93ABD21C}" srcId="{EF2CBE6C-1D75-45C8-AE8C-774F508C9E2D}" destId="{E81C8178-6CC6-4B38-881F-46CE9628CA99}" srcOrd="3" destOrd="0" parTransId="{E6A22F53-B9CD-4284-B37B-714A96264F71}" sibTransId="{1C8D414E-E44B-4383-A44F-4DCF462C2C47}"/>
    <dgm:cxn modelId="{959F17D4-B410-440B-B225-618D03DF669F}" type="presOf" srcId="{E81C8178-6CC6-4B38-881F-46CE9628CA99}" destId="{8DB87328-615D-4E41-9189-D6C2993B4F98}" srcOrd="0" destOrd="3" presId="urn:microsoft.com/office/officeart/2005/8/layout/vList5"/>
    <dgm:cxn modelId="{F7B6CAAD-CD91-4C54-9EBB-7ECFAEB88E7D}" type="presOf" srcId="{BB95708C-E46F-45DE-9965-F7F0C7A6EA96}" destId="{1927558F-C641-428E-8195-05EE1DEBA770}" srcOrd="0" destOrd="0" presId="urn:microsoft.com/office/officeart/2005/8/layout/vList5"/>
    <dgm:cxn modelId="{2AEF43CA-48FD-4D13-9732-2CE47CF7E3FE}" srcId="{EF2CBE6C-1D75-45C8-AE8C-774F508C9E2D}" destId="{E1DE6689-EA3C-4212-9B07-35FBDFB12D70}" srcOrd="0" destOrd="0" parTransId="{DF66925E-9C61-4B4D-BA35-694E1EB1379C}" sibTransId="{4F24A9FF-3481-4AE3-A003-0EAB5AD8AEFB}"/>
    <dgm:cxn modelId="{6D221B8A-A419-468D-8BDD-03AE51EC85E6}" srcId="{EF2CBE6C-1D75-45C8-AE8C-774F508C9E2D}" destId="{5A0D128D-9119-40C2-95EA-CD12A4BFC06A}" srcOrd="2" destOrd="0" parTransId="{45D62165-8B82-4903-BA8A-E5D73048F567}" sibTransId="{6B190B00-2A18-451E-A543-7C017320899A}"/>
    <dgm:cxn modelId="{E470BA1E-C190-4427-A653-3321647D3869}" srcId="{EF2CBE6C-1D75-45C8-AE8C-774F508C9E2D}" destId="{0BBD34A5-EFE7-42C5-8F1B-C6A1677CDB22}" srcOrd="1" destOrd="0" parTransId="{31F97CEA-F1AB-47C7-9AF6-B4F8A897DFC2}" sibTransId="{6F5DED54-0550-4AE7-B8A2-CA180CB83671}"/>
    <dgm:cxn modelId="{AD92B261-3E0B-4241-8922-FB92C9A5AEEE}" type="presOf" srcId="{5A0D128D-9119-40C2-95EA-CD12A4BFC06A}" destId="{8DB87328-615D-4E41-9189-D6C2993B4F98}" srcOrd="0" destOrd="2" presId="urn:microsoft.com/office/officeart/2005/8/layout/vList5"/>
    <dgm:cxn modelId="{BD1E3861-6964-4680-9354-C687357CF15B}" type="presOf" srcId="{0BBD34A5-EFE7-42C5-8F1B-C6A1677CDB22}" destId="{8DB87328-615D-4E41-9189-D6C2993B4F98}" srcOrd="0" destOrd="1" presId="urn:microsoft.com/office/officeart/2005/8/layout/vList5"/>
    <dgm:cxn modelId="{D25C3F4E-F78B-4888-B2E8-0FD27C359F2B}" type="presOf" srcId="{EF2CBE6C-1D75-45C8-AE8C-774F508C9E2D}" destId="{72317AB1-BFF3-4839-80C5-B1C8D5A514E6}" srcOrd="0" destOrd="0" presId="urn:microsoft.com/office/officeart/2005/8/layout/vList5"/>
    <dgm:cxn modelId="{2E3A414B-F327-4405-842E-5D01FD2E7001}" type="presParOf" srcId="{1927558F-C641-428E-8195-05EE1DEBA770}" destId="{D9FADF8A-5F83-4AE0-854A-35E8536C36F0}" srcOrd="0" destOrd="0" presId="urn:microsoft.com/office/officeart/2005/8/layout/vList5"/>
    <dgm:cxn modelId="{AC21759A-E3A1-4E8C-B40D-A7356A549E75}" type="presParOf" srcId="{D9FADF8A-5F83-4AE0-854A-35E8536C36F0}" destId="{72317AB1-BFF3-4839-80C5-B1C8D5A514E6}" srcOrd="0" destOrd="0" presId="urn:microsoft.com/office/officeart/2005/8/layout/vList5"/>
    <dgm:cxn modelId="{F88B56F6-05FD-4899-8617-3E3E9FF8E623}" type="presParOf" srcId="{D9FADF8A-5F83-4AE0-854A-35E8536C36F0}" destId="{8DB87328-615D-4E41-9189-D6C2993B4F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CC6F5-BEAF-4B76-916A-1B74F58FD166}"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69C79B13-4E13-4D43-A27C-D12BEDFAA56C}">
      <dgm:prSet/>
      <dgm:spPr/>
      <dgm:t>
        <a:bodyPr/>
        <a:lstStyle/>
        <a:p>
          <a:pPr rtl="0"/>
          <a:r>
            <a:rPr lang="en-US" b="1" dirty="0" smtClean="0">
              <a:solidFill>
                <a:schemeClr val="accent1">
                  <a:lumMod val="75000"/>
                </a:schemeClr>
              </a:solidFill>
            </a:rPr>
            <a:t>For almost 30 years, employees have had the </a:t>
          </a:r>
          <a:r>
            <a:rPr lang="en-US" b="1" i="1" dirty="0" smtClean="0">
              <a:solidFill>
                <a:schemeClr val="accent1">
                  <a:lumMod val="75000"/>
                </a:schemeClr>
              </a:solidFill>
            </a:rPr>
            <a:t>right to know </a:t>
          </a:r>
          <a:r>
            <a:rPr lang="en-US" b="1" dirty="0" smtClean="0">
              <a:solidFill>
                <a:schemeClr val="accent1">
                  <a:lumMod val="75000"/>
                </a:schemeClr>
              </a:solidFill>
            </a:rPr>
            <a:t>about chemical hazards in the workplace.</a:t>
          </a:r>
          <a:endParaRPr lang="en-US" dirty="0">
            <a:solidFill>
              <a:schemeClr val="accent1">
                <a:lumMod val="75000"/>
              </a:schemeClr>
            </a:solidFill>
          </a:endParaRPr>
        </a:p>
      </dgm:t>
    </dgm:pt>
    <dgm:pt modelId="{8C18F377-987B-4672-A389-5944DAE405EF}" type="parTrans" cxnId="{79468657-E248-4A6A-A3BF-51C2477DDD65}">
      <dgm:prSet/>
      <dgm:spPr/>
      <dgm:t>
        <a:bodyPr/>
        <a:lstStyle/>
        <a:p>
          <a:endParaRPr lang="en-US"/>
        </a:p>
      </dgm:t>
    </dgm:pt>
    <dgm:pt modelId="{51315690-A522-4605-AB7A-1385DFE60539}" type="sibTrans" cxnId="{79468657-E248-4A6A-A3BF-51C2477DDD65}">
      <dgm:prSet/>
      <dgm:spPr/>
      <dgm:t>
        <a:bodyPr/>
        <a:lstStyle/>
        <a:p>
          <a:endParaRPr lang="en-US"/>
        </a:p>
      </dgm:t>
    </dgm:pt>
    <dgm:pt modelId="{ED30EDEA-295E-4FAE-B218-D7337204AD25}">
      <dgm:prSet/>
      <dgm:spPr/>
      <dgm:t>
        <a:bodyPr/>
        <a:lstStyle/>
        <a:p>
          <a:pPr rtl="0"/>
          <a:r>
            <a:rPr lang="en-US" b="1" dirty="0" smtClean="0">
              <a:solidFill>
                <a:schemeClr val="accent1">
                  <a:lumMod val="75000"/>
                </a:schemeClr>
              </a:solidFill>
            </a:rPr>
            <a:t>With the adoption of GHS, employees have the </a:t>
          </a:r>
          <a:r>
            <a:rPr lang="en-US" b="1" i="1" dirty="0" smtClean="0">
              <a:solidFill>
                <a:schemeClr val="accent1">
                  <a:lumMod val="75000"/>
                </a:schemeClr>
              </a:solidFill>
            </a:rPr>
            <a:t>right to understand.</a:t>
          </a:r>
          <a:endParaRPr lang="en-US" i="1" dirty="0">
            <a:solidFill>
              <a:schemeClr val="accent1">
                <a:lumMod val="75000"/>
              </a:schemeClr>
            </a:solidFill>
          </a:endParaRPr>
        </a:p>
      </dgm:t>
    </dgm:pt>
    <dgm:pt modelId="{74ED8AEF-A963-4E4C-AE3F-222AFB45D4F4}" type="parTrans" cxnId="{9598938B-DF7F-4FF0-99CF-382DBB210B27}">
      <dgm:prSet/>
      <dgm:spPr/>
      <dgm:t>
        <a:bodyPr/>
        <a:lstStyle/>
        <a:p>
          <a:endParaRPr lang="en-US"/>
        </a:p>
      </dgm:t>
    </dgm:pt>
    <dgm:pt modelId="{01D76E71-D335-41AC-9074-105884B33C2C}" type="sibTrans" cxnId="{9598938B-DF7F-4FF0-99CF-382DBB210B27}">
      <dgm:prSet/>
      <dgm:spPr/>
      <dgm:t>
        <a:bodyPr/>
        <a:lstStyle/>
        <a:p>
          <a:endParaRPr lang="en-US"/>
        </a:p>
      </dgm:t>
    </dgm:pt>
    <dgm:pt modelId="{7402BAD4-2AF0-47B5-B0B2-4DB35D0300A7}" type="pres">
      <dgm:prSet presAssocID="{FAFCC6F5-BEAF-4B76-916A-1B74F58FD166}" presName="linear" presStyleCnt="0">
        <dgm:presLayoutVars>
          <dgm:animLvl val="lvl"/>
          <dgm:resizeHandles val="exact"/>
        </dgm:presLayoutVars>
      </dgm:prSet>
      <dgm:spPr/>
      <dgm:t>
        <a:bodyPr/>
        <a:lstStyle/>
        <a:p>
          <a:endParaRPr lang="en-US"/>
        </a:p>
      </dgm:t>
    </dgm:pt>
    <dgm:pt modelId="{DABE2FD5-1D39-41F3-BC54-990C295D9627}" type="pres">
      <dgm:prSet presAssocID="{69C79B13-4E13-4D43-A27C-D12BEDFAA56C}" presName="parentText" presStyleLbl="node1" presStyleIdx="0" presStyleCnt="2">
        <dgm:presLayoutVars>
          <dgm:chMax val="0"/>
          <dgm:bulletEnabled val="1"/>
        </dgm:presLayoutVars>
      </dgm:prSet>
      <dgm:spPr/>
      <dgm:t>
        <a:bodyPr/>
        <a:lstStyle/>
        <a:p>
          <a:endParaRPr lang="en-US"/>
        </a:p>
      </dgm:t>
    </dgm:pt>
    <dgm:pt modelId="{F2C162B9-9E65-4FB7-8DC4-9BB55C06F34B}" type="pres">
      <dgm:prSet presAssocID="{51315690-A522-4605-AB7A-1385DFE60539}" presName="spacer" presStyleCnt="0"/>
      <dgm:spPr/>
      <dgm:t>
        <a:bodyPr/>
        <a:lstStyle/>
        <a:p>
          <a:endParaRPr lang="en-US"/>
        </a:p>
      </dgm:t>
    </dgm:pt>
    <dgm:pt modelId="{DCE2BC5C-F814-464A-A38B-48AD96DE4E8B}" type="pres">
      <dgm:prSet presAssocID="{ED30EDEA-295E-4FAE-B218-D7337204AD25}" presName="parentText" presStyleLbl="node1" presStyleIdx="1" presStyleCnt="2">
        <dgm:presLayoutVars>
          <dgm:chMax val="0"/>
          <dgm:bulletEnabled val="1"/>
        </dgm:presLayoutVars>
      </dgm:prSet>
      <dgm:spPr/>
      <dgm:t>
        <a:bodyPr/>
        <a:lstStyle/>
        <a:p>
          <a:endParaRPr lang="en-US"/>
        </a:p>
      </dgm:t>
    </dgm:pt>
  </dgm:ptLst>
  <dgm:cxnLst>
    <dgm:cxn modelId="{1BAC0A11-87CC-4619-B163-0B3F884DC064}" type="presOf" srcId="{FAFCC6F5-BEAF-4B76-916A-1B74F58FD166}" destId="{7402BAD4-2AF0-47B5-B0B2-4DB35D0300A7}" srcOrd="0" destOrd="0" presId="urn:microsoft.com/office/officeart/2005/8/layout/vList2"/>
    <dgm:cxn modelId="{79468657-E248-4A6A-A3BF-51C2477DDD65}" srcId="{FAFCC6F5-BEAF-4B76-916A-1B74F58FD166}" destId="{69C79B13-4E13-4D43-A27C-D12BEDFAA56C}" srcOrd="0" destOrd="0" parTransId="{8C18F377-987B-4672-A389-5944DAE405EF}" sibTransId="{51315690-A522-4605-AB7A-1385DFE60539}"/>
    <dgm:cxn modelId="{9598938B-DF7F-4FF0-99CF-382DBB210B27}" srcId="{FAFCC6F5-BEAF-4B76-916A-1B74F58FD166}" destId="{ED30EDEA-295E-4FAE-B218-D7337204AD25}" srcOrd="1" destOrd="0" parTransId="{74ED8AEF-A963-4E4C-AE3F-222AFB45D4F4}" sibTransId="{01D76E71-D335-41AC-9074-105884B33C2C}"/>
    <dgm:cxn modelId="{66E17975-7EB7-4942-A6CD-05A7BCF0EB53}" type="presOf" srcId="{ED30EDEA-295E-4FAE-B218-D7337204AD25}" destId="{DCE2BC5C-F814-464A-A38B-48AD96DE4E8B}" srcOrd="0" destOrd="0" presId="urn:microsoft.com/office/officeart/2005/8/layout/vList2"/>
    <dgm:cxn modelId="{67796249-BBB5-433B-A229-AB28840CBF72}" type="presOf" srcId="{69C79B13-4E13-4D43-A27C-D12BEDFAA56C}" destId="{DABE2FD5-1D39-41F3-BC54-990C295D9627}" srcOrd="0" destOrd="0" presId="urn:microsoft.com/office/officeart/2005/8/layout/vList2"/>
    <dgm:cxn modelId="{02BAB886-6B9F-4C5B-A567-9148B10DE6F0}" type="presParOf" srcId="{7402BAD4-2AF0-47B5-B0B2-4DB35D0300A7}" destId="{DABE2FD5-1D39-41F3-BC54-990C295D9627}" srcOrd="0" destOrd="0" presId="urn:microsoft.com/office/officeart/2005/8/layout/vList2"/>
    <dgm:cxn modelId="{F457BDC9-5B40-403E-8770-7E7C646AED72}" type="presParOf" srcId="{7402BAD4-2AF0-47B5-B0B2-4DB35D0300A7}" destId="{F2C162B9-9E65-4FB7-8DC4-9BB55C06F34B}" srcOrd="1" destOrd="0" presId="urn:microsoft.com/office/officeart/2005/8/layout/vList2"/>
    <dgm:cxn modelId="{26F6A9AF-9424-44B1-A726-175823C4EE7E}" type="presParOf" srcId="{7402BAD4-2AF0-47B5-B0B2-4DB35D0300A7}" destId="{DCE2BC5C-F814-464A-A38B-48AD96DE4E8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87328-615D-4E41-9189-D6C2993B4F98}">
      <dsp:nvSpPr>
        <dsp:cNvPr id="0" name=""/>
        <dsp:cNvSpPr/>
      </dsp:nvSpPr>
      <dsp:spPr>
        <a:xfrm rot="5400000">
          <a:off x="3785742" y="-370490"/>
          <a:ext cx="3620770"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b="1" kern="1200" dirty="0" smtClean="0"/>
            <a:t>Less confusion</a:t>
          </a:r>
          <a:endParaRPr lang="en-US" sz="3200" kern="1200" dirty="0"/>
        </a:p>
        <a:p>
          <a:pPr marL="285750" lvl="1" indent="-285750" algn="l" defTabSz="1422400" rtl="0">
            <a:lnSpc>
              <a:spcPct val="90000"/>
            </a:lnSpc>
            <a:spcBef>
              <a:spcPct val="0"/>
            </a:spcBef>
            <a:spcAft>
              <a:spcPct val="15000"/>
            </a:spcAft>
            <a:buChar char="••"/>
          </a:pPr>
          <a:r>
            <a:rPr lang="en-US" sz="3200" b="1" kern="1200" dirty="0" smtClean="0"/>
            <a:t>Fewer fatalities</a:t>
          </a:r>
          <a:endParaRPr lang="en-US" sz="3200" kern="1200" dirty="0"/>
        </a:p>
        <a:p>
          <a:pPr marL="285750" lvl="1" indent="-285750" algn="l" defTabSz="1422400" rtl="0">
            <a:lnSpc>
              <a:spcPct val="90000"/>
            </a:lnSpc>
            <a:spcBef>
              <a:spcPct val="0"/>
            </a:spcBef>
            <a:spcAft>
              <a:spcPct val="15000"/>
            </a:spcAft>
            <a:buChar char="••"/>
          </a:pPr>
          <a:r>
            <a:rPr lang="en-US" sz="3200" b="1" kern="1200" smtClean="0"/>
            <a:t>Fewer injuries and illnesses</a:t>
          </a:r>
          <a:endParaRPr lang="en-US" sz="3200" kern="1200" dirty="0"/>
        </a:p>
        <a:p>
          <a:pPr marL="285750" lvl="1" indent="-285750" algn="l" defTabSz="1422400" rtl="0">
            <a:lnSpc>
              <a:spcPct val="90000"/>
            </a:lnSpc>
            <a:spcBef>
              <a:spcPct val="0"/>
            </a:spcBef>
            <a:spcAft>
              <a:spcPct val="15000"/>
            </a:spcAft>
            <a:buChar char="••"/>
          </a:pPr>
          <a:r>
            <a:rPr lang="en-US" sz="3200" b="1" kern="1200" smtClean="0"/>
            <a:t>Greater ability to compete in the global market</a:t>
          </a:r>
          <a:endParaRPr lang="en-US" sz="3200" kern="1200" dirty="0"/>
        </a:p>
      </dsp:txBody>
      <dsp:txXfrm rot="-5400000">
        <a:off x="2962656" y="629347"/>
        <a:ext cx="5090193" cy="3267268"/>
      </dsp:txXfrm>
    </dsp:sp>
    <dsp:sp modelId="{72317AB1-BFF3-4839-80C5-B1C8D5A514E6}">
      <dsp:nvSpPr>
        <dsp:cNvPr id="0" name=""/>
        <dsp:cNvSpPr/>
      </dsp:nvSpPr>
      <dsp:spPr>
        <a:xfrm>
          <a:off x="0" y="0"/>
          <a:ext cx="2962656" cy="45259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lvl="0" algn="ctr" defTabSz="2711450" rtl="0">
            <a:lnSpc>
              <a:spcPct val="90000"/>
            </a:lnSpc>
            <a:spcBef>
              <a:spcPct val="0"/>
            </a:spcBef>
            <a:spcAft>
              <a:spcPct val="35000"/>
            </a:spcAft>
          </a:pPr>
          <a:r>
            <a:rPr lang="en-US" sz="6100" b="1" kern="1200" dirty="0" smtClean="0"/>
            <a:t>Per OSHA, there will be:</a:t>
          </a:r>
          <a:endParaRPr lang="en-US" sz="6100" kern="1200" dirty="0"/>
        </a:p>
      </dsp:txBody>
      <dsp:txXfrm>
        <a:off x="144625" y="144625"/>
        <a:ext cx="2673406" cy="4236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2FD5-1D39-41F3-BC54-990C295D9627}">
      <dsp:nvSpPr>
        <dsp:cNvPr id="0" name=""/>
        <dsp:cNvSpPr/>
      </dsp:nvSpPr>
      <dsp:spPr>
        <a:xfrm>
          <a:off x="0" y="99381"/>
          <a:ext cx="8229600" cy="2106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accent1">
                  <a:lumMod val="75000"/>
                </a:schemeClr>
              </a:solidFill>
            </a:rPr>
            <a:t>For almost 30 years, employees have had the </a:t>
          </a:r>
          <a:r>
            <a:rPr lang="en-US" sz="4000" b="1" i="1" kern="1200" dirty="0" smtClean="0">
              <a:solidFill>
                <a:schemeClr val="accent1">
                  <a:lumMod val="75000"/>
                </a:schemeClr>
              </a:solidFill>
            </a:rPr>
            <a:t>right to know </a:t>
          </a:r>
          <a:r>
            <a:rPr lang="en-US" sz="4000" b="1" kern="1200" dirty="0" smtClean="0">
              <a:solidFill>
                <a:schemeClr val="accent1">
                  <a:lumMod val="75000"/>
                </a:schemeClr>
              </a:solidFill>
            </a:rPr>
            <a:t>about chemical hazards in the workplace.</a:t>
          </a:r>
          <a:endParaRPr lang="en-US" sz="4000" kern="1200" dirty="0">
            <a:solidFill>
              <a:schemeClr val="accent1">
                <a:lumMod val="75000"/>
              </a:schemeClr>
            </a:solidFill>
          </a:endParaRPr>
        </a:p>
      </dsp:txBody>
      <dsp:txXfrm>
        <a:off x="102806" y="202187"/>
        <a:ext cx="8023988" cy="1900388"/>
      </dsp:txXfrm>
    </dsp:sp>
    <dsp:sp modelId="{DCE2BC5C-F814-464A-A38B-48AD96DE4E8B}">
      <dsp:nvSpPr>
        <dsp:cNvPr id="0" name=""/>
        <dsp:cNvSpPr/>
      </dsp:nvSpPr>
      <dsp:spPr>
        <a:xfrm>
          <a:off x="0" y="2320581"/>
          <a:ext cx="8229600" cy="2106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accent1">
                  <a:lumMod val="75000"/>
                </a:schemeClr>
              </a:solidFill>
            </a:rPr>
            <a:t>With the adoption of GHS, employees have the </a:t>
          </a:r>
          <a:r>
            <a:rPr lang="en-US" sz="4000" b="1" i="1" kern="1200" dirty="0" smtClean="0">
              <a:solidFill>
                <a:schemeClr val="accent1">
                  <a:lumMod val="75000"/>
                </a:schemeClr>
              </a:solidFill>
            </a:rPr>
            <a:t>right to understand.</a:t>
          </a:r>
          <a:endParaRPr lang="en-US" sz="4000" i="1" kern="1200" dirty="0">
            <a:solidFill>
              <a:schemeClr val="accent1">
                <a:lumMod val="75000"/>
              </a:schemeClr>
            </a:solidFill>
          </a:endParaRPr>
        </a:p>
      </dsp:txBody>
      <dsp:txXfrm>
        <a:off x="102806" y="2423387"/>
        <a:ext cx="8023988" cy="19003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F5CED-17E2-4945-B49E-B30AE424EB94}" type="datetimeFigureOut">
              <a:rPr lang="en-US" smtClean="0"/>
              <a:t>6/20/2012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62C8A-4A0B-4A76-8DCD-5BCBE2348127}" type="slidenum">
              <a:rPr lang="en-US" smtClean="0"/>
              <a:t>‹#›</a:t>
            </a:fld>
            <a:endParaRPr lang="en-US"/>
          </a:p>
        </p:txBody>
      </p:sp>
    </p:spTree>
    <p:extLst>
      <p:ext uri="{BB962C8B-B14F-4D97-AF65-F5344CB8AC3E}">
        <p14:creationId xmlns:p14="http://schemas.microsoft.com/office/powerpoint/2010/main" val="199105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1983, OSHA created the Hazard Communication Standard to ensure that employers inform their employees about the hazardous chemicals in their workplace.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562C8A-4A0B-4A76-8DCD-5BCBE2348127}" type="slidenum">
              <a:rPr lang="en-US" smtClean="0"/>
              <a:t>1</a:t>
            </a:fld>
            <a:endParaRPr lang="en-US"/>
          </a:p>
        </p:txBody>
      </p:sp>
    </p:spTree>
    <p:extLst>
      <p:ext uri="{BB962C8B-B14F-4D97-AF65-F5344CB8AC3E}">
        <p14:creationId xmlns:p14="http://schemas.microsoft.com/office/powerpoint/2010/main" val="263151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almost 30 years, employees have had the right to know about chemical hazards in the workplace</a:t>
            </a:r>
            <a:r>
              <a:rPr lang="en-US" sz="1200" kern="1200" smtClean="0">
                <a:solidFill>
                  <a:schemeClr val="tx1"/>
                </a:solidFill>
                <a:effectLst/>
                <a:latin typeface="+mn-lt"/>
                <a:ea typeface="+mn-ea"/>
                <a:cs typeface="+mn-cs"/>
              </a:rPr>
              <a:t>; with </a:t>
            </a:r>
            <a:r>
              <a:rPr lang="en-US" sz="1200" kern="1200" dirty="0" smtClean="0">
                <a:solidFill>
                  <a:schemeClr val="tx1"/>
                </a:solidFill>
                <a:effectLst/>
                <a:latin typeface="+mn-lt"/>
                <a:ea typeface="+mn-ea"/>
                <a:cs typeface="+mn-cs"/>
              </a:rPr>
              <a:t>the adoption of GHS, employees have the right to understand.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562C8A-4A0B-4A76-8DCD-5BCBE2348127}" type="slidenum">
              <a:rPr lang="en-US" smtClean="0"/>
              <a:t>11</a:t>
            </a:fld>
            <a:endParaRPr lang="en-US"/>
          </a:p>
        </p:txBody>
      </p:sp>
    </p:spTree>
    <p:extLst>
      <p:ext uri="{BB962C8B-B14F-4D97-AF65-F5344CB8AC3E}">
        <p14:creationId xmlns:p14="http://schemas.microsoft.com/office/powerpoint/2010/main" val="263151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Commonly referred to as </a:t>
            </a:r>
            <a:r>
              <a:rPr lang="en-US" sz="1200" kern="1200" dirty="0" err="1" smtClean="0">
                <a:solidFill>
                  <a:schemeClr val="tx1"/>
                </a:solidFill>
                <a:effectLst/>
                <a:latin typeface="+mn-lt"/>
                <a:ea typeface="+mn-ea"/>
                <a:cs typeface="+mn-cs"/>
              </a:rPr>
              <a:t>HazCom</a:t>
            </a:r>
            <a:r>
              <a:rPr lang="en-US" sz="1200" kern="1200" dirty="0" smtClean="0">
                <a:solidFill>
                  <a:schemeClr val="tx1"/>
                </a:solidFill>
                <a:effectLst/>
                <a:latin typeface="+mn-lt"/>
                <a:ea typeface="+mn-ea"/>
                <a:cs typeface="+mn-cs"/>
              </a:rPr>
              <a:t>, or the </a:t>
            </a:r>
            <a:r>
              <a:rPr lang="en-US" sz="1200" i="1" kern="1200" dirty="0" smtClean="0">
                <a:solidFill>
                  <a:schemeClr val="tx1"/>
                </a:solidFill>
                <a:effectLst/>
                <a:latin typeface="+mn-lt"/>
                <a:ea typeface="+mn-ea"/>
                <a:cs typeface="+mn-cs"/>
              </a:rPr>
              <a:t>Right to Know Law</a:t>
            </a:r>
            <a:r>
              <a:rPr lang="en-US" sz="1200" kern="1200" dirty="0" smtClean="0">
                <a:solidFill>
                  <a:schemeClr val="tx1"/>
                </a:solidFill>
                <a:effectLst/>
                <a:latin typeface="+mn-lt"/>
                <a:ea typeface="+mn-ea"/>
                <a:cs typeface="+mn-cs"/>
              </a:rPr>
              <a:t>, this regulation gives you the right to know which chemicals are being used in your workplace, the possible dangers you are being exposed to, and how you can protect yourself when using hazardous chemicals.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562C8A-4A0B-4A76-8DCD-5BCBE2348127}" type="slidenum">
              <a:rPr lang="en-US" smtClean="0"/>
              <a:t>3</a:t>
            </a:fld>
            <a:endParaRPr lang="en-US"/>
          </a:p>
        </p:txBody>
      </p:sp>
    </p:spTree>
    <p:extLst>
      <p:ext uri="{BB962C8B-B14F-4D97-AF65-F5344CB8AC3E}">
        <p14:creationId xmlns:p14="http://schemas.microsoft.com/office/powerpoint/2010/main" val="263151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Chemical safety begins with chemical manufacturers who classify and categorize a chemical based on its hazards. According to OSHA, the “old” </a:t>
            </a:r>
            <a:r>
              <a:rPr lang="en-US" sz="1200" kern="1200" dirty="0" err="1" smtClean="0">
                <a:solidFill>
                  <a:schemeClr val="tx1"/>
                </a:solidFill>
                <a:effectLst/>
                <a:latin typeface="+mn-lt"/>
                <a:ea typeface="+mn-ea"/>
                <a:cs typeface="+mn-cs"/>
              </a:rPr>
              <a:t>HazCom</a:t>
            </a:r>
            <a:r>
              <a:rPr lang="en-US" sz="1200" kern="1200" dirty="0" smtClean="0">
                <a:solidFill>
                  <a:schemeClr val="tx1"/>
                </a:solidFill>
                <a:effectLst/>
                <a:latin typeface="+mn-lt"/>
                <a:ea typeface="+mn-ea"/>
                <a:cs typeface="+mn-cs"/>
              </a:rPr>
              <a:t> Standard gave chemical manufacturers too much flexibility in drafting chemical labels and material safety data sheets for chemicals, and the results were inconsistent</a:t>
            </a:r>
            <a:r>
              <a:rPr lang="en-US" sz="1200" kern="1200" smtClean="0">
                <a:solidFill>
                  <a:schemeClr val="tx1"/>
                </a:solidFill>
                <a:effectLst/>
                <a:latin typeface="+mn-lt"/>
                <a:ea typeface="+mn-ea"/>
                <a:cs typeface="+mn-cs"/>
              </a:rPr>
              <a:t>, incomplete </a:t>
            </a:r>
            <a:r>
              <a:rPr lang="en-US" sz="1200" kern="1200" dirty="0" smtClean="0">
                <a:solidFill>
                  <a:schemeClr val="tx1"/>
                </a:solidFill>
                <a:effectLst/>
                <a:latin typeface="+mn-lt"/>
                <a:ea typeface="+mn-ea"/>
                <a:cs typeface="+mn-cs"/>
              </a:rPr>
              <a:t>and difficult-to-read materials for employees.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562C8A-4A0B-4A76-8DCD-5BCBE2348127}" type="slidenum">
              <a:rPr lang="en-US" smtClean="0"/>
              <a:t>4</a:t>
            </a:fld>
            <a:endParaRPr lang="en-US"/>
          </a:p>
        </p:txBody>
      </p:sp>
    </p:spTree>
    <p:extLst>
      <p:ext uri="{BB962C8B-B14F-4D97-AF65-F5344CB8AC3E}">
        <p14:creationId xmlns:p14="http://schemas.microsoft.com/office/powerpoint/2010/main" val="263151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2012, OSHA aligned the </a:t>
            </a:r>
            <a:r>
              <a:rPr lang="en-US" sz="1200" kern="1200" dirty="0" err="1" smtClean="0">
                <a:solidFill>
                  <a:schemeClr val="tx1"/>
                </a:solidFill>
                <a:effectLst/>
                <a:latin typeface="+mn-lt"/>
                <a:ea typeface="+mn-ea"/>
                <a:cs typeface="+mn-cs"/>
              </a:rPr>
              <a:t>HazCom</a:t>
            </a:r>
            <a:r>
              <a:rPr lang="en-US" sz="1200" kern="1200" dirty="0" smtClean="0">
                <a:solidFill>
                  <a:schemeClr val="tx1"/>
                </a:solidFill>
                <a:effectLst/>
                <a:latin typeface="+mn-lt"/>
                <a:ea typeface="+mn-ea"/>
                <a:cs typeface="+mn-cs"/>
              </a:rPr>
              <a:t> Standard with the United Nation’s Globally Harmonized System, more commonly known as GHS.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562C8A-4A0B-4A76-8DCD-5BCBE2348127}" type="slidenum">
              <a:rPr lang="en-US" smtClean="0"/>
              <a:t>5</a:t>
            </a:fld>
            <a:endParaRPr lang="en-US"/>
          </a:p>
        </p:txBody>
      </p:sp>
    </p:spTree>
    <p:extLst>
      <p:ext uri="{BB962C8B-B14F-4D97-AF65-F5344CB8AC3E}">
        <p14:creationId xmlns:p14="http://schemas.microsoft.com/office/powerpoint/2010/main" val="263151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OSHA maintained the framework of its traditional </a:t>
            </a:r>
            <a:r>
              <a:rPr lang="en-US" sz="1200" kern="1200" dirty="0" err="1" smtClean="0">
                <a:solidFill>
                  <a:schemeClr val="tx1"/>
                </a:solidFill>
                <a:effectLst/>
                <a:latin typeface="+mn-lt"/>
                <a:ea typeface="+mn-ea"/>
                <a:cs typeface="+mn-cs"/>
              </a:rPr>
              <a:t>HazCom</a:t>
            </a:r>
            <a:r>
              <a:rPr lang="en-US" sz="1200" kern="1200" dirty="0" smtClean="0">
                <a:solidFill>
                  <a:schemeClr val="tx1"/>
                </a:solidFill>
                <a:effectLst/>
                <a:latin typeface="+mn-lt"/>
                <a:ea typeface="+mn-ea"/>
                <a:cs typeface="+mn-cs"/>
              </a:rPr>
              <a:t> Standard, it adopted the GHS hazard definitions and safety data sheet and labeling formats.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562C8A-4A0B-4A76-8DCD-5BCBE2348127}" type="slidenum">
              <a:rPr lang="en-US" smtClean="0"/>
              <a:t>6</a:t>
            </a:fld>
            <a:endParaRPr lang="en-US"/>
          </a:p>
        </p:txBody>
      </p:sp>
    </p:spTree>
    <p:extLst>
      <p:ext uri="{BB962C8B-B14F-4D97-AF65-F5344CB8AC3E}">
        <p14:creationId xmlns:p14="http://schemas.microsoft.com/office/powerpoint/2010/main" val="263151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“new” </a:t>
            </a:r>
            <a:r>
              <a:rPr lang="en-US" sz="1200" kern="1200" dirty="0" err="1" smtClean="0">
                <a:solidFill>
                  <a:schemeClr val="tx1"/>
                </a:solidFill>
                <a:effectLst/>
                <a:latin typeface="+mn-lt"/>
                <a:ea typeface="+mn-ea"/>
                <a:cs typeface="+mn-cs"/>
              </a:rPr>
              <a:t>HazCom</a:t>
            </a:r>
            <a:r>
              <a:rPr lang="en-US" sz="1200" kern="1200" dirty="0" smtClean="0">
                <a:solidFill>
                  <a:schemeClr val="tx1"/>
                </a:solidFill>
                <a:effectLst/>
                <a:latin typeface="+mn-lt"/>
                <a:ea typeface="+mn-ea"/>
                <a:cs typeface="+mn-cs"/>
              </a:rPr>
              <a:t> Standard calls for chemical manufacturers to create a GHS-style safety data sheet and label for each chemical it produces. The safety data sheets and labels are “built” using consistent and easy-to-understand elements.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562C8A-4A0B-4A76-8DCD-5BCBE2348127}" type="slidenum">
              <a:rPr lang="en-US" smtClean="0"/>
              <a:t>7</a:t>
            </a:fld>
            <a:endParaRPr lang="en-US"/>
          </a:p>
        </p:txBody>
      </p:sp>
    </p:spTree>
    <p:extLst>
      <p:ext uri="{BB962C8B-B14F-4D97-AF65-F5344CB8AC3E}">
        <p14:creationId xmlns:p14="http://schemas.microsoft.com/office/powerpoint/2010/main" val="263151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OSHA, the new rule will be a win-win for chemical manufacturers, employers and employees because there will be less confusion, fewer fatalities, injuries and illnesses, and a greater ability to compete in the global market.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562C8A-4A0B-4A76-8DCD-5BCBE2348127}" type="slidenum">
              <a:rPr lang="en-US" smtClean="0"/>
              <a:t>8</a:t>
            </a:fld>
            <a:endParaRPr lang="en-US"/>
          </a:p>
        </p:txBody>
      </p:sp>
    </p:spTree>
    <p:extLst>
      <p:ext uri="{BB962C8B-B14F-4D97-AF65-F5344CB8AC3E}">
        <p14:creationId xmlns:p14="http://schemas.microsoft.com/office/powerpoint/2010/main" val="263151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Major changes to the </a:t>
            </a:r>
            <a:r>
              <a:rPr lang="en-US" sz="1200" kern="1200" dirty="0" err="1" smtClean="0">
                <a:solidFill>
                  <a:schemeClr val="tx1"/>
                </a:solidFill>
                <a:effectLst/>
                <a:latin typeface="+mn-lt"/>
                <a:ea typeface="+mn-ea"/>
                <a:cs typeface="+mn-cs"/>
              </a:rPr>
              <a:t>HazCom</a:t>
            </a:r>
            <a:r>
              <a:rPr lang="en-US" sz="1200" kern="1200" dirty="0" smtClean="0">
                <a:solidFill>
                  <a:schemeClr val="tx1"/>
                </a:solidFill>
                <a:effectLst/>
                <a:latin typeface="+mn-lt"/>
                <a:ea typeface="+mn-ea"/>
                <a:cs typeface="+mn-cs"/>
              </a:rPr>
              <a:t> Standard include:</a:t>
            </a:r>
          </a:p>
          <a:p>
            <a:pPr lvl="0"/>
            <a:r>
              <a:rPr lang="en-US" sz="1200" kern="1200" dirty="0" smtClean="0">
                <a:solidFill>
                  <a:schemeClr val="tx1"/>
                </a:solidFill>
                <a:effectLst/>
                <a:latin typeface="+mn-lt"/>
                <a:ea typeface="+mn-ea"/>
                <a:cs typeface="+mn-cs"/>
              </a:rPr>
              <a:t> - Revised criteria for classification of chemical hazards; and</a:t>
            </a:r>
          </a:p>
          <a:p>
            <a:pPr lvl="0"/>
            <a:r>
              <a:rPr lang="en-US" sz="1200" kern="1200" dirty="0" smtClean="0">
                <a:solidFill>
                  <a:schemeClr val="tx1"/>
                </a:solidFill>
                <a:effectLst/>
                <a:latin typeface="+mn-lt"/>
                <a:ea typeface="+mn-ea"/>
                <a:cs typeface="+mn-cs"/>
              </a:rPr>
              <a:t> - Revised labeling provisions that include requirements for use of standardized signal words, pictograms, hazard statements and precautionary statements.</a:t>
            </a:r>
          </a:p>
        </p:txBody>
      </p:sp>
      <p:sp>
        <p:nvSpPr>
          <p:cNvPr id="4" name="Slide Number Placeholder 3"/>
          <p:cNvSpPr>
            <a:spLocks noGrp="1"/>
          </p:cNvSpPr>
          <p:nvPr>
            <p:ph type="sldNum" sz="quarter" idx="10"/>
          </p:nvPr>
        </p:nvSpPr>
        <p:spPr/>
        <p:txBody>
          <a:bodyPr/>
          <a:lstStyle/>
          <a:p>
            <a:fld id="{63562C8A-4A0B-4A76-8DCD-5BCBE2348127}" type="slidenum">
              <a:rPr lang="en-US" smtClean="0"/>
              <a:t>9</a:t>
            </a:fld>
            <a:endParaRPr lang="en-US"/>
          </a:p>
        </p:txBody>
      </p:sp>
    </p:spTree>
    <p:extLst>
      <p:ext uri="{BB962C8B-B14F-4D97-AF65-F5344CB8AC3E}">
        <p14:creationId xmlns:p14="http://schemas.microsoft.com/office/powerpoint/2010/main" val="263151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major changes include: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 A specified format for safety data sheets; and</a:t>
            </a:r>
          </a:p>
          <a:p>
            <a:pPr lvl="0"/>
            <a:r>
              <a:rPr lang="en-US" sz="1200" kern="1200" dirty="0" smtClean="0">
                <a:solidFill>
                  <a:schemeClr val="tx1"/>
                </a:solidFill>
                <a:effectLst/>
                <a:latin typeface="+mn-lt"/>
                <a:ea typeface="+mn-ea"/>
                <a:cs typeface="+mn-cs"/>
              </a:rPr>
              <a:t> - Related revisions to definitions and requirements for employee training on labels and safety data sheets.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562C8A-4A0B-4A76-8DCD-5BCBE2348127}" type="slidenum">
              <a:rPr lang="en-US" smtClean="0"/>
              <a:t>10</a:t>
            </a:fld>
            <a:endParaRPr lang="en-US"/>
          </a:p>
        </p:txBody>
      </p:sp>
    </p:spTree>
    <p:extLst>
      <p:ext uri="{BB962C8B-B14F-4D97-AF65-F5344CB8AC3E}">
        <p14:creationId xmlns:p14="http://schemas.microsoft.com/office/powerpoint/2010/main" val="263151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06CD71-36B7-46E7-B7D8-5EB105E3EC1D}"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19391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6CD71-36B7-46E7-B7D8-5EB105E3EC1D}"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171924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6CD71-36B7-46E7-B7D8-5EB105E3EC1D}"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258946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06CD71-36B7-46E7-B7D8-5EB105E3EC1D}"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8A35B-4F82-48DB-9D6E-C93F4571D779}"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931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6CD71-36B7-46E7-B7D8-5EB105E3EC1D}" type="datetimeFigureOut">
              <a:rPr lang="en-US" smtClean="0"/>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421691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06CD71-36B7-46E7-B7D8-5EB105E3EC1D}" type="datetimeFigureOut">
              <a:rPr lang="en-US" smtClean="0"/>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40064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06CD71-36B7-46E7-B7D8-5EB105E3EC1D}" type="datetimeFigureOut">
              <a:rPr lang="en-US" smtClean="0"/>
              <a:t>6/20/2012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75291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06CD71-36B7-46E7-B7D8-5EB105E3EC1D}" type="datetimeFigureOut">
              <a:rPr lang="en-US" smtClean="0"/>
              <a:t>6/20/2012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35881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6CD71-36B7-46E7-B7D8-5EB105E3EC1D}" type="datetimeFigureOut">
              <a:rPr lang="en-US" smtClean="0"/>
              <a:t>6/20/2012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196669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6CD71-36B7-46E7-B7D8-5EB105E3EC1D}" type="datetimeFigureOut">
              <a:rPr lang="en-US" smtClean="0"/>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5239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6CD71-36B7-46E7-B7D8-5EB105E3EC1D}" type="datetimeFigureOut">
              <a:rPr lang="en-US" smtClean="0"/>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8A35B-4F82-48DB-9D6E-C93F4571D779}" type="slidenum">
              <a:rPr lang="en-US" smtClean="0"/>
              <a:t>‹#›</a:t>
            </a:fld>
            <a:endParaRPr lang="en-US"/>
          </a:p>
        </p:txBody>
      </p:sp>
    </p:spTree>
    <p:extLst>
      <p:ext uri="{BB962C8B-B14F-4D97-AF65-F5344CB8AC3E}">
        <p14:creationId xmlns:p14="http://schemas.microsoft.com/office/powerpoint/2010/main" val="42227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6CD71-36B7-46E7-B7D8-5EB105E3EC1D}" type="datetimeFigureOut">
              <a:rPr lang="en-US" smtClean="0"/>
              <a:t>6/20/2012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8A35B-4F82-48DB-9D6E-C93F4571D779}"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4648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30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lumMod val="75000"/>
                  </a:schemeClr>
                </a:solidFill>
              </a:rPr>
              <a:t>Major Changes, continued…</a:t>
            </a:r>
            <a:endParaRPr lang="en-US" b="1" dirty="0">
              <a:solidFill>
                <a:schemeClr val="accent1">
                  <a:lumMod val="75000"/>
                </a:schemeClr>
              </a:solidFill>
            </a:endParaRPr>
          </a:p>
        </p:txBody>
      </p:sp>
      <p:sp>
        <p:nvSpPr>
          <p:cNvPr id="5" name="Content Placeholder 4"/>
          <p:cNvSpPr>
            <a:spLocks noGrp="1"/>
          </p:cNvSpPr>
          <p:nvPr>
            <p:ph idx="1"/>
          </p:nvPr>
        </p:nvSpPr>
        <p:spPr/>
        <p:txBody>
          <a:bodyPr>
            <a:normAutofit/>
          </a:bodyPr>
          <a:lstStyle/>
          <a:p>
            <a:r>
              <a:rPr lang="en-US" b="1" dirty="0" smtClean="0">
                <a:solidFill>
                  <a:schemeClr val="accent1">
                    <a:lumMod val="75000"/>
                  </a:schemeClr>
                </a:solidFill>
              </a:rPr>
              <a:t>Specified format for safety data sheets (SDSs)</a:t>
            </a:r>
          </a:p>
          <a:p>
            <a:r>
              <a:rPr lang="en-US" b="1" dirty="0" smtClean="0">
                <a:solidFill>
                  <a:schemeClr val="accent1">
                    <a:lumMod val="75000"/>
                  </a:schemeClr>
                </a:solidFill>
              </a:rPr>
              <a:t>Related revisions to definitions</a:t>
            </a:r>
          </a:p>
          <a:p>
            <a:r>
              <a:rPr lang="en-US" b="1" dirty="0" smtClean="0">
                <a:solidFill>
                  <a:schemeClr val="accent1">
                    <a:lumMod val="75000"/>
                  </a:schemeClr>
                </a:solidFill>
              </a:rPr>
              <a:t>Requirements for employee training on safety data sheets and labels</a:t>
            </a:r>
            <a:endParaRPr lang="en-US" b="1" dirty="0">
              <a:solidFill>
                <a:schemeClr val="accent1">
                  <a:lumMod val="7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8956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lumMod val="75000"/>
                  </a:schemeClr>
                </a:solidFill>
              </a:rPr>
              <a:t>Your Right to Understand</a:t>
            </a:r>
            <a:endParaRPr lang="en-US" b="1" dirty="0">
              <a:solidFill>
                <a:schemeClr val="accent1">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8120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74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graphicEl>
                                              <a:dgm id="{DABE2FD5-1D39-41F3-BC54-990C295D9627}"/>
                                            </p:graphicEl>
                                          </p:spTgt>
                                        </p:tgtEl>
                                        <p:attrNameLst>
                                          <p:attrName>style.visibility</p:attrName>
                                        </p:attrNameLst>
                                      </p:cBhvr>
                                      <p:to>
                                        <p:strVal val="visible"/>
                                      </p:to>
                                    </p:set>
                                    <p:animEffect transition="in" filter="randombar(vertical)">
                                      <p:cBhvr>
                                        <p:cTn id="7" dur="500"/>
                                        <p:tgtEl>
                                          <p:spTgt spid="5">
                                            <p:graphicEl>
                                              <a:dgm id="{DABE2FD5-1D39-41F3-BC54-990C295D962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graphicEl>
                                              <a:dgm id="{DCE2BC5C-F814-464A-A38B-48AD96DE4E8B}"/>
                                            </p:graphicEl>
                                          </p:spTgt>
                                        </p:tgtEl>
                                        <p:attrNameLst>
                                          <p:attrName>style.visibility</p:attrName>
                                        </p:attrNameLst>
                                      </p:cBhvr>
                                      <p:to>
                                        <p:strVal val="visible"/>
                                      </p:to>
                                    </p:set>
                                    <p:animEffect transition="in" filter="randombar(vertical)">
                                      <p:cBhvr>
                                        <p:cTn id="12" dur="500"/>
                                        <p:tgtEl>
                                          <p:spTgt spid="5">
                                            <p:graphicEl>
                                              <a:dgm id="{DCE2BC5C-F814-464A-A38B-48AD96DE4E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solidFill>
                  <a:schemeClr val="accent1">
                    <a:lumMod val="75000"/>
                  </a:schemeClr>
                </a:solidFill>
              </a:rPr>
              <a:t>HazCom</a:t>
            </a:r>
            <a:r>
              <a:rPr lang="en-US" b="1" dirty="0">
                <a:solidFill>
                  <a:schemeClr val="accent1">
                    <a:lumMod val="75000"/>
                  </a:schemeClr>
                </a:solidFill>
              </a:rPr>
              <a:t> and GHS</a:t>
            </a:r>
            <a:endParaRPr lang="en-US" dirty="0">
              <a:solidFill>
                <a:schemeClr val="accent1">
                  <a:lumMod val="75000"/>
                </a:schemeClr>
              </a:solidFill>
            </a:endParaRPr>
          </a:p>
        </p:txBody>
      </p:sp>
      <p:sp>
        <p:nvSpPr>
          <p:cNvPr id="5" name="Content Placeholder 4"/>
          <p:cNvSpPr>
            <a:spLocks noGrp="1"/>
          </p:cNvSpPr>
          <p:nvPr>
            <p:ph idx="1"/>
          </p:nvPr>
        </p:nvSpPr>
        <p:spPr/>
        <p:txBody>
          <a:bodyPr/>
          <a:lstStyle/>
          <a:p>
            <a:pPr lvl="0"/>
            <a:r>
              <a:rPr lang="en-US" b="1" dirty="0">
                <a:solidFill>
                  <a:schemeClr val="accent1">
                    <a:lumMod val="75000"/>
                  </a:schemeClr>
                </a:solidFill>
              </a:rPr>
              <a:t>OSHA created the Hazard Communication Standard in 1983.</a:t>
            </a:r>
          </a:p>
          <a:p>
            <a:pPr lvl="0"/>
            <a:r>
              <a:rPr lang="en-US" b="1" dirty="0">
                <a:solidFill>
                  <a:schemeClr val="accent1">
                    <a:lumMod val="75000"/>
                  </a:schemeClr>
                </a:solidFill>
              </a:rPr>
              <a:t>Ensures that employers inform employees about hazardous chemicals.</a:t>
            </a:r>
            <a:endParaRPr lang="en-US" dirty="0">
              <a:solidFill>
                <a:schemeClr val="accent1">
                  <a:lumMod val="75000"/>
                </a:schemeClr>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4078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lumMod val="75000"/>
                  </a:schemeClr>
                </a:solidFill>
              </a:rPr>
              <a:t>Your Right To Know!</a:t>
            </a:r>
            <a:endParaRPr lang="en-US" b="1" dirty="0">
              <a:solidFill>
                <a:schemeClr val="accent1">
                  <a:lumMod val="75000"/>
                </a:schemeClr>
              </a:solidFill>
            </a:endParaRPr>
          </a:p>
        </p:txBody>
      </p:sp>
      <p:sp>
        <p:nvSpPr>
          <p:cNvPr id="5" name="Content Placeholder 4"/>
          <p:cNvSpPr>
            <a:spLocks noGrp="1"/>
          </p:cNvSpPr>
          <p:nvPr>
            <p:ph idx="1"/>
          </p:nvPr>
        </p:nvSpPr>
        <p:spPr/>
        <p:txBody>
          <a:bodyPr>
            <a:normAutofit/>
          </a:bodyPr>
          <a:lstStyle/>
          <a:p>
            <a:r>
              <a:rPr lang="en-US" b="1" dirty="0" smtClean="0">
                <a:solidFill>
                  <a:schemeClr val="accent1">
                    <a:lumMod val="75000"/>
                  </a:schemeClr>
                </a:solidFill>
              </a:rPr>
              <a:t>This regulation gives you the right to know:</a:t>
            </a:r>
          </a:p>
          <a:p>
            <a:pPr lvl="1"/>
            <a:r>
              <a:rPr lang="en-US" sz="3200" b="1" dirty="0" smtClean="0">
                <a:solidFill>
                  <a:schemeClr val="accent1">
                    <a:lumMod val="75000"/>
                  </a:schemeClr>
                </a:solidFill>
              </a:rPr>
              <a:t>Chemicals that are used in the workplace</a:t>
            </a:r>
          </a:p>
          <a:p>
            <a:pPr lvl="1"/>
            <a:r>
              <a:rPr lang="en-US" sz="3200" b="1" dirty="0" smtClean="0">
                <a:solidFill>
                  <a:schemeClr val="accent1">
                    <a:lumMod val="75000"/>
                  </a:schemeClr>
                </a:solidFill>
              </a:rPr>
              <a:t>Possible dangers you are being exposed to</a:t>
            </a:r>
          </a:p>
          <a:p>
            <a:pPr lvl="1"/>
            <a:r>
              <a:rPr lang="en-US" sz="3200" b="1" dirty="0" smtClean="0">
                <a:solidFill>
                  <a:schemeClr val="accent1">
                    <a:lumMod val="75000"/>
                  </a:schemeClr>
                </a:solidFill>
              </a:rPr>
              <a:t>How to protect yourself and others</a:t>
            </a:r>
            <a:endParaRPr lang="en-US" sz="3200" b="1" dirty="0">
              <a:solidFill>
                <a:schemeClr val="accent1">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92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lumMod val="75000"/>
                  </a:schemeClr>
                </a:solidFill>
              </a:rPr>
              <a:t>The “Old” </a:t>
            </a:r>
            <a:r>
              <a:rPr lang="en-US" b="1" dirty="0" err="1" smtClean="0">
                <a:solidFill>
                  <a:schemeClr val="accent1">
                    <a:lumMod val="75000"/>
                  </a:schemeClr>
                </a:solidFill>
              </a:rPr>
              <a:t>HazCom</a:t>
            </a:r>
            <a:r>
              <a:rPr lang="en-US" b="1" dirty="0" smtClean="0">
                <a:solidFill>
                  <a:schemeClr val="accent1">
                    <a:lumMod val="75000"/>
                  </a:schemeClr>
                </a:solidFill>
              </a:rPr>
              <a:t> Standard</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lvl="0" rtl="0"/>
            <a:r>
              <a:rPr lang="en-US" b="1" dirty="0" smtClean="0">
                <a:solidFill>
                  <a:schemeClr val="accent1">
                    <a:lumMod val="75000"/>
                  </a:schemeClr>
                </a:solidFill>
              </a:rPr>
              <a:t>Material safety data sheets and labels were:</a:t>
            </a:r>
            <a:endParaRPr lang="en-US" dirty="0">
              <a:solidFill>
                <a:schemeClr val="accent1">
                  <a:lumMod val="75000"/>
                </a:schemeClr>
              </a:solidFill>
            </a:endParaRPr>
          </a:p>
          <a:p>
            <a:pPr lvl="1" rtl="0"/>
            <a:r>
              <a:rPr lang="en-US" sz="3200" b="1" dirty="0" smtClean="0">
                <a:solidFill>
                  <a:schemeClr val="accent1">
                    <a:lumMod val="75000"/>
                  </a:schemeClr>
                </a:solidFill>
              </a:rPr>
              <a:t>Inconsistent</a:t>
            </a:r>
            <a:endParaRPr lang="en-US" sz="3200" dirty="0">
              <a:solidFill>
                <a:schemeClr val="accent1">
                  <a:lumMod val="75000"/>
                </a:schemeClr>
              </a:solidFill>
            </a:endParaRPr>
          </a:p>
          <a:p>
            <a:pPr lvl="1" rtl="0"/>
            <a:r>
              <a:rPr lang="en-US" sz="3200" b="1" dirty="0" smtClean="0">
                <a:solidFill>
                  <a:schemeClr val="accent1">
                    <a:lumMod val="75000"/>
                  </a:schemeClr>
                </a:solidFill>
              </a:rPr>
              <a:t>Incomplete</a:t>
            </a:r>
            <a:endParaRPr lang="en-US" sz="3200" dirty="0">
              <a:solidFill>
                <a:schemeClr val="accent1">
                  <a:lumMod val="75000"/>
                </a:schemeClr>
              </a:solidFill>
            </a:endParaRPr>
          </a:p>
          <a:p>
            <a:pPr lvl="1" rtl="0"/>
            <a:r>
              <a:rPr lang="en-US" sz="3200" b="1" dirty="0" smtClean="0">
                <a:solidFill>
                  <a:schemeClr val="accent1">
                    <a:lumMod val="75000"/>
                  </a:schemeClr>
                </a:solidFill>
              </a:rPr>
              <a:t>Difficult to read</a:t>
            </a:r>
            <a:endParaRPr lang="en-US" sz="3200" dirty="0">
              <a:solidFill>
                <a:schemeClr val="accent1">
                  <a:lumMod val="7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38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smtClean="0">
                <a:solidFill>
                  <a:schemeClr val="accent1">
                    <a:lumMod val="75000"/>
                  </a:schemeClr>
                </a:solidFill>
              </a:rPr>
              <a:t>HazCom</a:t>
            </a:r>
            <a:r>
              <a:rPr lang="en-US" b="1" dirty="0" smtClean="0">
                <a:solidFill>
                  <a:schemeClr val="accent1">
                    <a:lumMod val="75000"/>
                  </a:schemeClr>
                </a:solidFill>
              </a:rPr>
              <a:t> and GHS</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r>
              <a:rPr lang="en-US" b="1" dirty="0" smtClean="0">
                <a:solidFill>
                  <a:schemeClr val="accent1">
                    <a:lumMod val="75000"/>
                  </a:schemeClr>
                </a:solidFill>
              </a:rPr>
              <a:t>In 2012, OSHA aligned the </a:t>
            </a:r>
            <a:r>
              <a:rPr lang="en-US" b="1" dirty="0" err="1" smtClean="0">
                <a:solidFill>
                  <a:schemeClr val="accent1">
                    <a:lumMod val="75000"/>
                  </a:schemeClr>
                </a:solidFill>
              </a:rPr>
              <a:t>HazCom</a:t>
            </a:r>
            <a:r>
              <a:rPr lang="en-US" b="1" dirty="0" smtClean="0">
                <a:solidFill>
                  <a:schemeClr val="accent1">
                    <a:lumMod val="75000"/>
                  </a:schemeClr>
                </a:solidFill>
              </a:rPr>
              <a:t> Standard with the United Nation’s Globally Harmonized System (GHS).</a:t>
            </a:r>
            <a:endParaRPr lang="en-US" b="1" dirty="0">
              <a:solidFill>
                <a:schemeClr val="accent1">
                  <a:lumMod val="7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119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smtClean="0">
                <a:solidFill>
                  <a:schemeClr val="accent1">
                    <a:lumMod val="75000"/>
                  </a:schemeClr>
                </a:solidFill>
              </a:rPr>
              <a:t>HazCom</a:t>
            </a:r>
            <a:r>
              <a:rPr lang="en-US" b="1" dirty="0" smtClean="0">
                <a:solidFill>
                  <a:schemeClr val="accent1">
                    <a:lumMod val="75000"/>
                  </a:schemeClr>
                </a:solidFill>
              </a:rPr>
              <a:t> and GHS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rtl="0"/>
            <a:r>
              <a:rPr lang="en-US" b="1" dirty="0" smtClean="0">
                <a:solidFill>
                  <a:schemeClr val="accent1">
                    <a:lumMod val="75000"/>
                  </a:schemeClr>
                </a:solidFill>
              </a:rPr>
              <a:t>OSHA adopted the GHS:</a:t>
            </a:r>
            <a:endParaRPr lang="en-US" dirty="0">
              <a:solidFill>
                <a:schemeClr val="accent1">
                  <a:lumMod val="75000"/>
                </a:schemeClr>
              </a:solidFill>
            </a:endParaRPr>
          </a:p>
          <a:p>
            <a:pPr lvl="1" rtl="0"/>
            <a:r>
              <a:rPr lang="en-US" b="1" dirty="0" smtClean="0">
                <a:solidFill>
                  <a:schemeClr val="accent1">
                    <a:lumMod val="75000"/>
                  </a:schemeClr>
                </a:solidFill>
              </a:rPr>
              <a:t>Hazard definitions</a:t>
            </a:r>
            <a:endParaRPr lang="en-US" dirty="0">
              <a:solidFill>
                <a:schemeClr val="accent1">
                  <a:lumMod val="75000"/>
                </a:schemeClr>
              </a:solidFill>
            </a:endParaRPr>
          </a:p>
          <a:p>
            <a:pPr lvl="1" rtl="0"/>
            <a:r>
              <a:rPr lang="en-US" b="1" dirty="0" smtClean="0">
                <a:solidFill>
                  <a:schemeClr val="accent1">
                    <a:lumMod val="75000"/>
                  </a:schemeClr>
                </a:solidFill>
              </a:rPr>
              <a:t>Safety data sheet format</a:t>
            </a:r>
            <a:endParaRPr lang="en-US" dirty="0">
              <a:solidFill>
                <a:schemeClr val="accent1">
                  <a:lumMod val="75000"/>
                </a:schemeClr>
              </a:solidFill>
            </a:endParaRPr>
          </a:p>
          <a:p>
            <a:pPr lvl="1" rtl="0"/>
            <a:r>
              <a:rPr lang="en-US" b="1" dirty="0" smtClean="0">
                <a:solidFill>
                  <a:schemeClr val="accent1">
                    <a:lumMod val="75000"/>
                  </a:schemeClr>
                </a:solidFill>
              </a:rPr>
              <a:t>Labeling format</a:t>
            </a:r>
            <a:endParaRPr lang="en-US" dirty="0">
              <a:solidFill>
                <a:schemeClr val="accent1">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886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chemeClr val="accent1">
                    <a:lumMod val="75000"/>
                  </a:schemeClr>
                </a:solidFill>
              </a:rPr>
              <a:t>The Revised </a:t>
            </a:r>
            <a:r>
              <a:rPr lang="en-US" b="1" dirty="0" err="1" smtClean="0">
                <a:solidFill>
                  <a:schemeClr val="accent1">
                    <a:lumMod val="75000"/>
                  </a:schemeClr>
                </a:solidFill>
              </a:rPr>
              <a:t>HazCom</a:t>
            </a:r>
            <a:r>
              <a:rPr lang="en-US" b="1" dirty="0" smtClean="0">
                <a:solidFill>
                  <a:schemeClr val="accent1">
                    <a:lumMod val="75000"/>
                  </a:schemeClr>
                </a:solidFill>
              </a:rPr>
              <a:t> Standard</a:t>
            </a:r>
            <a:endParaRPr lang="en-US" b="1" dirty="0">
              <a:solidFill>
                <a:schemeClr val="accent1">
                  <a:lumMod val="75000"/>
                </a:schemeClr>
              </a:solidFill>
            </a:endParaRPr>
          </a:p>
        </p:txBody>
      </p:sp>
      <p:sp>
        <p:nvSpPr>
          <p:cNvPr id="5" name="Content Placeholder 4"/>
          <p:cNvSpPr>
            <a:spLocks noGrp="1"/>
          </p:cNvSpPr>
          <p:nvPr>
            <p:ph idx="1"/>
          </p:nvPr>
        </p:nvSpPr>
        <p:spPr/>
        <p:txBody>
          <a:bodyPr>
            <a:normAutofit/>
          </a:bodyPr>
          <a:lstStyle/>
          <a:p>
            <a:r>
              <a:rPr lang="en-US" b="1" dirty="0" smtClean="0">
                <a:solidFill>
                  <a:schemeClr val="accent1">
                    <a:lumMod val="75000"/>
                  </a:schemeClr>
                </a:solidFill>
              </a:rPr>
              <a:t>The revised Standard:</a:t>
            </a:r>
          </a:p>
          <a:p>
            <a:pPr lvl="1"/>
            <a:r>
              <a:rPr lang="en-US" sz="3200" b="1" dirty="0" smtClean="0">
                <a:solidFill>
                  <a:schemeClr val="accent1">
                    <a:lumMod val="75000"/>
                  </a:schemeClr>
                </a:solidFill>
              </a:rPr>
              <a:t>Chemical manufacturers create GHS-style safety data sheets (SDSs) and labels for each chemical it produces.</a:t>
            </a:r>
          </a:p>
          <a:p>
            <a:pPr lvl="1"/>
            <a:r>
              <a:rPr lang="en-US" sz="3200" b="1" dirty="0" smtClean="0">
                <a:solidFill>
                  <a:schemeClr val="accent1">
                    <a:lumMod val="75000"/>
                  </a:schemeClr>
                </a:solidFill>
              </a:rPr>
              <a:t>SDSs and labels are built</a:t>
            </a:r>
            <a:br>
              <a:rPr lang="en-US" sz="3200" b="1" dirty="0" smtClean="0">
                <a:solidFill>
                  <a:schemeClr val="accent1">
                    <a:lumMod val="75000"/>
                  </a:schemeClr>
                </a:solidFill>
              </a:rPr>
            </a:br>
            <a:r>
              <a:rPr lang="en-US" sz="3200" b="1" dirty="0" smtClean="0">
                <a:solidFill>
                  <a:schemeClr val="accent1">
                    <a:lumMod val="75000"/>
                  </a:schemeClr>
                </a:solidFill>
              </a:rPr>
              <a:t>using consistent and</a:t>
            </a:r>
            <a:br>
              <a:rPr lang="en-US" sz="3200" b="1" dirty="0" smtClean="0">
                <a:solidFill>
                  <a:schemeClr val="accent1">
                    <a:lumMod val="75000"/>
                  </a:schemeClr>
                </a:solidFill>
              </a:rPr>
            </a:br>
            <a:r>
              <a:rPr lang="en-US" sz="3200" b="1" dirty="0" smtClean="0">
                <a:solidFill>
                  <a:schemeClr val="accent1">
                    <a:lumMod val="75000"/>
                  </a:schemeClr>
                </a:solidFill>
              </a:rPr>
              <a:t>easily understood</a:t>
            </a:r>
            <a:br>
              <a:rPr lang="en-US" sz="3200" b="1" dirty="0" smtClean="0">
                <a:solidFill>
                  <a:schemeClr val="accent1">
                    <a:lumMod val="75000"/>
                  </a:schemeClr>
                </a:solidFill>
              </a:rPr>
            </a:br>
            <a:r>
              <a:rPr lang="en-US" sz="3200" b="1" dirty="0" smtClean="0">
                <a:solidFill>
                  <a:schemeClr val="accent1">
                    <a:lumMod val="75000"/>
                  </a:schemeClr>
                </a:solidFill>
              </a:rPr>
              <a:t>elements.</a:t>
            </a:r>
            <a:endParaRPr lang="en-US" sz="3200" b="1" dirty="0">
              <a:solidFill>
                <a:schemeClr val="accent1">
                  <a:lumMod val="75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43400"/>
            <a:ext cx="3571429" cy="23828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572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lumMod val="75000"/>
                  </a:schemeClr>
                </a:solidFill>
              </a:rPr>
              <a:t>Win-Win!</a:t>
            </a:r>
            <a:endParaRPr lang="en-US" b="1" dirty="0">
              <a:solidFill>
                <a:schemeClr val="accent1">
                  <a:lumMod val="75000"/>
                </a:schemeClr>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281636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19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graphicEl>
                                              <a:dgm id="{72317AB1-BFF3-4839-80C5-B1C8D5A514E6}"/>
                                            </p:graphicEl>
                                          </p:spTgt>
                                        </p:tgtEl>
                                        <p:attrNameLst>
                                          <p:attrName>style.visibility</p:attrName>
                                        </p:attrNameLst>
                                      </p:cBhvr>
                                      <p:to>
                                        <p:strVal val="visible"/>
                                      </p:to>
                                    </p:set>
                                    <p:animEffect transition="in" filter="randombar(vertical)">
                                      <p:cBhvr>
                                        <p:cTn id="7" dur="500"/>
                                        <p:tgtEl>
                                          <p:spTgt spid="2">
                                            <p:graphicEl>
                                              <a:dgm id="{72317AB1-BFF3-4839-80C5-B1C8D5A514E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
                                            <p:graphicEl>
                                              <a:dgm id="{8DB87328-615D-4E41-9189-D6C2993B4F98}"/>
                                            </p:graphicEl>
                                          </p:spTgt>
                                        </p:tgtEl>
                                        <p:attrNameLst>
                                          <p:attrName>style.visibility</p:attrName>
                                        </p:attrNameLst>
                                      </p:cBhvr>
                                      <p:to>
                                        <p:strVal val="visible"/>
                                      </p:to>
                                    </p:set>
                                    <p:animEffect transition="in" filter="randombar(vertical)">
                                      <p:cBhvr>
                                        <p:cTn id="12" dur="500"/>
                                        <p:tgtEl>
                                          <p:spTgt spid="2">
                                            <p:graphicEl>
                                              <a:dgm id="{8DB87328-615D-4E41-9189-D6C2993B4F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lumMod val="75000"/>
                  </a:schemeClr>
                </a:solidFill>
              </a:rPr>
              <a:t>Major Changes</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r>
              <a:rPr lang="en-US" b="1" dirty="0" smtClean="0">
                <a:solidFill>
                  <a:schemeClr val="accent1">
                    <a:lumMod val="75000"/>
                  </a:schemeClr>
                </a:solidFill>
              </a:rPr>
              <a:t>Revised criteria for classification of hazards</a:t>
            </a:r>
          </a:p>
          <a:p>
            <a:r>
              <a:rPr lang="en-US" b="1" dirty="0" smtClean="0">
                <a:solidFill>
                  <a:schemeClr val="accent1">
                    <a:lumMod val="75000"/>
                  </a:schemeClr>
                </a:solidFill>
              </a:rPr>
              <a:t>Revised labeling provisions that include requirements for standardized:</a:t>
            </a:r>
          </a:p>
          <a:p>
            <a:pPr lvl="1"/>
            <a:r>
              <a:rPr lang="en-US" sz="3200" b="1" dirty="0" smtClean="0">
                <a:solidFill>
                  <a:schemeClr val="accent1">
                    <a:lumMod val="75000"/>
                  </a:schemeClr>
                </a:solidFill>
              </a:rPr>
              <a:t>Signal words</a:t>
            </a:r>
          </a:p>
          <a:p>
            <a:pPr lvl="1"/>
            <a:r>
              <a:rPr lang="en-US" sz="3200" b="1" dirty="0" smtClean="0">
                <a:solidFill>
                  <a:schemeClr val="accent1">
                    <a:lumMod val="75000"/>
                  </a:schemeClr>
                </a:solidFill>
              </a:rPr>
              <a:t>Pictograms</a:t>
            </a:r>
          </a:p>
          <a:p>
            <a:pPr lvl="1"/>
            <a:r>
              <a:rPr lang="en-US" sz="3200" b="1" dirty="0" smtClean="0">
                <a:solidFill>
                  <a:schemeClr val="accent1">
                    <a:lumMod val="75000"/>
                  </a:schemeClr>
                </a:solidFill>
              </a:rPr>
              <a:t>Hazard statements</a:t>
            </a:r>
          </a:p>
          <a:p>
            <a:pPr lvl="1"/>
            <a:r>
              <a:rPr lang="en-US" sz="3200" b="1" dirty="0" smtClean="0">
                <a:solidFill>
                  <a:schemeClr val="accent1">
                    <a:lumMod val="75000"/>
                  </a:schemeClr>
                </a:solidFill>
              </a:rPr>
              <a:t>Precautionary statements</a:t>
            </a:r>
          </a:p>
          <a:p>
            <a:pPr lvl="1"/>
            <a:endParaRPr lang="en-US" dirty="0" smtClean="0"/>
          </a:p>
          <a:p>
            <a:pPr lvl="1"/>
            <a:endParaRPr lang="en-US" dirty="0" smtClean="0"/>
          </a:p>
          <a:p>
            <a:pPr lvl="1"/>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a:off x="6248400" y="3505200"/>
            <a:ext cx="1828800" cy="1828800"/>
          </a:xfrm>
          <a:prstGeom prst="rect">
            <a:avLst/>
          </a:prstGeom>
        </p:spPr>
      </p:pic>
    </p:spTree>
    <p:extLst>
      <p:ext uri="{BB962C8B-B14F-4D97-AF65-F5344CB8AC3E}">
        <p14:creationId xmlns:p14="http://schemas.microsoft.com/office/powerpoint/2010/main" val="42455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636</Words>
  <Application>Microsoft Office PowerPoint</Application>
  <PresentationFormat>On-screen Show (4:3)</PresentationFormat>
  <Paragraphs>69</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HazCom and GHS</vt:lpstr>
      <vt:lpstr>Your Right To Know!</vt:lpstr>
      <vt:lpstr>The “Old” HazCom Standard</vt:lpstr>
      <vt:lpstr>HazCom and GHS</vt:lpstr>
      <vt:lpstr>HazCom and GHS</vt:lpstr>
      <vt:lpstr>The Revised HazCom Standard</vt:lpstr>
      <vt:lpstr>Win-Win!</vt:lpstr>
      <vt:lpstr>Major Changes</vt:lpstr>
      <vt:lpstr>Major Changes, continued…</vt:lpstr>
      <vt:lpstr>Your Right to Understand</vt:lpstr>
    </vt:vector>
  </TitlesOfParts>
  <Company>J.J. Keller &amp;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HazCom and GHS</dc:title>
  <dc:creator>spi2353</dc:creator>
  <cp:lastModifiedBy>spi2353</cp:lastModifiedBy>
  <cp:revision>21</cp:revision>
  <dcterms:created xsi:type="dcterms:W3CDTF">2012-06-13T19:28:59Z</dcterms:created>
  <dcterms:modified xsi:type="dcterms:W3CDTF">2012-06-20T14:57:02Z</dcterms:modified>
</cp:coreProperties>
</file>