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42" r:id="rId2"/>
    <p:sldId id="409" r:id="rId3"/>
    <p:sldId id="399" r:id="rId4"/>
    <p:sldId id="344" r:id="rId5"/>
    <p:sldId id="345" r:id="rId6"/>
    <p:sldId id="346" r:id="rId7"/>
    <p:sldId id="357" r:id="rId8"/>
    <p:sldId id="358" r:id="rId9"/>
    <p:sldId id="347" r:id="rId10"/>
    <p:sldId id="348" r:id="rId11"/>
    <p:sldId id="406" r:id="rId12"/>
    <p:sldId id="359" r:id="rId13"/>
    <p:sldId id="360" r:id="rId14"/>
    <p:sldId id="361" r:id="rId15"/>
    <p:sldId id="362" r:id="rId16"/>
    <p:sldId id="378" r:id="rId17"/>
    <p:sldId id="380" r:id="rId18"/>
    <p:sldId id="379" r:id="rId19"/>
    <p:sldId id="381" r:id="rId20"/>
    <p:sldId id="382" r:id="rId21"/>
    <p:sldId id="383" r:id="rId22"/>
    <p:sldId id="384" r:id="rId23"/>
    <p:sldId id="385" r:id="rId24"/>
    <p:sldId id="386" r:id="rId25"/>
    <p:sldId id="387" r:id="rId26"/>
    <p:sldId id="388" r:id="rId27"/>
    <p:sldId id="389" r:id="rId28"/>
    <p:sldId id="363" r:id="rId29"/>
    <p:sldId id="364" r:id="rId30"/>
    <p:sldId id="366" r:id="rId31"/>
    <p:sldId id="350" r:id="rId32"/>
    <p:sldId id="349" r:id="rId33"/>
    <p:sldId id="351" r:id="rId34"/>
    <p:sldId id="377" r:id="rId35"/>
    <p:sldId id="367" r:id="rId36"/>
    <p:sldId id="352" r:id="rId37"/>
    <p:sldId id="407" r:id="rId38"/>
    <p:sldId id="353" r:id="rId39"/>
    <p:sldId id="390" r:id="rId40"/>
    <p:sldId id="391" r:id="rId41"/>
    <p:sldId id="392" r:id="rId42"/>
    <p:sldId id="393" r:id="rId43"/>
    <p:sldId id="394" r:id="rId44"/>
    <p:sldId id="395" r:id="rId45"/>
    <p:sldId id="408" r:id="rId46"/>
    <p:sldId id="355" r:id="rId47"/>
    <p:sldId id="371" r:id="rId48"/>
    <p:sldId id="398" r:id="rId49"/>
  </p:sldIdLst>
  <p:sldSz cx="9144000" cy="6858000" type="screen4x3"/>
  <p:notesSz cx="6946900" cy="9220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4" autoAdjust="0"/>
    <p:restoredTop sz="82264" autoAdjust="0"/>
  </p:normalViewPr>
  <p:slideViewPr>
    <p:cSldViewPr>
      <p:cViewPr>
        <p:scale>
          <a:sx n="66" d="100"/>
          <a:sy n="66" d="100"/>
        </p:scale>
        <p:origin x="-1786"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a:lvl1pPr>
          </a:lstStyle>
          <a:p>
            <a:endParaRPr lang="en-US"/>
          </a:p>
        </p:txBody>
      </p:sp>
      <p:sp>
        <p:nvSpPr>
          <p:cNvPr id="86019" name="Rectangle 3"/>
          <p:cNvSpPr>
            <a:spLocks noGrp="1" noChangeArrowheads="1"/>
          </p:cNvSpPr>
          <p:nvPr>
            <p:ph type="dt" sz="quarter" idx="1"/>
          </p:nvPr>
        </p:nvSpPr>
        <p:spPr bwMode="auto">
          <a:xfrm>
            <a:off x="393700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86020" name="Rectangle 4"/>
          <p:cNvSpPr>
            <a:spLocks noGrp="1" noChangeArrowheads="1"/>
          </p:cNvSpPr>
          <p:nvPr>
            <p:ph type="ftr" sz="quarter" idx="2"/>
          </p:nvPr>
        </p:nvSpPr>
        <p:spPr bwMode="auto">
          <a:xfrm>
            <a:off x="0" y="8759825"/>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a:lvl1pPr>
          </a:lstStyle>
          <a:p>
            <a:endParaRPr lang="en-US"/>
          </a:p>
        </p:txBody>
      </p:sp>
      <p:sp>
        <p:nvSpPr>
          <p:cNvPr id="86021" name="Rectangle 5"/>
          <p:cNvSpPr>
            <a:spLocks noGrp="1" noChangeArrowheads="1"/>
          </p:cNvSpPr>
          <p:nvPr>
            <p:ph type="sldNum" sz="quarter" idx="3"/>
          </p:nvPr>
        </p:nvSpPr>
        <p:spPr bwMode="auto">
          <a:xfrm>
            <a:off x="3937000" y="8759825"/>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194A3CC0-D47B-42B8-995E-6024E0DD0AA5}" type="slidenum">
              <a:rPr lang="en-US"/>
              <a:pPr/>
              <a:t>‹#›</a:t>
            </a:fld>
            <a:endParaRPr lang="en-US"/>
          </a:p>
        </p:txBody>
      </p:sp>
    </p:spTree>
    <p:extLst>
      <p:ext uri="{BB962C8B-B14F-4D97-AF65-F5344CB8AC3E}">
        <p14:creationId xmlns:p14="http://schemas.microsoft.com/office/powerpoint/2010/main" val="1510951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a:lvl1pPr>
          </a:lstStyle>
          <a:p>
            <a:endParaRPr lang="en-US"/>
          </a:p>
        </p:txBody>
      </p:sp>
      <p:sp>
        <p:nvSpPr>
          <p:cNvPr id="71683" name="Rectangle 3"/>
          <p:cNvSpPr>
            <a:spLocks noGrp="1" noChangeArrowheads="1"/>
          </p:cNvSpPr>
          <p:nvPr>
            <p:ph type="dt" idx="1"/>
          </p:nvPr>
        </p:nvSpPr>
        <p:spPr bwMode="auto">
          <a:xfrm>
            <a:off x="393700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71684"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a:effectLst/>
        </p:spPr>
      </p:sp>
      <p:sp>
        <p:nvSpPr>
          <p:cNvPr id="71685" name="Rectangle 5"/>
          <p:cNvSpPr>
            <a:spLocks noGrp="1" noChangeArrowheads="1"/>
          </p:cNvSpPr>
          <p:nvPr>
            <p:ph type="body" sz="quarter" idx="3"/>
          </p:nvPr>
        </p:nvSpPr>
        <p:spPr bwMode="auto">
          <a:xfrm>
            <a:off x="925513" y="4379913"/>
            <a:ext cx="5095875" cy="4148137"/>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6" name="Rectangle 6"/>
          <p:cNvSpPr>
            <a:spLocks noGrp="1" noChangeArrowheads="1"/>
          </p:cNvSpPr>
          <p:nvPr>
            <p:ph type="ftr" sz="quarter" idx="4"/>
          </p:nvPr>
        </p:nvSpPr>
        <p:spPr bwMode="auto">
          <a:xfrm>
            <a:off x="0" y="8759825"/>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a:lvl1pPr>
          </a:lstStyle>
          <a:p>
            <a:endParaRPr lang="en-US"/>
          </a:p>
        </p:txBody>
      </p:sp>
      <p:sp>
        <p:nvSpPr>
          <p:cNvPr id="71687" name="Rectangle 7"/>
          <p:cNvSpPr>
            <a:spLocks noGrp="1" noChangeArrowheads="1"/>
          </p:cNvSpPr>
          <p:nvPr>
            <p:ph type="sldNum" sz="quarter" idx="5"/>
          </p:nvPr>
        </p:nvSpPr>
        <p:spPr bwMode="auto">
          <a:xfrm>
            <a:off x="3937000" y="8759825"/>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253260E6-827A-4E56-886E-9F1578EDA409}" type="slidenum">
              <a:rPr lang="en-US"/>
              <a:pPr/>
              <a:t>‹#›</a:t>
            </a:fld>
            <a:endParaRPr lang="en-US"/>
          </a:p>
        </p:txBody>
      </p:sp>
    </p:spTree>
    <p:extLst>
      <p:ext uri="{BB962C8B-B14F-4D97-AF65-F5344CB8AC3E}">
        <p14:creationId xmlns:p14="http://schemas.microsoft.com/office/powerpoint/2010/main" val="31458386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0220F-B396-4771-823C-361E6C2F9F58}" type="slidenum">
              <a:rPr lang="en-US"/>
              <a:pPr/>
              <a:t>4</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i="1"/>
              <a:t>The study of the design of work in </a:t>
            </a:r>
          </a:p>
          <a:p>
            <a:r>
              <a:rPr lang="en-US" b="1" i="1"/>
              <a:t>relation to the physiological and </a:t>
            </a:r>
          </a:p>
          <a:p>
            <a:r>
              <a:rPr lang="en-US" b="1" i="1"/>
              <a:t>psychological capabilities of people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98DC5-C4EA-435D-BCEF-27B163557C89}" type="slidenum">
              <a:rPr lang="en-US"/>
              <a:pPr/>
              <a:t>13</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i="1"/>
              <a:t>Awkward postures</a:t>
            </a:r>
            <a:r>
              <a:rPr lang="en-US"/>
              <a:t>:  refers to positions of the body that significantly deviate from the neutral position while performing job tasks such as working over-head, extended reaching, twisting, squatting, or kneeling</a:t>
            </a:r>
          </a:p>
          <a:p>
            <a:r>
              <a:rPr lang="en-US" b="1" i="1"/>
              <a:t>Static postures</a:t>
            </a:r>
            <a:r>
              <a:rPr lang="en-US"/>
              <a:t>:  refer to holding a fixed position or posture such as gripping tools that can’t be set down, standing in one place for prolonged periods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F785B-F364-4CDD-9688-F0E3CE1E9E8F}" type="slidenum">
              <a:rPr lang="en-US"/>
              <a:pPr/>
              <a:t>14</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b="1" i="1"/>
              <a:t>Vibration</a:t>
            </a:r>
            <a:r>
              <a:rPr lang="en-US"/>
              <a:t>:  localized vibration occurs when a specific part of the body comes into contact with a vibrating object such as a chain saw, electric drill, chipping hammer or equipment like a wood planer, punch press, or packing machine</a:t>
            </a:r>
          </a:p>
          <a:p>
            <a:r>
              <a:rPr lang="en-US"/>
              <a:t>Whole body vibration occurs when standing or sitting in vibrating environments like driving a truck over bumpy roads or when using heavy vibrating equipment that requires whole body involvement like operating a jack hammer</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D3396-7F3E-494A-89EF-96313FD02C2A}" type="slidenum">
              <a:rPr lang="en-US"/>
              <a:pPr/>
              <a:t>15</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b="1" i="1"/>
              <a:t>Contact stress</a:t>
            </a:r>
            <a:r>
              <a:rPr lang="en-US"/>
              <a:t>:  results from occasional, repeated, or continuous contact between sensitive body tissues and hard or sharp objects like resting the wrist on the edge of a desk, or tool handles pressing into the palms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B51FB-34CF-4E78-848E-1BDBC4EB42AD}" type="slidenum">
              <a:rPr lang="en-US"/>
              <a:pPr/>
              <a:t>28</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represent over half of all rated military disabilities and over one third of all reported civilian injuries and illnesses within the Marine Corps</a:t>
            </a:r>
          </a:p>
          <a:p>
            <a:r>
              <a:rPr lang="en-US"/>
              <a:t>WMSDs In recent years there has been an increase in reporting WMSDs for Marine Corps personnel which can be attributed to</a:t>
            </a:r>
          </a:p>
          <a:p>
            <a:pPr lvl="1"/>
            <a:r>
              <a:rPr lang="en-US" sz="1400"/>
              <a:t>-Changes in work processes and work center risks</a:t>
            </a:r>
          </a:p>
          <a:p>
            <a:pPr lvl="1"/>
            <a:r>
              <a:rPr lang="en-US" sz="1400"/>
              <a:t>-Advanced information technology and training have increased awareness</a:t>
            </a:r>
            <a:r>
              <a:rPr lang="en-US"/>
              <a:t>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52848-EE31-4973-846D-969154ADF22C}" type="slidenum">
              <a:rPr lang="en-US"/>
              <a:pPr/>
              <a:t>29</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sz="1000"/>
              <a:t>A partnership between all working levels is essential to prevent WMSDs and reduce the risk in all workplaces</a:t>
            </a:r>
          </a:p>
          <a:p>
            <a:pPr lvl="1"/>
            <a:r>
              <a:rPr lang="en-US"/>
              <a:t>-Command emphasis and management commitment provide the organizational resources and motivation to implement a strong ergo program</a:t>
            </a:r>
          </a:p>
          <a:p>
            <a:pPr lvl="1"/>
            <a:r>
              <a:rPr lang="en-US"/>
              <a:t>-Personnel involvement is essential for identifying risks and developing effective abatement plans</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D8B77-B88C-4024-B156-54C148D40E16}" type="slidenum">
              <a:rPr lang="en-US"/>
              <a:pPr/>
              <a:t>30</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sz="1400"/>
              <a:t>DOD does not recognize back belts or wrist splints as PPE… they are considered medical appliances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A9A53-F279-42B5-9904-7EE25B940C4B}" type="slidenum">
              <a:rPr lang="en-US"/>
              <a:pPr/>
              <a:t>31</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Engineering controls or techniques are the preferred mechanism for controlling ergonomic hazards</a:t>
            </a:r>
          </a:p>
          <a:p>
            <a:r>
              <a:rPr lang="en-US"/>
              <a:t>This may entail redesigning the work station, work methods, and tools to reduce the demands of the job, such as exertion, repetition, and awkward positions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DFAD8-BF32-4351-A8C9-105CE7887241}" type="slidenum">
              <a:rPr lang="en-US"/>
              <a:pPr/>
              <a:t>32</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sz="1400"/>
              <a:t>Training personnel to use appropriate work methods when engineering controls are not feasible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66614-AAB8-4159-BAB1-1E7C58D85159}" type="slidenum">
              <a:rPr lang="en-US"/>
              <a:pPr/>
              <a:t>35</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Ergonomics training will be provided to all Marine Corps personnel</a:t>
            </a:r>
          </a:p>
          <a:p>
            <a:r>
              <a:rPr lang="en-US"/>
              <a:t>Training should enable each person to recognize risk factors and understand procedures used to minimize the risks</a:t>
            </a:r>
          </a:p>
          <a:p>
            <a:r>
              <a:rPr lang="en-US"/>
              <a:t>Refresher training will be provided annually and retraining will be done when personnel are assigned to a new job with different risks, or new risks are discovered</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F786D-B51F-4E7E-A6AC-F3EC197FF75C}" type="slidenum">
              <a:rPr lang="en-US"/>
              <a:pPr/>
              <a:t>38</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sz="1400"/>
              <a:t>Anatomy and physiology to explain how the back works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47954-093F-4F1E-866F-64C961BC1B50}" type="slidenum">
              <a:rPr lang="en-US"/>
              <a:pPr/>
              <a:t>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Disorders that occur due to a one-time event such as a cut, crush, or fall</a:t>
            </a:r>
          </a:p>
          <a:p>
            <a:endParaRPr lang="en-US"/>
          </a:p>
          <a:p>
            <a:r>
              <a:rPr lang="en-US"/>
              <a:t>Disorders related to repeated exposure to various substances, hazards, or environmental conditions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A1106-61F5-4783-9A03-3E565AB8FD5A}" type="slidenum">
              <a:rPr lang="en-US"/>
              <a:pPr/>
              <a:t>39</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sz="1400"/>
              <a:t>Keep your spinal column aligned in its natural curves</a:t>
            </a:r>
          </a:p>
          <a:p>
            <a:r>
              <a:rPr lang="en-US" sz="1400"/>
              <a:t>Prop one foot up on a stool to reduce stress in your lower back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28A63-ABF3-4EF4-98BA-810FA6D2A2AA}" type="slidenum">
              <a:rPr lang="en-US"/>
              <a:pPr/>
              <a:t>40</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sz="1300"/>
              <a:t>Stretch frequently throughout the day</a:t>
            </a:r>
          </a:p>
          <a:p>
            <a:endParaRPr 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FFF6B-4572-4E77-9EF1-ADD7D097064A}" type="slidenum">
              <a:rPr lang="en-US"/>
              <a:pPr/>
              <a:t>45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t>Remind students of the 2-man lift rule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66C7C-B342-451A-8CAB-74F36146A73F}" type="slidenum">
              <a:rPr lang="en-US"/>
              <a:pPr/>
              <a:t>46</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Assist the Ergonomics Coordinator in implementing the ergonomic plan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E9022-7619-44D3-AAE9-BCD29D5E70E3}" type="slidenum">
              <a:rPr lang="en-US"/>
              <a:pPr/>
              <a:t>6</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t>CTD are health disorders arising from damage to the tendons, tendon sheaths, related bones, muscles, and nerves of: Hands, wrists, elbows, shoulders, neck, back.</a:t>
            </a:r>
          </a:p>
          <a:p>
            <a:pPr lvl="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A5B8D-DF9F-44E7-81DC-D624BCF44E28}" type="slidenum">
              <a:rPr lang="en-US"/>
              <a:pPr/>
              <a:t>7</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b="1" i="1"/>
              <a:t>Musculoskeletal disorders</a:t>
            </a:r>
            <a:r>
              <a:rPr lang="en-US"/>
              <a:t> (MSDs) affect soft tissue of the body in areas like the neck, back, shoulder, elbow, hand, wrist, and fingers.</a:t>
            </a:r>
          </a:p>
          <a:p>
            <a:endParaRPr lang="en-US"/>
          </a:p>
          <a:p>
            <a:r>
              <a:rPr lang="en-US"/>
              <a:t>These include the nerves, tendons, cartilage, ligaments, and muscles.</a:t>
            </a:r>
          </a:p>
          <a:p>
            <a:endParaRPr lang="en-US"/>
          </a:p>
          <a:p>
            <a:r>
              <a:rPr lang="en-US"/>
              <a:t>MSDs can happen to anyone from office workers and industrial employees to athletes and hobbyists.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B3256-29A7-428E-A241-CDA7D90FE573}" type="slidenum">
              <a:rPr lang="en-US"/>
              <a:pPr/>
              <a:t>8</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i="1"/>
              <a:t>Work-related musculoskeletal disorders</a:t>
            </a:r>
            <a:r>
              <a:rPr lang="en-US"/>
              <a:t> (WMSDs) are MSDs that are caused by or made worse by the work environment.</a:t>
            </a:r>
          </a:p>
          <a:p>
            <a:endParaRPr lang="en-US"/>
          </a:p>
          <a:p>
            <a:r>
              <a:rPr lang="en-US"/>
              <a:t>WMSDs harm or reduce performance capabilities often result from a mismatch between workers and the tasks required of them.</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80916-6F98-4018-B156-F81077A9687C}" type="slidenum">
              <a:rPr lang="en-US"/>
              <a:pPr/>
              <a:t>9</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t>Tenosynovitis (inflammation of the tendon sheath)</a:t>
            </a:r>
          </a:p>
          <a:p>
            <a:r>
              <a:rPr lang="en-US"/>
              <a:t>Synovitis (inflammation of the lubricating fluid of the joints)</a:t>
            </a:r>
          </a:p>
          <a:p>
            <a:r>
              <a:rPr lang="en-US"/>
              <a:t>Stenosing Tenosynovitis of the fingers (inflammation of the tendon sheath)</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30B16-A7F0-42D2-9EE0-3F4B0A7131E5}" type="slidenum">
              <a:rPr lang="en-US"/>
              <a:pPr/>
              <a:t>10</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pPr marL="228600" indent="-228600"/>
            <a:r>
              <a:rPr lang="en-US"/>
              <a:t>Signs and Symptoms. </a:t>
            </a:r>
          </a:p>
          <a:p>
            <a:pPr marL="228600" indent="-228600"/>
            <a:r>
              <a:rPr lang="en-US"/>
              <a:t>    Painful aching joints, muscles</a:t>
            </a:r>
          </a:p>
          <a:p>
            <a:pPr marL="685800" lvl="1" indent="-228600"/>
            <a:r>
              <a:rPr lang="en-US"/>
              <a:t>Pain, tingling or numbness</a:t>
            </a:r>
          </a:p>
          <a:p>
            <a:pPr marL="685800" lvl="1" indent="-228600"/>
            <a:r>
              <a:rPr lang="en-US"/>
              <a:t>Fingers or toes turning white</a:t>
            </a:r>
          </a:p>
          <a:p>
            <a:pPr marL="685800" lvl="1" indent="-228600"/>
            <a:r>
              <a:rPr lang="en-US"/>
              <a:t>Shooting or stabbing pains </a:t>
            </a:r>
          </a:p>
          <a:p>
            <a:pPr marL="685800" lvl="1" indent="-228600"/>
            <a:r>
              <a:rPr lang="en-US"/>
              <a:t>Swelling or inflammation</a:t>
            </a:r>
          </a:p>
          <a:p>
            <a:pPr marL="685800" lvl="1" indent="-228600"/>
            <a:r>
              <a:rPr lang="en-US"/>
              <a:t>Stiffness or difficulty moving</a:t>
            </a:r>
          </a:p>
          <a:p>
            <a:pPr marL="685800" lvl="1" indent="-228600"/>
            <a:r>
              <a:rPr lang="en-US"/>
              <a:t>Burning sensation</a:t>
            </a:r>
          </a:p>
          <a:p>
            <a:pPr marL="685800" lvl="1" indent="-228600"/>
            <a:r>
              <a:rPr lang="en-US"/>
              <a:t>Pain during the night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A6661-EDA3-42ED-A6C6-DDF455C94BBC}" type="slidenum">
              <a:rPr lang="en-US"/>
              <a:pPr/>
              <a:t>11</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t>Signs and Symptoms. </a:t>
            </a:r>
          </a:p>
          <a:p>
            <a:r>
              <a:rPr lang="en-US"/>
              <a:t>    Painful aching joints, muscles</a:t>
            </a:r>
          </a:p>
          <a:p>
            <a:pPr lvl="1"/>
            <a:r>
              <a:rPr lang="en-US"/>
              <a:t>Pain, tingling or numbness</a:t>
            </a:r>
          </a:p>
          <a:p>
            <a:pPr lvl="1"/>
            <a:r>
              <a:rPr lang="en-US"/>
              <a:t>Fingers or toes turning white</a:t>
            </a:r>
          </a:p>
          <a:p>
            <a:pPr lvl="1"/>
            <a:r>
              <a:rPr lang="en-US"/>
              <a:t>Shooting or stabbing pains </a:t>
            </a:r>
          </a:p>
          <a:p>
            <a:pPr lvl="1"/>
            <a:r>
              <a:rPr lang="en-US"/>
              <a:t>Swelling or inflammation</a:t>
            </a:r>
          </a:p>
          <a:p>
            <a:pPr lvl="1"/>
            <a:r>
              <a:rPr lang="en-US"/>
              <a:t>Stiffness or difficulty moving</a:t>
            </a:r>
          </a:p>
          <a:p>
            <a:pPr lvl="1"/>
            <a:r>
              <a:rPr lang="en-US"/>
              <a:t>Burning sensation</a:t>
            </a:r>
          </a:p>
          <a:p>
            <a:pPr lvl="1"/>
            <a:r>
              <a:rPr lang="en-US"/>
              <a:t>Pain during the night</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17EE2-D128-4455-97AD-34D9FA6F971D}" type="slidenum">
              <a:rPr lang="en-US"/>
              <a:pPr/>
              <a:t>12</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i="1"/>
              <a:t>Force</a:t>
            </a:r>
            <a:r>
              <a:rPr lang="en-US"/>
              <a:t>:  the amount of physical effort required to maintain control of equipment or tools, or to perform a task such as heavy lifting, pushing, pulling, or carrying</a:t>
            </a:r>
          </a:p>
          <a:p>
            <a:r>
              <a:rPr lang="en-US" b="1" i="1"/>
              <a:t>Repetition</a:t>
            </a:r>
            <a:r>
              <a:rPr lang="en-US"/>
              <a:t>:  performing the same motion or series of motions continually or frequently for an extended period of time with little variation such as prolonged typing, assembling components, and repetitive hand tool usage</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AC81BC-FC5D-4B09-89A9-BE8BD24A54F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BD437A-B175-47AC-8712-A0E3D706B1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0BCF2B-811D-4E3B-B81B-369DA18D6FA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096D764-11BE-4414-937B-22445C4906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DE71BF-9034-48CA-AC72-3476539BA5B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E4D842-47B8-4534-8679-CDEA112829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B63F0A-6676-4984-B88B-F424592CFBD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10AB92-24EB-45F5-8DBE-ED9CA5FACB6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150E7F-BDB9-4A99-980F-4B3D2112319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A0079D-3756-4ADD-95FC-07EA5F342B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6743CD-812F-42CF-AB01-24BB9231D22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7BCD83-998B-4B64-A8F7-16DB14B5FFF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C8B92E-6A28-49E8-A9B5-FF95E57E9F8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02.clf.navy.mil/enterprise/Photos/page%203/push%20big.jpg&amp;imgrefurl=http://www02.clf.navy.mil/enterprise/Photos/page%203/photo_3.htm&amp;h=714&amp;w=1000&amp;sz=450&amp;tbnid=sbTlCokL52MJ:&amp;tbnh=106&amp;tbnw=149&amp;hl=en&amp;start=4&amp;prev=/images?q=push+&amp;svnum=10&amp;hl=en&amp;lr=" TargetMode="External"/><Relationship Id="rId2" Type="http://schemas.openxmlformats.org/officeDocument/2006/relationships/image" Target="../media/image30.gif"/><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imgres?imgurl=http://www.osha.gov/SLTC/etools/oilandgas/images/grinding.jpg&amp;imgrefurl=http://www.osha.gov/SLTC/etools/oilandgas/general_safety/hot_work_welding.html&amp;h=225&amp;w=300&amp;sz=22&amp;tbnid=RViOcC82XpsJ:&amp;tbnh=83&amp;tbnw=111&amp;hl=en&amp;start=5&amp;prev=/images?q=grinding&amp;svnum=10&amp;hl=en&amp;lr=&amp;sa=G" TargetMode="External"/><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7.wmf"/><Relationship Id="rId5" Type="http://schemas.openxmlformats.org/officeDocument/2006/relationships/oleObject" Target="../embeddings/oleObject3.bin"/><Relationship Id="rId4" Type="http://schemas.openxmlformats.org/officeDocument/2006/relationships/image" Target="../media/image46.wmf"/></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8.e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descr="bd19824_"/>
          <p:cNvPicPr>
            <a:picLocks noChangeAspect="1" noChangeArrowheads="1"/>
          </p:cNvPicPr>
          <p:nvPr/>
        </p:nvPicPr>
        <p:blipFill>
          <a:blip r:embed="rId2" cstate="print"/>
          <a:srcRect/>
          <a:stretch>
            <a:fillRect/>
          </a:stretch>
        </p:blipFill>
        <p:spPr bwMode="auto">
          <a:xfrm>
            <a:off x="1219200" y="0"/>
            <a:ext cx="6781800" cy="6858000"/>
          </a:xfrm>
          <a:prstGeom prst="rect">
            <a:avLst/>
          </a:prstGeom>
          <a:noFill/>
          <a:ln w="9525" algn="ctr">
            <a:noFill/>
            <a:miter lim="800000"/>
            <a:headEnd/>
            <a:tailEnd/>
          </a:ln>
          <a:effectLst/>
        </p:spPr>
      </p:pic>
      <p:sp>
        <p:nvSpPr>
          <p:cNvPr id="102402" name="Rectangle 2"/>
          <p:cNvSpPr>
            <a:spLocks noGrp="1" noChangeArrowheads="1"/>
          </p:cNvSpPr>
          <p:nvPr>
            <p:ph type="title"/>
          </p:nvPr>
        </p:nvSpPr>
        <p:spPr>
          <a:xfrm>
            <a:off x="457200" y="1905000"/>
            <a:ext cx="8229600" cy="2286000"/>
          </a:xfrm>
        </p:spPr>
        <p:txBody>
          <a:bodyPr/>
          <a:lstStyle/>
          <a:p>
            <a:r>
              <a:rPr lang="en-US" sz="7200"/>
              <a:t>Ergonomics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a:ln/>
        </p:spPr>
        <p:txBody>
          <a:bodyPr lIns="90488" tIns="44450" rIns="90488" bIns="44450"/>
          <a:lstStyle/>
          <a:p>
            <a:r>
              <a:rPr lang="en-US" sz="4200" b="1"/>
              <a:t>Potential Indicators and Symptoms of CTDs</a:t>
            </a:r>
          </a:p>
        </p:txBody>
      </p:sp>
      <p:sp>
        <p:nvSpPr>
          <p:cNvPr id="108547" name="Rectangle 3"/>
          <p:cNvSpPr>
            <a:spLocks noGrp="1" noChangeArrowheads="1"/>
          </p:cNvSpPr>
          <p:nvPr>
            <p:ph type="body" idx="1"/>
          </p:nvPr>
        </p:nvSpPr>
        <p:spPr>
          <a:xfrm>
            <a:off x="685800" y="2133600"/>
            <a:ext cx="7772400" cy="3962400"/>
          </a:xfrm>
          <a:noFill/>
          <a:ln/>
        </p:spPr>
        <p:txBody>
          <a:bodyPr lIns="90488" tIns="44450" rIns="90488" bIns="44450"/>
          <a:lstStyle/>
          <a:p>
            <a:r>
              <a:rPr lang="en-US"/>
              <a:t>Trends in accidents and injuries</a:t>
            </a:r>
          </a:p>
          <a:p>
            <a:r>
              <a:rPr lang="en-US"/>
              <a:t>Incidents of CTD</a:t>
            </a:r>
          </a:p>
          <a:p>
            <a:r>
              <a:rPr lang="en-US"/>
              <a:t>Absenteeism</a:t>
            </a:r>
          </a:p>
          <a:p>
            <a:r>
              <a:rPr lang="en-US"/>
              <a:t>High turnover rate</a:t>
            </a:r>
          </a:p>
          <a:p>
            <a:r>
              <a:rPr lang="en-US"/>
              <a:t>Working conditions noted by people with disabilities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381000"/>
            <a:ext cx="7772400" cy="1371600"/>
          </a:xfrm>
        </p:spPr>
        <p:txBody>
          <a:bodyPr/>
          <a:lstStyle/>
          <a:p>
            <a:r>
              <a:rPr lang="en-US" sz="4200" b="1"/>
              <a:t>Potential Indicators and Symptoms of CTDs cont.</a:t>
            </a:r>
          </a:p>
        </p:txBody>
      </p:sp>
      <p:sp>
        <p:nvSpPr>
          <p:cNvPr id="211971" name="Rectangle 3"/>
          <p:cNvSpPr>
            <a:spLocks noGrp="1" noChangeArrowheads="1"/>
          </p:cNvSpPr>
          <p:nvPr>
            <p:ph type="body" idx="1"/>
          </p:nvPr>
        </p:nvSpPr>
        <p:spPr>
          <a:xfrm>
            <a:off x="685800" y="2209800"/>
            <a:ext cx="7772400" cy="3886200"/>
          </a:xfrm>
        </p:spPr>
        <p:txBody>
          <a:bodyPr/>
          <a:lstStyle/>
          <a:p>
            <a:r>
              <a:rPr lang="en-US"/>
              <a:t>Complaints about musculoskeletal pain</a:t>
            </a:r>
          </a:p>
          <a:p>
            <a:r>
              <a:rPr lang="en-US"/>
              <a:t>High overtime and increased work rate</a:t>
            </a:r>
          </a:p>
          <a:p>
            <a:r>
              <a:rPr lang="en-US"/>
              <a:t>Manual material handling/repetitive motion task</a:t>
            </a:r>
          </a:p>
          <a:p>
            <a:r>
              <a:rPr lang="en-US"/>
              <a:t>Poor product quality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381000"/>
            <a:ext cx="7772400" cy="838200"/>
          </a:xfrm>
        </p:spPr>
        <p:txBody>
          <a:bodyPr/>
          <a:lstStyle/>
          <a:p>
            <a:r>
              <a:rPr lang="en-US" b="1"/>
              <a:t>Risk Factors</a:t>
            </a:r>
          </a:p>
        </p:txBody>
      </p:sp>
      <p:sp>
        <p:nvSpPr>
          <p:cNvPr id="120835" name="Rectangle 3"/>
          <p:cNvSpPr>
            <a:spLocks noGrp="1" noChangeArrowheads="1"/>
          </p:cNvSpPr>
          <p:nvPr>
            <p:ph type="body" idx="1"/>
          </p:nvPr>
        </p:nvSpPr>
        <p:spPr>
          <a:xfrm>
            <a:off x="533400" y="1600200"/>
            <a:ext cx="8153400" cy="4724400"/>
          </a:xfrm>
        </p:spPr>
        <p:txBody>
          <a:bodyPr/>
          <a:lstStyle/>
          <a:p>
            <a:r>
              <a:rPr lang="en-US" b="1" i="1"/>
              <a:t>Force</a:t>
            </a:r>
            <a:r>
              <a:rPr lang="en-US"/>
              <a:t>: physical effort required to maintain control of equipment or tools</a:t>
            </a:r>
          </a:p>
          <a:p>
            <a:pPr lvl="1"/>
            <a:r>
              <a:rPr lang="en-US" sz="3200"/>
              <a:t>perform heavy lifting, pushing, pulling, or carrying</a:t>
            </a:r>
          </a:p>
          <a:p>
            <a:pPr lvl="1"/>
            <a:endParaRPr lang="en-US" sz="1400"/>
          </a:p>
          <a:p>
            <a:r>
              <a:rPr lang="en-US" b="1" i="1"/>
              <a:t>Repetition</a:t>
            </a:r>
            <a:r>
              <a:rPr lang="en-US"/>
              <a:t>:  performing the same motion   </a:t>
            </a:r>
          </a:p>
          <a:p>
            <a:pPr lvl="1"/>
            <a:r>
              <a:rPr lang="en-US" sz="3200"/>
              <a:t>prolonged typing, assembling components, and repetitive hand tool usage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304800"/>
            <a:ext cx="7772400" cy="1143000"/>
          </a:xfrm>
        </p:spPr>
        <p:txBody>
          <a:bodyPr/>
          <a:lstStyle/>
          <a:p>
            <a:r>
              <a:rPr lang="en-US" b="1"/>
              <a:t>Risk Factors cont.</a:t>
            </a:r>
          </a:p>
        </p:txBody>
      </p:sp>
      <p:sp>
        <p:nvSpPr>
          <p:cNvPr id="121859" name="Rectangle 3"/>
          <p:cNvSpPr>
            <a:spLocks noGrp="1" noChangeArrowheads="1"/>
          </p:cNvSpPr>
          <p:nvPr>
            <p:ph type="body" idx="1"/>
          </p:nvPr>
        </p:nvSpPr>
        <p:spPr>
          <a:xfrm>
            <a:off x="457200" y="1676400"/>
            <a:ext cx="8153400" cy="4495800"/>
          </a:xfrm>
        </p:spPr>
        <p:txBody>
          <a:bodyPr/>
          <a:lstStyle/>
          <a:p>
            <a:pPr>
              <a:lnSpc>
                <a:spcPct val="90000"/>
              </a:lnSpc>
            </a:pPr>
            <a:r>
              <a:rPr lang="en-US" sz="3100" b="1" i="1"/>
              <a:t>Awkward postures</a:t>
            </a:r>
            <a:r>
              <a:rPr lang="en-US" sz="3100"/>
              <a:t>: positions that significantly deviate from the neutral position </a:t>
            </a:r>
          </a:p>
          <a:p>
            <a:pPr lvl="1">
              <a:lnSpc>
                <a:spcPct val="90000"/>
              </a:lnSpc>
            </a:pPr>
            <a:r>
              <a:rPr lang="en-US" sz="3100"/>
              <a:t>working over-head, extended reaching, twisting, squatting, or kneeling</a:t>
            </a:r>
          </a:p>
          <a:p>
            <a:pPr lvl="1">
              <a:lnSpc>
                <a:spcPct val="90000"/>
              </a:lnSpc>
            </a:pPr>
            <a:endParaRPr lang="en-US" sz="1200"/>
          </a:p>
          <a:p>
            <a:pPr>
              <a:lnSpc>
                <a:spcPct val="90000"/>
              </a:lnSpc>
            </a:pPr>
            <a:r>
              <a:rPr lang="en-US" sz="3100" b="1" i="1"/>
              <a:t>Static postures</a:t>
            </a:r>
            <a:r>
              <a:rPr lang="en-US" sz="3100"/>
              <a:t>: holding a fixed position or posture  </a:t>
            </a:r>
          </a:p>
          <a:p>
            <a:pPr lvl="1">
              <a:lnSpc>
                <a:spcPct val="90000"/>
              </a:lnSpc>
            </a:pPr>
            <a:r>
              <a:rPr lang="en-US" sz="3100"/>
              <a:t>gripping tools that can’t be set down</a:t>
            </a:r>
          </a:p>
          <a:p>
            <a:pPr lvl="1">
              <a:lnSpc>
                <a:spcPct val="90000"/>
              </a:lnSpc>
            </a:pPr>
            <a:r>
              <a:rPr lang="en-US" sz="3100"/>
              <a:t>standing in one place for prolonged periods</a:t>
            </a:r>
          </a:p>
          <a:p>
            <a:pPr>
              <a:lnSpc>
                <a:spcPct val="90000"/>
              </a:lnSpc>
            </a:pPr>
            <a:endParaRPr lang="en-US" sz="31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04800"/>
            <a:ext cx="7772400" cy="914400"/>
          </a:xfrm>
        </p:spPr>
        <p:txBody>
          <a:bodyPr/>
          <a:lstStyle/>
          <a:p>
            <a:r>
              <a:rPr lang="en-US" b="1"/>
              <a:t>Risk Factors cont.</a:t>
            </a:r>
          </a:p>
        </p:txBody>
      </p:sp>
      <p:sp>
        <p:nvSpPr>
          <p:cNvPr id="122883" name="Rectangle 3"/>
          <p:cNvSpPr>
            <a:spLocks noGrp="1" noChangeArrowheads="1"/>
          </p:cNvSpPr>
          <p:nvPr>
            <p:ph type="body" idx="1"/>
          </p:nvPr>
        </p:nvSpPr>
        <p:spPr>
          <a:xfrm>
            <a:off x="533400" y="1524000"/>
            <a:ext cx="8153400" cy="4572000"/>
          </a:xfrm>
        </p:spPr>
        <p:txBody>
          <a:bodyPr/>
          <a:lstStyle/>
          <a:p>
            <a:r>
              <a:rPr lang="en-US" sz="3000" b="1" i="1"/>
              <a:t>Vibration</a:t>
            </a:r>
            <a:r>
              <a:rPr lang="en-US" sz="3000"/>
              <a:t>:  specific part of the body comes into contact with a vibrating </a:t>
            </a:r>
          </a:p>
          <a:p>
            <a:pPr lvl="1"/>
            <a:r>
              <a:rPr lang="en-US" sz="3000"/>
              <a:t>chain saw, electric drill, chipping hammer, wood planer, punch press, or packing machine</a:t>
            </a:r>
          </a:p>
          <a:p>
            <a:pPr lvl="1"/>
            <a:endParaRPr lang="en-US" sz="1200"/>
          </a:p>
          <a:p>
            <a:r>
              <a:rPr lang="en-US" sz="3000" b="1"/>
              <a:t>Whole body vibration</a:t>
            </a:r>
            <a:r>
              <a:rPr lang="en-US" sz="3000"/>
              <a:t> occurs when standing or sitting in vibrating environments </a:t>
            </a:r>
          </a:p>
          <a:p>
            <a:pPr lvl="1"/>
            <a:r>
              <a:rPr lang="en-US" sz="3000"/>
              <a:t>driving a truck over bumpy roads or operating a jack hammer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457200"/>
            <a:ext cx="7772400" cy="914400"/>
          </a:xfrm>
        </p:spPr>
        <p:txBody>
          <a:bodyPr/>
          <a:lstStyle/>
          <a:p>
            <a:r>
              <a:rPr lang="en-US" b="1"/>
              <a:t>Risk Factors cont.</a:t>
            </a:r>
          </a:p>
        </p:txBody>
      </p:sp>
      <p:sp>
        <p:nvSpPr>
          <p:cNvPr id="123907" name="Rectangle 3"/>
          <p:cNvSpPr>
            <a:spLocks noGrp="1" noChangeArrowheads="1"/>
          </p:cNvSpPr>
          <p:nvPr>
            <p:ph type="body" idx="1"/>
          </p:nvPr>
        </p:nvSpPr>
        <p:spPr>
          <a:xfrm>
            <a:off x="685800" y="1828800"/>
            <a:ext cx="7772400" cy="4267200"/>
          </a:xfrm>
        </p:spPr>
        <p:txBody>
          <a:bodyPr/>
          <a:lstStyle/>
          <a:p>
            <a:r>
              <a:rPr lang="en-US" b="1" i="1"/>
              <a:t>Contact stress</a:t>
            </a:r>
            <a:r>
              <a:rPr lang="en-US"/>
              <a:t>: continuous contact between sensitive body tissues and hard or sharp objects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a:xfrm>
            <a:off x="685800" y="304800"/>
            <a:ext cx="7772400" cy="990600"/>
          </a:xfrm>
        </p:spPr>
        <p:txBody>
          <a:bodyPr/>
          <a:lstStyle/>
          <a:p>
            <a:r>
              <a:rPr lang="en-US" b="1"/>
              <a:t>Hand Force</a:t>
            </a:r>
          </a:p>
        </p:txBody>
      </p:sp>
      <p:pic>
        <p:nvPicPr>
          <p:cNvPr id="140293" name="Picture 5" descr="pinch"/>
          <p:cNvPicPr>
            <a:picLocks noChangeAspect="1" noChangeArrowheads="1"/>
          </p:cNvPicPr>
          <p:nvPr/>
        </p:nvPicPr>
        <p:blipFill>
          <a:blip r:embed="rId2" cstate="print">
            <a:lum bright="-6000" contrast="12000"/>
          </a:blip>
          <a:srcRect/>
          <a:stretch>
            <a:fillRect/>
          </a:stretch>
        </p:blipFill>
        <p:spPr bwMode="auto">
          <a:xfrm>
            <a:off x="3352800" y="3886200"/>
            <a:ext cx="1676400" cy="1752600"/>
          </a:xfrm>
          <a:prstGeom prst="rect">
            <a:avLst/>
          </a:prstGeom>
          <a:noFill/>
        </p:spPr>
      </p:pic>
      <p:pic>
        <p:nvPicPr>
          <p:cNvPr id="140294" name="Picture 6" descr="grasp"/>
          <p:cNvPicPr>
            <a:picLocks noChangeAspect="1" noChangeArrowheads="1"/>
          </p:cNvPicPr>
          <p:nvPr/>
        </p:nvPicPr>
        <p:blipFill>
          <a:blip r:embed="rId3" cstate="print"/>
          <a:srcRect/>
          <a:stretch>
            <a:fillRect/>
          </a:stretch>
        </p:blipFill>
        <p:spPr bwMode="auto">
          <a:xfrm>
            <a:off x="685800" y="3429000"/>
            <a:ext cx="1752600" cy="2166938"/>
          </a:xfrm>
          <a:prstGeom prst="rect">
            <a:avLst/>
          </a:prstGeom>
          <a:noFill/>
        </p:spPr>
      </p:pic>
      <p:sp>
        <p:nvSpPr>
          <p:cNvPr id="140295" name="Text Box 7"/>
          <p:cNvSpPr txBox="1">
            <a:spLocks noChangeArrowheads="1"/>
          </p:cNvSpPr>
          <p:nvPr/>
        </p:nvSpPr>
        <p:spPr bwMode="auto">
          <a:xfrm>
            <a:off x="838200" y="1676400"/>
            <a:ext cx="3733800" cy="1373188"/>
          </a:xfrm>
          <a:prstGeom prst="rect">
            <a:avLst/>
          </a:prstGeom>
          <a:noFill/>
          <a:ln w="9525">
            <a:noFill/>
            <a:miter lim="800000"/>
            <a:headEnd/>
            <a:tailEnd/>
          </a:ln>
          <a:effectLst/>
        </p:spPr>
        <p:txBody>
          <a:bodyPr>
            <a:spAutoFit/>
          </a:bodyPr>
          <a:lstStyle/>
          <a:p>
            <a:pPr eaLnBrk="0" hangingPunct="0">
              <a:spcBef>
                <a:spcPct val="50000"/>
              </a:spcBef>
            </a:pPr>
            <a:r>
              <a:rPr lang="en-US" sz="2800"/>
              <a:t>A power grip can be 5 times stronger than a pinch grip</a:t>
            </a:r>
          </a:p>
        </p:txBody>
      </p:sp>
      <p:sp>
        <p:nvSpPr>
          <p:cNvPr id="140296" name="Text Box 8"/>
          <p:cNvSpPr txBox="1">
            <a:spLocks noChangeArrowheads="1"/>
          </p:cNvSpPr>
          <p:nvPr/>
        </p:nvSpPr>
        <p:spPr bwMode="auto">
          <a:xfrm>
            <a:off x="2590800" y="3962400"/>
            <a:ext cx="762000" cy="914400"/>
          </a:xfrm>
          <a:prstGeom prst="rect">
            <a:avLst/>
          </a:prstGeom>
          <a:noFill/>
          <a:ln w="9525">
            <a:noFill/>
            <a:miter lim="800000"/>
            <a:headEnd/>
            <a:tailEnd/>
          </a:ln>
          <a:effectLst/>
        </p:spPr>
        <p:txBody>
          <a:bodyPr>
            <a:spAutoFit/>
          </a:bodyPr>
          <a:lstStyle/>
          <a:p>
            <a:pPr eaLnBrk="0" hangingPunct="0"/>
            <a:r>
              <a:rPr lang="en-US" sz="5400" b="1">
                <a:latin typeface="Tahoma" pitchFamily="34" charset="0"/>
              </a:rPr>
              <a:t>=</a:t>
            </a:r>
          </a:p>
        </p:txBody>
      </p:sp>
      <p:sp>
        <p:nvSpPr>
          <p:cNvPr id="140297" name="Text Box 9"/>
          <p:cNvSpPr txBox="1">
            <a:spLocks noChangeArrowheads="1"/>
          </p:cNvSpPr>
          <p:nvPr/>
        </p:nvSpPr>
        <p:spPr bwMode="auto">
          <a:xfrm>
            <a:off x="914400" y="5759450"/>
            <a:ext cx="1600200" cy="641350"/>
          </a:xfrm>
          <a:prstGeom prst="rect">
            <a:avLst/>
          </a:prstGeom>
          <a:noFill/>
          <a:ln w="9525">
            <a:noFill/>
            <a:miter lim="800000"/>
            <a:headEnd/>
            <a:tailEnd/>
          </a:ln>
          <a:effectLst/>
        </p:spPr>
        <p:txBody>
          <a:bodyPr>
            <a:spAutoFit/>
          </a:bodyPr>
          <a:lstStyle/>
          <a:p>
            <a:r>
              <a:rPr lang="en-US" sz="3600"/>
              <a:t>10 lbs.</a:t>
            </a:r>
          </a:p>
        </p:txBody>
      </p:sp>
      <p:sp>
        <p:nvSpPr>
          <p:cNvPr id="140298" name="Text Box 10"/>
          <p:cNvSpPr txBox="1">
            <a:spLocks noChangeArrowheads="1"/>
          </p:cNvSpPr>
          <p:nvPr/>
        </p:nvSpPr>
        <p:spPr bwMode="auto">
          <a:xfrm>
            <a:off x="3733800" y="5715000"/>
            <a:ext cx="1295400" cy="641350"/>
          </a:xfrm>
          <a:prstGeom prst="rect">
            <a:avLst/>
          </a:prstGeom>
          <a:noFill/>
          <a:ln w="9525">
            <a:noFill/>
            <a:miter lim="800000"/>
            <a:headEnd/>
            <a:tailEnd/>
          </a:ln>
          <a:effectLst/>
        </p:spPr>
        <p:txBody>
          <a:bodyPr>
            <a:spAutoFit/>
          </a:bodyPr>
          <a:lstStyle/>
          <a:p>
            <a:r>
              <a:rPr lang="en-US" sz="3600"/>
              <a:t>2 lbs.</a:t>
            </a:r>
          </a:p>
        </p:txBody>
      </p:sp>
      <p:pic>
        <p:nvPicPr>
          <p:cNvPr id="140299" name="Picture 11" descr="Pull Tab1"/>
          <p:cNvPicPr>
            <a:picLocks noChangeAspect="1" noChangeArrowheads="1"/>
          </p:cNvPicPr>
          <p:nvPr/>
        </p:nvPicPr>
        <p:blipFill>
          <a:blip r:embed="rId4" cstate="print"/>
          <a:srcRect l="26315"/>
          <a:stretch>
            <a:fillRect/>
          </a:stretch>
        </p:blipFill>
        <p:spPr bwMode="auto">
          <a:xfrm>
            <a:off x="5638800" y="2895600"/>
            <a:ext cx="2971800" cy="1828800"/>
          </a:xfrm>
          <a:prstGeom prst="rect">
            <a:avLst/>
          </a:prstGeom>
          <a:noFill/>
          <a:ln w="9525">
            <a:solidFill>
              <a:srgbClr val="000000"/>
            </a:solidFill>
            <a:miter lim="800000"/>
            <a:headEnd/>
            <a:tailEnd/>
          </a:ln>
        </p:spPr>
      </p:pic>
      <p:sp>
        <p:nvSpPr>
          <p:cNvPr id="140300" name="Text Box 12"/>
          <p:cNvSpPr txBox="1">
            <a:spLocks noChangeArrowheads="1"/>
          </p:cNvSpPr>
          <p:nvPr/>
        </p:nvSpPr>
        <p:spPr bwMode="auto">
          <a:xfrm>
            <a:off x="5334000" y="2133600"/>
            <a:ext cx="3429000" cy="519113"/>
          </a:xfrm>
          <a:prstGeom prst="rect">
            <a:avLst/>
          </a:prstGeom>
          <a:noFill/>
          <a:ln w="9525">
            <a:noFill/>
            <a:miter lim="800000"/>
            <a:headEnd/>
            <a:tailEnd/>
          </a:ln>
          <a:effectLst/>
        </p:spPr>
        <p:txBody>
          <a:bodyPr>
            <a:spAutoFit/>
          </a:bodyPr>
          <a:lstStyle/>
          <a:p>
            <a:r>
              <a:rPr lang="en-US" sz="2800"/>
              <a:t>Takes 4.6 lbs. of force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304800"/>
            <a:ext cx="7772400" cy="990600"/>
          </a:xfrm>
        </p:spPr>
        <p:txBody>
          <a:bodyPr/>
          <a:lstStyle/>
          <a:p>
            <a:r>
              <a:rPr lang="en-US" b="1"/>
              <a:t>Wrist Bent</a:t>
            </a:r>
          </a:p>
        </p:txBody>
      </p:sp>
      <p:pic>
        <p:nvPicPr>
          <p:cNvPr id="143363" name="Picture 3"/>
          <p:cNvPicPr>
            <a:picLocks noChangeAspect="1" noChangeArrowheads="1"/>
          </p:cNvPicPr>
          <p:nvPr/>
        </p:nvPicPr>
        <p:blipFill>
          <a:blip r:embed="rId2" cstate="print"/>
          <a:srcRect/>
          <a:stretch>
            <a:fillRect/>
          </a:stretch>
        </p:blipFill>
        <p:spPr bwMode="auto">
          <a:xfrm>
            <a:off x="914400" y="4114800"/>
            <a:ext cx="3124200" cy="1158875"/>
          </a:xfrm>
          <a:prstGeom prst="rect">
            <a:avLst/>
          </a:prstGeom>
          <a:noFill/>
          <a:ln w="9525">
            <a:noFill/>
            <a:miter lim="800000"/>
            <a:headEnd/>
            <a:tailEnd/>
          </a:ln>
          <a:effectLst/>
        </p:spPr>
      </p:pic>
      <p:pic>
        <p:nvPicPr>
          <p:cNvPr id="143364" name="Picture 4"/>
          <p:cNvPicPr>
            <a:picLocks noChangeAspect="1" noChangeArrowheads="1"/>
          </p:cNvPicPr>
          <p:nvPr/>
        </p:nvPicPr>
        <p:blipFill>
          <a:blip r:embed="rId3" cstate="print"/>
          <a:srcRect/>
          <a:stretch>
            <a:fillRect/>
          </a:stretch>
        </p:blipFill>
        <p:spPr bwMode="auto">
          <a:xfrm>
            <a:off x="4953000" y="2133600"/>
            <a:ext cx="1716088" cy="2514600"/>
          </a:xfrm>
          <a:prstGeom prst="rect">
            <a:avLst/>
          </a:prstGeom>
          <a:noFill/>
          <a:ln w="9525">
            <a:noFill/>
            <a:miter lim="800000"/>
            <a:headEnd/>
            <a:tailEnd/>
          </a:ln>
          <a:effectLst/>
        </p:spPr>
      </p:pic>
      <p:pic>
        <p:nvPicPr>
          <p:cNvPr id="143365" name="Picture 5" descr="ext45"/>
          <p:cNvPicPr>
            <a:picLocks noChangeAspect="1" noChangeArrowheads="1"/>
          </p:cNvPicPr>
          <p:nvPr/>
        </p:nvPicPr>
        <p:blipFill>
          <a:blip r:embed="rId4" cstate="print"/>
          <a:srcRect/>
          <a:stretch>
            <a:fillRect/>
          </a:stretch>
        </p:blipFill>
        <p:spPr bwMode="auto">
          <a:xfrm>
            <a:off x="838200" y="1752600"/>
            <a:ext cx="3216275" cy="1976438"/>
          </a:xfrm>
          <a:prstGeom prst="rect">
            <a:avLst/>
          </a:prstGeom>
          <a:noFill/>
        </p:spPr>
      </p:pic>
      <p:sp>
        <p:nvSpPr>
          <p:cNvPr id="143366" name="WordArt 6" descr="Paper bag"/>
          <p:cNvSpPr>
            <a:spLocks noChangeArrowheads="1" noChangeShapeType="1" noTextEdit="1"/>
          </p:cNvSpPr>
          <p:nvPr/>
        </p:nvSpPr>
        <p:spPr bwMode="auto">
          <a:xfrm>
            <a:off x="1371600" y="1981200"/>
            <a:ext cx="1390650" cy="400050"/>
          </a:xfrm>
          <a:prstGeom prst="rect">
            <a:avLst/>
          </a:prstGeom>
        </p:spPr>
        <p:txBody>
          <a:bodyPr wrap="none" fromWordArt="1">
            <a:prstTxWarp prst="textPlain">
              <a:avLst>
                <a:gd name="adj" fmla="val 50000"/>
              </a:avLst>
            </a:prstTxWarp>
          </a:bodyPr>
          <a:lstStyle/>
          <a:p>
            <a:pPr algn="ctr"/>
            <a:r>
              <a:rPr lang="en-US" sz="2800"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outerShdw>
                </a:effectLst>
                <a:latin typeface="Arial"/>
                <a:cs typeface="Arial"/>
              </a:rPr>
              <a:t>Extension</a:t>
            </a:r>
          </a:p>
        </p:txBody>
      </p:sp>
      <p:sp>
        <p:nvSpPr>
          <p:cNvPr id="143367" name="WordArt 7" descr="Paper bag"/>
          <p:cNvSpPr>
            <a:spLocks noChangeArrowheads="1" noChangeShapeType="1" noTextEdit="1"/>
          </p:cNvSpPr>
          <p:nvPr/>
        </p:nvSpPr>
        <p:spPr bwMode="auto">
          <a:xfrm>
            <a:off x="1846263" y="5562600"/>
            <a:ext cx="1239837" cy="474663"/>
          </a:xfrm>
          <a:prstGeom prst="rect">
            <a:avLst/>
          </a:prstGeom>
        </p:spPr>
        <p:txBody>
          <a:bodyPr wrap="none" fromWordArt="1">
            <a:prstTxWarp prst="textPlain">
              <a:avLst>
                <a:gd name="adj" fmla="val 50000"/>
              </a:avLst>
            </a:prstTxWarp>
          </a:bodyPr>
          <a:lstStyle/>
          <a:p>
            <a:pPr algn="ctr"/>
            <a:r>
              <a:rPr lang="en-US" sz="2800"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outerShdw>
                </a:effectLst>
                <a:latin typeface="Arial"/>
                <a:cs typeface="Arial"/>
              </a:rPr>
              <a:t>Flexion</a:t>
            </a:r>
          </a:p>
        </p:txBody>
      </p:sp>
      <p:sp>
        <p:nvSpPr>
          <p:cNvPr id="143368" name="WordArt 8" descr="Paper bag"/>
          <p:cNvSpPr>
            <a:spLocks noChangeArrowheads="1" noChangeShapeType="1" noTextEdit="1"/>
          </p:cNvSpPr>
          <p:nvPr/>
        </p:nvSpPr>
        <p:spPr bwMode="auto">
          <a:xfrm>
            <a:off x="6477000" y="4495800"/>
            <a:ext cx="2143125" cy="400050"/>
          </a:xfrm>
          <a:prstGeom prst="rect">
            <a:avLst/>
          </a:prstGeom>
        </p:spPr>
        <p:txBody>
          <a:bodyPr wrap="none" fromWordArt="1">
            <a:prstTxWarp prst="textPlain">
              <a:avLst>
                <a:gd name="adj" fmla="val 50000"/>
              </a:avLst>
            </a:prstTxWarp>
          </a:bodyPr>
          <a:lstStyle/>
          <a:p>
            <a:pPr algn="ctr"/>
            <a:r>
              <a:rPr lang="en-US" sz="2800"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outerShdw>
                </a:effectLst>
                <a:latin typeface="Arial"/>
                <a:cs typeface="Arial"/>
              </a:rPr>
              <a:t>Ulnar deviation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609600"/>
            <a:ext cx="3657600" cy="1143000"/>
          </a:xfrm>
        </p:spPr>
        <p:txBody>
          <a:bodyPr/>
          <a:lstStyle/>
          <a:p>
            <a:r>
              <a:rPr lang="en-US" b="1"/>
              <a:t>Tool Use</a:t>
            </a:r>
          </a:p>
        </p:txBody>
      </p:sp>
      <p:pic>
        <p:nvPicPr>
          <p:cNvPr id="142340" name="Picture 4"/>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67600" y="304800"/>
            <a:ext cx="1219200" cy="2438400"/>
          </a:xfrm>
          <a:prstGeom prst="rect">
            <a:avLst/>
          </a:prstGeom>
          <a:noFill/>
          <a:ln w="9525">
            <a:noFill/>
            <a:miter lim="800000"/>
            <a:headEnd/>
            <a:tailEnd/>
          </a:ln>
          <a:effectLst/>
        </p:spPr>
      </p:pic>
      <p:pic>
        <p:nvPicPr>
          <p:cNvPr id="142341" name="Picture 5"/>
          <p:cNvPicPr>
            <a:picLocks noChangeArrowheads="1"/>
          </p:cNvPicPr>
          <p:nvPr/>
        </p:nvPicPr>
        <p:blipFill>
          <a:blip r:embed="rId3" cstate="print"/>
          <a:srcRect t="6676" b="6537"/>
          <a:stretch>
            <a:fillRect/>
          </a:stretch>
        </p:blipFill>
        <p:spPr bwMode="auto">
          <a:xfrm>
            <a:off x="6929438" y="4343400"/>
            <a:ext cx="1828800" cy="1981200"/>
          </a:xfrm>
          <a:prstGeom prst="rect">
            <a:avLst/>
          </a:prstGeom>
          <a:noFill/>
          <a:ln w="9525">
            <a:noFill/>
            <a:miter lim="800000"/>
            <a:headEnd/>
            <a:tailEnd/>
          </a:ln>
          <a:effectLst/>
        </p:spPr>
      </p:pic>
      <p:pic>
        <p:nvPicPr>
          <p:cNvPr id="142342" name="Picture 6"/>
          <p:cNvPicPr>
            <a:picLocks noChangeArrowheads="1"/>
          </p:cNvPicPr>
          <p:nvPr/>
        </p:nvPicPr>
        <p:blipFill>
          <a:blip r:embed="rId4" cstate="print"/>
          <a:srcRect/>
          <a:stretch>
            <a:fillRect/>
          </a:stretch>
        </p:blipFill>
        <p:spPr bwMode="auto">
          <a:xfrm>
            <a:off x="5329238" y="2743200"/>
            <a:ext cx="3200400" cy="1371600"/>
          </a:xfrm>
          <a:prstGeom prst="rect">
            <a:avLst/>
          </a:prstGeom>
          <a:noFill/>
          <a:ln w="9525">
            <a:noFill/>
            <a:miter lim="800000"/>
            <a:headEnd/>
            <a:tailEnd/>
          </a:ln>
          <a:effectLst/>
        </p:spPr>
      </p:pic>
      <p:sp>
        <p:nvSpPr>
          <p:cNvPr id="142343" name="Text Box 7"/>
          <p:cNvSpPr txBox="1">
            <a:spLocks noChangeArrowheads="1"/>
          </p:cNvSpPr>
          <p:nvPr/>
        </p:nvSpPr>
        <p:spPr bwMode="auto">
          <a:xfrm>
            <a:off x="4876800" y="838200"/>
            <a:ext cx="2514600" cy="1552575"/>
          </a:xfrm>
          <a:prstGeom prst="rect">
            <a:avLst/>
          </a:prstGeom>
          <a:noFill/>
          <a:ln w="9525">
            <a:noFill/>
            <a:miter lim="800000"/>
            <a:headEnd/>
            <a:tailEnd/>
          </a:ln>
          <a:effectLst/>
        </p:spPr>
        <p:txBody>
          <a:bodyPr>
            <a:spAutoFit/>
          </a:bodyPr>
          <a:lstStyle/>
          <a:p>
            <a:pPr eaLnBrk="0" hangingPunct="0"/>
            <a:r>
              <a:rPr lang="en-US" b="1">
                <a:latin typeface="Arial" charset="0"/>
              </a:rPr>
              <a:t>Working with bent wrists decreases grip strength</a:t>
            </a:r>
          </a:p>
        </p:txBody>
      </p:sp>
      <p:sp>
        <p:nvSpPr>
          <p:cNvPr id="142344" name="Text Box 8"/>
          <p:cNvSpPr txBox="1">
            <a:spLocks noChangeArrowheads="1"/>
          </p:cNvSpPr>
          <p:nvPr/>
        </p:nvSpPr>
        <p:spPr bwMode="auto">
          <a:xfrm>
            <a:off x="5084763" y="4343400"/>
            <a:ext cx="2225675" cy="1552575"/>
          </a:xfrm>
          <a:prstGeom prst="rect">
            <a:avLst/>
          </a:prstGeom>
          <a:noFill/>
          <a:ln w="9525">
            <a:noFill/>
            <a:miter lim="800000"/>
            <a:headEnd/>
            <a:tailEnd/>
          </a:ln>
          <a:effectLst/>
        </p:spPr>
        <p:txBody>
          <a:bodyPr>
            <a:spAutoFit/>
          </a:bodyPr>
          <a:lstStyle/>
          <a:p>
            <a:pPr eaLnBrk="0" hangingPunct="0"/>
            <a:r>
              <a:rPr lang="en-US" b="1">
                <a:latin typeface="Arial" charset="0"/>
              </a:rPr>
              <a:t>Use tools that let you keep your wrist straight</a:t>
            </a:r>
          </a:p>
        </p:txBody>
      </p:sp>
      <p:sp>
        <p:nvSpPr>
          <p:cNvPr id="142345" name="Line 9"/>
          <p:cNvSpPr>
            <a:spLocks noChangeShapeType="1"/>
          </p:cNvSpPr>
          <p:nvPr/>
        </p:nvSpPr>
        <p:spPr bwMode="auto">
          <a:xfrm>
            <a:off x="4719638" y="2133600"/>
            <a:ext cx="0" cy="4343400"/>
          </a:xfrm>
          <a:prstGeom prst="line">
            <a:avLst/>
          </a:prstGeom>
          <a:noFill/>
          <a:ln w="38100">
            <a:solidFill>
              <a:srgbClr val="003300"/>
            </a:solidFill>
            <a:prstDash val="dashDot"/>
            <a:round/>
            <a:headEnd/>
            <a:tailEnd/>
          </a:ln>
          <a:effectLst/>
        </p:spPr>
        <p:txBody>
          <a:bodyPr wrap="none" anchor="ctr"/>
          <a:lstStyle/>
          <a:p>
            <a:endParaRPr lang="en-US"/>
          </a:p>
        </p:txBody>
      </p:sp>
      <p:pic>
        <p:nvPicPr>
          <p:cNvPr id="142346" name="Picture 10" descr="Many Handles"/>
          <p:cNvPicPr>
            <a:picLocks noChangeAspect="1" noChangeArrowheads="1"/>
          </p:cNvPicPr>
          <p:nvPr/>
        </p:nvPicPr>
        <p:blipFill>
          <a:blip r:embed="rId5" cstate="print"/>
          <a:srcRect t="12000" b="12000"/>
          <a:stretch>
            <a:fillRect/>
          </a:stretch>
        </p:blipFill>
        <p:spPr bwMode="auto">
          <a:xfrm>
            <a:off x="457200" y="3733800"/>
            <a:ext cx="3733800" cy="2514600"/>
          </a:xfrm>
          <a:prstGeom prst="rect">
            <a:avLst/>
          </a:prstGeom>
          <a:noFill/>
          <a:ln w="9525">
            <a:solidFill>
              <a:srgbClr val="000000"/>
            </a:solidFill>
            <a:miter lim="800000"/>
            <a:headEnd/>
            <a:tailEnd/>
          </a:ln>
        </p:spPr>
      </p:pic>
      <p:sp>
        <p:nvSpPr>
          <p:cNvPr id="142347" name="Text Box 11"/>
          <p:cNvSpPr txBox="1">
            <a:spLocks noChangeArrowheads="1"/>
          </p:cNvSpPr>
          <p:nvPr/>
        </p:nvSpPr>
        <p:spPr bwMode="auto">
          <a:xfrm>
            <a:off x="457200" y="2209800"/>
            <a:ext cx="3505200" cy="946150"/>
          </a:xfrm>
          <a:prstGeom prst="rect">
            <a:avLst/>
          </a:prstGeom>
          <a:noFill/>
          <a:ln w="9525" algn="ctr">
            <a:noFill/>
            <a:miter lim="800000"/>
            <a:headEnd/>
            <a:tailEnd/>
          </a:ln>
          <a:effectLst>
            <a:outerShdw dist="17961" dir="2700000" algn="ctr" rotWithShape="0">
              <a:srgbClr val="CBD7F1"/>
            </a:outerShdw>
          </a:effectLst>
        </p:spPr>
        <p:txBody>
          <a:bodyPr>
            <a:spAutoFit/>
          </a:bodyPr>
          <a:lstStyle/>
          <a:p>
            <a:pPr eaLnBrk="0" hangingPunct="0"/>
            <a:r>
              <a:rPr lang="en-US" sz="2800"/>
              <a:t>Handles get smaller, but hand does not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609600"/>
            <a:ext cx="4114800" cy="1066800"/>
          </a:xfrm>
        </p:spPr>
        <p:txBody>
          <a:bodyPr/>
          <a:lstStyle/>
          <a:p>
            <a:r>
              <a:rPr lang="en-US" sz="4000" b="1"/>
              <a:t>Intensive Typing</a:t>
            </a:r>
          </a:p>
        </p:txBody>
      </p:sp>
      <p:pic>
        <p:nvPicPr>
          <p:cNvPr id="144388" name="Picture 4" descr="intensive keying"/>
          <p:cNvPicPr>
            <a:picLocks noChangeAspect="1" noChangeArrowheads="1"/>
          </p:cNvPicPr>
          <p:nvPr/>
        </p:nvPicPr>
        <p:blipFill>
          <a:blip r:embed="rId2" cstate="print"/>
          <a:srcRect l="2206" t="2187" r="2187" b="2213"/>
          <a:stretch>
            <a:fillRect/>
          </a:stretch>
        </p:blipFill>
        <p:spPr bwMode="auto">
          <a:xfrm>
            <a:off x="457200" y="2667000"/>
            <a:ext cx="3733800" cy="2743200"/>
          </a:xfrm>
          <a:prstGeom prst="rect">
            <a:avLst/>
          </a:prstGeom>
          <a:noFill/>
        </p:spPr>
      </p:pic>
      <p:pic>
        <p:nvPicPr>
          <p:cNvPr id="144389" name="Picture 5" descr="first_mouse"/>
          <p:cNvPicPr>
            <a:picLocks noChangeAspect="1" noChangeArrowheads="1"/>
          </p:cNvPicPr>
          <p:nvPr/>
        </p:nvPicPr>
        <p:blipFill>
          <a:blip r:embed="rId3" cstate="print"/>
          <a:srcRect/>
          <a:stretch>
            <a:fillRect/>
          </a:stretch>
        </p:blipFill>
        <p:spPr bwMode="auto">
          <a:xfrm>
            <a:off x="5105400" y="1981200"/>
            <a:ext cx="3352800" cy="2209800"/>
          </a:xfrm>
          <a:prstGeom prst="rect">
            <a:avLst/>
          </a:prstGeom>
          <a:noFill/>
          <a:ln w="9525">
            <a:solidFill>
              <a:srgbClr val="000000"/>
            </a:solidFill>
            <a:miter lim="800000"/>
            <a:headEnd/>
            <a:tailEnd/>
          </a:ln>
        </p:spPr>
      </p:pic>
      <p:pic>
        <p:nvPicPr>
          <p:cNvPr id="144392" name="Picture 8" descr="MouseNose"/>
          <p:cNvPicPr>
            <a:picLocks noChangeAspect="1" noChangeArrowheads="1"/>
          </p:cNvPicPr>
          <p:nvPr/>
        </p:nvPicPr>
        <p:blipFill>
          <a:blip r:embed="rId4" cstate="print"/>
          <a:srcRect/>
          <a:stretch>
            <a:fillRect/>
          </a:stretch>
        </p:blipFill>
        <p:spPr bwMode="auto">
          <a:xfrm>
            <a:off x="5562600" y="4495800"/>
            <a:ext cx="2286000" cy="1725613"/>
          </a:xfrm>
          <a:prstGeom prst="rect">
            <a:avLst/>
          </a:prstGeom>
          <a:noFill/>
        </p:spPr>
      </p:pic>
      <p:sp>
        <p:nvSpPr>
          <p:cNvPr id="144393" name="Text Box 9"/>
          <p:cNvSpPr txBox="1">
            <a:spLocks noChangeArrowheads="1"/>
          </p:cNvSpPr>
          <p:nvPr/>
        </p:nvSpPr>
        <p:spPr bwMode="auto">
          <a:xfrm>
            <a:off x="5638800" y="1438275"/>
            <a:ext cx="2286000" cy="519113"/>
          </a:xfrm>
          <a:prstGeom prst="rect">
            <a:avLst/>
          </a:prstGeom>
          <a:noFill/>
          <a:ln w="9525">
            <a:noFill/>
            <a:miter lim="800000"/>
            <a:headEnd/>
            <a:tailEnd/>
          </a:ln>
          <a:effectLst/>
        </p:spPr>
        <p:txBody>
          <a:bodyPr>
            <a:spAutoFit/>
          </a:bodyPr>
          <a:lstStyle/>
          <a:p>
            <a:r>
              <a:rPr lang="en-US" sz="2800"/>
              <a:t>The Prototype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09600" y="381000"/>
            <a:ext cx="7772400" cy="1143000"/>
          </a:xfrm>
        </p:spPr>
        <p:txBody>
          <a:bodyPr/>
          <a:lstStyle/>
          <a:p>
            <a:r>
              <a:rPr lang="en-US" b="1"/>
              <a:t>References</a:t>
            </a:r>
          </a:p>
        </p:txBody>
      </p:sp>
      <p:sp>
        <p:nvSpPr>
          <p:cNvPr id="103427" name="Rectangle 3"/>
          <p:cNvSpPr>
            <a:spLocks noGrp="1" noChangeArrowheads="1"/>
          </p:cNvSpPr>
          <p:nvPr>
            <p:ph type="body" idx="1"/>
          </p:nvPr>
        </p:nvSpPr>
        <p:spPr/>
        <p:txBody>
          <a:bodyPr/>
          <a:lstStyle/>
          <a:p>
            <a:r>
              <a:rPr lang="en-US"/>
              <a:t>NAVMC DIR 5100.8, Chapter 19</a:t>
            </a:r>
          </a:p>
          <a:p>
            <a:r>
              <a:rPr lang="en-US"/>
              <a:t>OPNAVINST 5100.23G</a:t>
            </a:r>
          </a:p>
          <a:p>
            <a:r>
              <a:rPr lang="en-US"/>
              <a:t>NIOSH PUB. NO. 97-117</a:t>
            </a:r>
          </a:p>
          <a:p>
            <a:r>
              <a:rPr lang="en-US"/>
              <a:t>DODI 6055.1</a:t>
            </a:r>
          </a:p>
        </p:txBody>
      </p:sp>
    </p:spTree>
    <p:extLst>
      <p:ext uri="{BB962C8B-B14F-4D97-AF65-F5344CB8AC3E}">
        <p14:creationId xmlns:p14="http://schemas.microsoft.com/office/powerpoint/2010/main" val="1580291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533400" y="457200"/>
            <a:ext cx="4191000" cy="990600"/>
          </a:xfrm>
        </p:spPr>
        <p:txBody>
          <a:bodyPr/>
          <a:lstStyle/>
          <a:p>
            <a:r>
              <a:rPr lang="en-US" sz="4000" b="1"/>
              <a:t>Repeated Impacts</a:t>
            </a:r>
          </a:p>
        </p:txBody>
      </p:sp>
      <p:pic>
        <p:nvPicPr>
          <p:cNvPr id="145416" name="Picture 8" descr="Load Carriage"/>
          <p:cNvPicPr>
            <a:picLocks noChangeAspect="1" noChangeArrowheads="1"/>
          </p:cNvPicPr>
          <p:nvPr/>
        </p:nvPicPr>
        <p:blipFill>
          <a:blip r:embed="rId2" cstate="print"/>
          <a:srcRect r="15492"/>
          <a:stretch>
            <a:fillRect/>
          </a:stretch>
        </p:blipFill>
        <p:spPr bwMode="auto">
          <a:xfrm>
            <a:off x="4800600" y="2895600"/>
            <a:ext cx="3886200" cy="3449638"/>
          </a:xfrm>
          <a:prstGeom prst="rect">
            <a:avLst/>
          </a:prstGeom>
          <a:noFill/>
        </p:spPr>
      </p:pic>
      <p:pic>
        <p:nvPicPr>
          <p:cNvPr id="145417" name="Picture 9"/>
          <p:cNvPicPr>
            <a:picLocks noChangeArrowheads="1"/>
          </p:cNvPicPr>
          <p:nvPr/>
        </p:nvPicPr>
        <p:blipFill>
          <a:blip r:embed="rId3" cstate="print"/>
          <a:srcRect l="9657"/>
          <a:stretch>
            <a:fillRect/>
          </a:stretch>
        </p:blipFill>
        <p:spPr bwMode="auto">
          <a:xfrm>
            <a:off x="685800" y="2362200"/>
            <a:ext cx="3657600" cy="3429000"/>
          </a:xfrm>
          <a:prstGeom prst="rect">
            <a:avLst/>
          </a:prstGeom>
          <a:noFill/>
          <a:ln w="9525">
            <a:solidFill>
              <a:srgbClr val="FF0000"/>
            </a:solidFill>
            <a:miter lim="800000"/>
            <a:headEnd/>
            <a:tailEnd/>
          </a:ln>
          <a:effectLst/>
        </p:spPr>
      </p:pic>
      <p:pic>
        <p:nvPicPr>
          <p:cNvPr id="145418" name="Picture 10" descr="knee kicker"/>
          <p:cNvPicPr>
            <a:picLocks noChangeAspect="1" noChangeArrowheads="1"/>
          </p:cNvPicPr>
          <p:nvPr/>
        </p:nvPicPr>
        <p:blipFill>
          <a:blip r:embed="rId4" cstate="print"/>
          <a:srcRect l="1237" r="3149" b="17551"/>
          <a:stretch>
            <a:fillRect/>
          </a:stretch>
        </p:blipFill>
        <p:spPr bwMode="auto">
          <a:xfrm>
            <a:off x="5181600" y="533400"/>
            <a:ext cx="3276600" cy="2119313"/>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81000" y="304800"/>
            <a:ext cx="4114800" cy="1905000"/>
          </a:xfrm>
        </p:spPr>
        <p:txBody>
          <a:bodyPr/>
          <a:lstStyle/>
          <a:p>
            <a:r>
              <a:rPr lang="en-US" sz="4000" b="1"/>
              <a:t>Frequent, Awkward, or Heavy Lifting</a:t>
            </a:r>
          </a:p>
        </p:txBody>
      </p:sp>
      <p:pic>
        <p:nvPicPr>
          <p:cNvPr id="146435" name="Picture 3" descr="pallet lifting"/>
          <p:cNvPicPr>
            <a:picLocks noChangeAspect="1" noChangeArrowheads="1"/>
          </p:cNvPicPr>
          <p:nvPr/>
        </p:nvPicPr>
        <p:blipFill>
          <a:blip r:embed="rId2" cstate="print">
            <a:lum bright="12000" contrast="12000"/>
          </a:blip>
          <a:srcRect l="3847" t="10345" r="427" b="1724"/>
          <a:stretch>
            <a:fillRect/>
          </a:stretch>
        </p:blipFill>
        <p:spPr bwMode="auto">
          <a:xfrm>
            <a:off x="5029200" y="3657600"/>
            <a:ext cx="3657600" cy="2667000"/>
          </a:xfrm>
          <a:prstGeom prst="rect">
            <a:avLst/>
          </a:prstGeom>
          <a:noFill/>
        </p:spPr>
      </p:pic>
      <p:pic>
        <p:nvPicPr>
          <p:cNvPr id="146438" name="Picture 6"/>
          <p:cNvPicPr>
            <a:picLocks noChangeAspect="1" noChangeArrowheads="1"/>
          </p:cNvPicPr>
          <p:nvPr/>
        </p:nvPicPr>
        <p:blipFill>
          <a:blip r:embed="rId3" cstate="print"/>
          <a:srcRect/>
          <a:stretch>
            <a:fillRect/>
          </a:stretch>
        </p:blipFill>
        <p:spPr bwMode="auto">
          <a:xfrm>
            <a:off x="609600" y="2514600"/>
            <a:ext cx="3817938" cy="3810000"/>
          </a:xfrm>
          <a:prstGeom prst="rect">
            <a:avLst/>
          </a:prstGeom>
          <a:noFill/>
          <a:ln w="9525" algn="ctr">
            <a:noFill/>
            <a:miter lim="800000"/>
            <a:headEnd/>
            <a:tailEnd/>
          </a:ln>
          <a:effectLst/>
        </p:spPr>
      </p:pic>
      <p:pic>
        <p:nvPicPr>
          <p:cNvPr id="146439" name="Picture 7" descr="two person hand truck move"/>
          <p:cNvPicPr>
            <a:picLocks noChangeAspect="1" noChangeArrowheads="1"/>
          </p:cNvPicPr>
          <p:nvPr/>
        </p:nvPicPr>
        <p:blipFill>
          <a:blip r:embed="rId4" cstate="print">
            <a:lum bright="12000" contrast="-12000"/>
          </a:blip>
          <a:srcRect l="2687" t="9764" r="7394" b="7141"/>
          <a:stretch>
            <a:fillRect/>
          </a:stretch>
        </p:blipFill>
        <p:spPr bwMode="auto">
          <a:xfrm>
            <a:off x="5105400" y="304800"/>
            <a:ext cx="3581400" cy="3200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a:xfrm>
            <a:off x="685800" y="381000"/>
            <a:ext cx="3657600" cy="914400"/>
          </a:xfrm>
        </p:spPr>
        <p:txBody>
          <a:bodyPr/>
          <a:lstStyle/>
          <a:p>
            <a:r>
              <a:rPr lang="en-US" b="1"/>
              <a:t>Vibration</a:t>
            </a:r>
          </a:p>
        </p:txBody>
      </p:sp>
      <p:pic>
        <p:nvPicPr>
          <p:cNvPr id="147463" name="Picture 7" descr="grinder"/>
          <p:cNvPicPr>
            <a:picLocks noChangeAspect="1" noChangeArrowheads="1"/>
          </p:cNvPicPr>
          <p:nvPr/>
        </p:nvPicPr>
        <p:blipFill>
          <a:blip r:embed="rId2" cstate="print">
            <a:lum bright="6000" contrast="6000"/>
          </a:blip>
          <a:srcRect l="1944" r="1944"/>
          <a:stretch>
            <a:fillRect/>
          </a:stretch>
        </p:blipFill>
        <p:spPr bwMode="auto">
          <a:xfrm>
            <a:off x="4724400" y="533400"/>
            <a:ext cx="3886200" cy="2438400"/>
          </a:xfrm>
          <a:prstGeom prst="rect">
            <a:avLst/>
          </a:prstGeom>
          <a:noFill/>
          <a:ln w="9525">
            <a:solidFill>
              <a:srgbClr val="FF0000"/>
            </a:solidFill>
            <a:miter lim="800000"/>
            <a:headEnd/>
            <a:tailEnd/>
          </a:ln>
        </p:spPr>
      </p:pic>
      <p:pic>
        <p:nvPicPr>
          <p:cNvPr id="147465" name="Picture 9" descr="Small boats &amp; vibration 030410-N-0120R-004"/>
          <p:cNvPicPr>
            <a:picLocks noChangeAspect="1" noChangeArrowheads="1"/>
          </p:cNvPicPr>
          <p:nvPr/>
        </p:nvPicPr>
        <p:blipFill>
          <a:blip r:embed="rId3" cstate="print"/>
          <a:srcRect/>
          <a:stretch>
            <a:fillRect/>
          </a:stretch>
        </p:blipFill>
        <p:spPr bwMode="auto">
          <a:xfrm>
            <a:off x="4724400" y="3352800"/>
            <a:ext cx="3962400" cy="3200400"/>
          </a:xfrm>
          <a:prstGeom prst="rect">
            <a:avLst/>
          </a:prstGeom>
          <a:noFill/>
        </p:spPr>
      </p:pic>
      <p:pic>
        <p:nvPicPr>
          <p:cNvPr id="147466" name="Picture 10" descr="img_613c"/>
          <p:cNvPicPr>
            <a:picLocks noChangeAspect="1" noChangeArrowheads="1"/>
          </p:cNvPicPr>
          <p:nvPr/>
        </p:nvPicPr>
        <p:blipFill>
          <a:blip r:embed="rId4" cstate="print"/>
          <a:srcRect/>
          <a:stretch>
            <a:fillRect/>
          </a:stretch>
        </p:blipFill>
        <p:spPr bwMode="auto">
          <a:xfrm>
            <a:off x="457200" y="2667000"/>
            <a:ext cx="3962400" cy="2438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a:xfrm>
            <a:off x="685800" y="609600"/>
            <a:ext cx="3733800" cy="1143000"/>
          </a:xfrm>
        </p:spPr>
        <p:txBody>
          <a:bodyPr/>
          <a:lstStyle/>
          <a:p>
            <a:r>
              <a:rPr lang="en-US" sz="4000" b="1"/>
              <a:t>Repetitive Motion</a:t>
            </a:r>
          </a:p>
        </p:txBody>
      </p:sp>
      <p:pic>
        <p:nvPicPr>
          <p:cNvPr id="149509" name="Picture 5" descr="Manual ratchet1"/>
          <p:cNvPicPr>
            <a:picLocks noChangeAspect="1" noChangeArrowheads="1"/>
          </p:cNvPicPr>
          <p:nvPr/>
        </p:nvPicPr>
        <p:blipFill>
          <a:blip r:embed="rId2" cstate="print"/>
          <a:srcRect l="21875" r="1563"/>
          <a:stretch>
            <a:fillRect/>
          </a:stretch>
        </p:blipFill>
        <p:spPr bwMode="auto">
          <a:xfrm>
            <a:off x="5105400" y="3886200"/>
            <a:ext cx="3352800" cy="2590800"/>
          </a:xfrm>
          <a:prstGeom prst="rect">
            <a:avLst/>
          </a:prstGeom>
          <a:noFill/>
          <a:ln w="9525">
            <a:solidFill>
              <a:srgbClr val="FF0000"/>
            </a:solidFill>
            <a:miter lim="800000"/>
            <a:headEnd/>
            <a:tailEnd/>
          </a:ln>
        </p:spPr>
      </p:pic>
      <p:pic>
        <p:nvPicPr>
          <p:cNvPr id="149510" name="Picture 6" descr="Power Ratchet"/>
          <p:cNvPicPr>
            <a:picLocks noChangeAspect="1" noChangeArrowheads="1"/>
          </p:cNvPicPr>
          <p:nvPr/>
        </p:nvPicPr>
        <p:blipFill>
          <a:blip r:embed="rId3" cstate="print"/>
          <a:srcRect l="20313" r="7813"/>
          <a:stretch>
            <a:fillRect/>
          </a:stretch>
        </p:blipFill>
        <p:spPr bwMode="auto">
          <a:xfrm>
            <a:off x="5105400" y="457200"/>
            <a:ext cx="3352800" cy="2667000"/>
          </a:xfrm>
          <a:prstGeom prst="rect">
            <a:avLst/>
          </a:prstGeom>
          <a:noFill/>
          <a:ln w="9525">
            <a:solidFill>
              <a:srgbClr val="008000"/>
            </a:solidFill>
            <a:miter lim="800000"/>
            <a:headEnd/>
            <a:tailEnd/>
          </a:ln>
        </p:spPr>
      </p:pic>
      <p:pic>
        <p:nvPicPr>
          <p:cNvPr id="149511" name="Picture 7" descr="frequent lifting"/>
          <p:cNvPicPr>
            <a:picLocks noChangeAspect="1" noChangeArrowheads="1"/>
          </p:cNvPicPr>
          <p:nvPr/>
        </p:nvPicPr>
        <p:blipFill>
          <a:blip r:embed="rId4" cstate="print"/>
          <a:srcRect/>
          <a:stretch>
            <a:fillRect/>
          </a:stretch>
        </p:blipFill>
        <p:spPr bwMode="auto">
          <a:xfrm>
            <a:off x="457200" y="2057400"/>
            <a:ext cx="4038600" cy="3733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381000"/>
            <a:ext cx="7924800" cy="990600"/>
          </a:xfrm>
        </p:spPr>
        <p:txBody>
          <a:bodyPr/>
          <a:lstStyle/>
          <a:p>
            <a:r>
              <a:rPr lang="en-US" b="1"/>
              <a:t>Awkward Positions</a:t>
            </a:r>
          </a:p>
        </p:txBody>
      </p:sp>
      <p:pic>
        <p:nvPicPr>
          <p:cNvPr id="151557" name="Picture 5" descr="AniGif01"/>
          <p:cNvPicPr>
            <a:picLocks noChangeAspect="1" noChangeArrowheads="1" noCrop="1"/>
          </p:cNvPicPr>
          <p:nvPr/>
        </p:nvPicPr>
        <p:blipFill>
          <a:blip r:embed="rId2" cstate="print"/>
          <a:srcRect/>
          <a:stretch>
            <a:fillRect/>
          </a:stretch>
        </p:blipFill>
        <p:spPr bwMode="auto">
          <a:xfrm>
            <a:off x="1143000" y="3810000"/>
            <a:ext cx="3733800" cy="2667000"/>
          </a:xfrm>
          <a:prstGeom prst="rect">
            <a:avLst/>
          </a:prstGeom>
          <a:noFill/>
        </p:spPr>
      </p:pic>
      <p:pic>
        <p:nvPicPr>
          <p:cNvPr id="151572" name="Picture 20" descr="push%2520big">
            <a:hlinkClick r:id="rId3"/>
          </p:cNvPr>
          <p:cNvPicPr>
            <a:picLocks noChangeAspect="1" noChangeArrowheads="1"/>
          </p:cNvPicPr>
          <p:nvPr/>
        </p:nvPicPr>
        <p:blipFill>
          <a:blip r:embed="rId4" cstate="print"/>
          <a:srcRect/>
          <a:stretch>
            <a:fillRect/>
          </a:stretch>
        </p:blipFill>
        <p:spPr bwMode="auto">
          <a:xfrm>
            <a:off x="685800" y="1600200"/>
            <a:ext cx="3008313" cy="1905000"/>
          </a:xfrm>
          <a:prstGeom prst="rect">
            <a:avLst/>
          </a:prstGeom>
          <a:noFill/>
          <a:ln w="38100">
            <a:solidFill>
              <a:schemeClr val="tx2"/>
            </a:solidFill>
            <a:miter lim="800000"/>
            <a:headEnd/>
            <a:tailEnd/>
          </a:ln>
        </p:spPr>
      </p:pic>
      <p:pic>
        <p:nvPicPr>
          <p:cNvPr id="151574" name="Picture 22" descr="thumb_040706-N-4304S-226"/>
          <p:cNvPicPr>
            <a:picLocks noChangeAspect="1" noChangeArrowheads="1"/>
          </p:cNvPicPr>
          <p:nvPr/>
        </p:nvPicPr>
        <p:blipFill>
          <a:blip r:embed="rId5" cstate="print"/>
          <a:srcRect/>
          <a:stretch>
            <a:fillRect/>
          </a:stretch>
        </p:blipFill>
        <p:spPr bwMode="auto">
          <a:xfrm>
            <a:off x="5791200" y="1600200"/>
            <a:ext cx="2971800" cy="4343400"/>
          </a:xfrm>
          <a:prstGeom prst="rect">
            <a:avLst/>
          </a:prstGeom>
          <a:noFill/>
        </p:spPr>
      </p:pic>
      <p:pic>
        <p:nvPicPr>
          <p:cNvPr id="151575" name="Picture 23"/>
          <p:cNvPicPr>
            <a:picLocks noChangeAspect="1" noChangeArrowheads="1"/>
          </p:cNvPicPr>
          <p:nvPr/>
        </p:nvPicPr>
        <p:blipFill>
          <a:blip r:embed="rId6" cstate="print"/>
          <a:srcRect/>
          <a:stretch>
            <a:fillRect/>
          </a:stretch>
        </p:blipFill>
        <p:spPr bwMode="auto">
          <a:xfrm>
            <a:off x="4038600" y="1524000"/>
            <a:ext cx="1581150" cy="2133600"/>
          </a:xfrm>
          <a:prstGeom prst="rect">
            <a:avLst/>
          </a:prstGeom>
          <a:noFill/>
          <a:ln w="9525" algn="ctr">
            <a:noFill/>
            <a:miter lim="800000"/>
            <a:headEnd/>
            <a:tailEnd/>
          </a:ln>
          <a:effectLst>
            <a:outerShdw dist="17961" dir="2700000" algn="ctr" rotWithShape="0">
              <a:srgbClr val="CBD7F1"/>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381000"/>
            <a:ext cx="8305800" cy="990600"/>
          </a:xfrm>
        </p:spPr>
        <p:txBody>
          <a:bodyPr/>
          <a:lstStyle/>
          <a:p>
            <a:r>
              <a:rPr lang="en-US" b="1"/>
              <a:t>Back Bent More Than 30 Degrees</a:t>
            </a:r>
          </a:p>
        </p:txBody>
      </p:sp>
      <p:pic>
        <p:nvPicPr>
          <p:cNvPr id="152579" name="Picture 3"/>
          <p:cNvPicPr>
            <a:picLocks noChangeAspect="1" noChangeArrowheads="1"/>
          </p:cNvPicPr>
          <p:nvPr/>
        </p:nvPicPr>
        <p:blipFill>
          <a:blip r:embed="rId2" cstate="print"/>
          <a:srcRect/>
          <a:stretch>
            <a:fillRect/>
          </a:stretch>
        </p:blipFill>
        <p:spPr bwMode="auto">
          <a:xfrm>
            <a:off x="685800" y="2438400"/>
            <a:ext cx="2133600" cy="3429000"/>
          </a:xfrm>
          <a:prstGeom prst="rect">
            <a:avLst/>
          </a:prstGeom>
          <a:noFill/>
          <a:ln w="9525">
            <a:noFill/>
            <a:miter lim="800000"/>
            <a:headEnd/>
            <a:tailEnd/>
          </a:ln>
          <a:effectLst/>
        </p:spPr>
      </p:pic>
      <p:pic>
        <p:nvPicPr>
          <p:cNvPr id="152583" name="Picture 7" descr="grinding">
            <a:hlinkClick r:id="rId3"/>
          </p:cNvPr>
          <p:cNvPicPr>
            <a:picLocks noChangeAspect="1" noChangeArrowheads="1"/>
          </p:cNvPicPr>
          <p:nvPr/>
        </p:nvPicPr>
        <p:blipFill>
          <a:blip r:embed="rId4" cstate="print"/>
          <a:srcRect/>
          <a:stretch>
            <a:fillRect/>
          </a:stretch>
        </p:blipFill>
        <p:spPr bwMode="auto">
          <a:xfrm>
            <a:off x="4191000" y="2514600"/>
            <a:ext cx="3886200" cy="3124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5800" y="609600"/>
            <a:ext cx="5943600" cy="1143000"/>
          </a:xfrm>
        </p:spPr>
        <p:txBody>
          <a:bodyPr/>
          <a:lstStyle/>
          <a:p>
            <a:r>
              <a:rPr lang="en-US" sz="4000" b="1"/>
              <a:t>Neck Bent More </a:t>
            </a:r>
            <a:br>
              <a:rPr lang="en-US" sz="4000" b="1"/>
            </a:br>
            <a:r>
              <a:rPr lang="en-US" sz="4000" b="1"/>
              <a:t>Than 30 degrees</a:t>
            </a:r>
          </a:p>
        </p:txBody>
      </p:sp>
      <p:pic>
        <p:nvPicPr>
          <p:cNvPr id="153603" name="Picture 3" descr="neck30"/>
          <p:cNvPicPr>
            <a:picLocks noChangeAspect="1" noChangeArrowheads="1"/>
          </p:cNvPicPr>
          <p:nvPr/>
        </p:nvPicPr>
        <p:blipFill>
          <a:blip r:embed="rId2" cstate="print"/>
          <a:srcRect/>
          <a:stretch>
            <a:fillRect/>
          </a:stretch>
        </p:blipFill>
        <p:spPr bwMode="auto">
          <a:xfrm>
            <a:off x="6781800" y="457200"/>
            <a:ext cx="1981200" cy="2057400"/>
          </a:xfrm>
          <a:prstGeom prst="rect">
            <a:avLst/>
          </a:prstGeom>
          <a:noFill/>
        </p:spPr>
      </p:pic>
      <p:pic>
        <p:nvPicPr>
          <p:cNvPr id="153606" name="Picture 6" descr="Carryling a rocket -NEHC home page vin-ordies"/>
          <p:cNvPicPr>
            <a:picLocks noChangeAspect="1" noChangeArrowheads="1"/>
          </p:cNvPicPr>
          <p:nvPr/>
        </p:nvPicPr>
        <p:blipFill>
          <a:blip r:embed="rId3" cstate="print"/>
          <a:srcRect/>
          <a:stretch>
            <a:fillRect/>
          </a:stretch>
        </p:blipFill>
        <p:spPr bwMode="auto">
          <a:xfrm>
            <a:off x="4343400" y="3048000"/>
            <a:ext cx="4376738" cy="3111500"/>
          </a:xfrm>
          <a:prstGeom prst="rect">
            <a:avLst/>
          </a:prstGeom>
          <a:noFill/>
          <a:ln w="57150">
            <a:solidFill>
              <a:schemeClr val="tx2"/>
            </a:solidFill>
            <a:miter lim="800000"/>
            <a:headEnd/>
            <a:tailEnd/>
          </a:ln>
        </p:spPr>
      </p:pic>
      <p:pic>
        <p:nvPicPr>
          <p:cNvPr id="153607" name="Picture 7" descr="Bad Bike Posture 3"/>
          <p:cNvPicPr>
            <a:picLocks noChangeAspect="1" noChangeArrowheads="1"/>
          </p:cNvPicPr>
          <p:nvPr/>
        </p:nvPicPr>
        <p:blipFill>
          <a:blip r:embed="rId4" cstate="print"/>
          <a:srcRect l="23611" b="37502"/>
          <a:stretch>
            <a:fillRect/>
          </a:stretch>
        </p:blipFill>
        <p:spPr bwMode="auto">
          <a:xfrm>
            <a:off x="457200" y="2514600"/>
            <a:ext cx="3657600" cy="1995488"/>
          </a:xfrm>
          <a:prstGeom prst="rect">
            <a:avLst/>
          </a:prstGeom>
          <a:noFill/>
          <a:ln w="9525">
            <a:solidFill>
              <a:schemeClr val="bg1"/>
            </a:solidFill>
            <a:miter lim="800000"/>
            <a:headEnd/>
            <a:tailEnd/>
          </a:ln>
        </p:spPr>
      </p:pic>
      <p:pic>
        <p:nvPicPr>
          <p:cNvPr id="153608" name="Picture 8" descr="PostureHA_1"/>
          <p:cNvPicPr>
            <a:picLocks noChangeAspect="1" noChangeArrowheads="1"/>
          </p:cNvPicPr>
          <p:nvPr/>
        </p:nvPicPr>
        <p:blipFill>
          <a:blip r:embed="rId5" cstate="print"/>
          <a:srcRect r="52809" b="16191"/>
          <a:stretch>
            <a:fillRect/>
          </a:stretch>
        </p:blipFill>
        <p:spPr bwMode="auto">
          <a:xfrm>
            <a:off x="457200" y="4648200"/>
            <a:ext cx="1600200" cy="1676400"/>
          </a:xfrm>
          <a:prstGeom prst="rect">
            <a:avLst/>
          </a:prstGeom>
          <a:noFill/>
        </p:spPr>
      </p:pic>
      <p:grpSp>
        <p:nvGrpSpPr>
          <p:cNvPr id="153609" name="Group 9"/>
          <p:cNvGrpSpPr>
            <a:grpSpLocks/>
          </p:cNvGrpSpPr>
          <p:nvPr/>
        </p:nvGrpSpPr>
        <p:grpSpPr bwMode="auto">
          <a:xfrm>
            <a:off x="1397000" y="4943475"/>
            <a:ext cx="2798763" cy="847725"/>
            <a:chOff x="880" y="3114"/>
            <a:chExt cx="1763" cy="534"/>
          </a:xfrm>
        </p:grpSpPr>
        <p:grpSp>
          <p:nvGrpSpPr>
            <p:cNvPr id="153610" name="Group 10"/>
            <p:cNvGrpSpPr>
              <a:grpSpLocks/>
            </p:cNvGrpSpPr>
            <p:nvPr/>
          </p:nvGrpSpPr>
          <p:grpSpPr bwMode="auto">
            <a:xfrm>
              <a:off x="880" y="3504"/>
              <a:ext cx="88" cy="144"/>
              <a:chOff x="880" y="3504"/>
              <a:chExt cx="88" cy="144"/>
            </a:xfrm>
          </p:grpSpPr>
          <p:sp>
            <p:nvSpPr>
              <p:cNvPr id="153611" name="Line 11"/>
              <p:cNvSpPr>
                <a:spLocks noChangeShapeType="1"/>
              </p:cNvSpPr>
              <p:nvPr/>
            </p:nvSpPr>
            <p:spPr bwMode="auto">
              <a:xfrm>
                <a:off x="912" y="3552"/>
                <a:ext cx="0" cy="96"/>
              </a:xfrm>
              <a:prstGeom prst="line">
                <a:avLst/>
              </a:prstGeom>
              <a:noFill/>
              <a:ln w="9525">
                <a:noFill/>
                <a:round/>
                <a:headEnd/>
                <a:tailEnd/>
              </a:ln>
              <a:effectLst>
                <a:outerShdw dist="17961" dir="2700000" algn="ctr" rotWithShape="0">
                  <a:srgbClr val="CBD7F1"/>
                </a:outerShdw>
              </a:effectLst>
            </p:spPr>
            <p:txBody>
              <a:bodyPr anchor="ctr">
                <a:spAutoFit/>
              </a:bodyPr>
              <a:lstStyle/>
              <a:p>
                <a:endParaRPr lang="en-US"/>
              </a:p>
            </p:txBody>
          </p:sp>
          <p:sp>
            <p:nvSpPr>
              <p:cNvPr id="153612" name="Freeform 12"/>
              <p:cNvSpPr>
                <a:spLocks/>
              </p:cNvSpPr>
              <p:nvPr/>
            </p:nvSpPr>
            <p:spPr bwMode="auto">
              <a:xfrm>
                <a:off x="912" y="3504"/>
                <a:ext cx="56" cy="144"/>
              </a:xfrm>
              <a:custGeom>
                <a:avLst/>
                <a:gdLst/>
                <a:ahLst/>
                <a:cxnLst>
                  <a:cxn ang="0">
                    <a:pos x="48" y="0"/>
                  </a:cxn>
                  <a:cxn ang="0">
                    <a:pos x="48" y="48"/>
                  </a:cxn>
                  <a:cxn ang="0">
                    <a:pos x="0" y="144"/>
                  </a:cxn>
                </a:cxnLst>
                <a:rect l="0" t="0" r="r" b="b"/>
                <a:pathLst>
                  <a:path w="56" h="144">
                    <a:moveTo>
                      <a:pt x="48" y="0"/>
                    </a:moveTo>
                    <a:cubicBezTo>
                      <a:pt x="52" y="12"/>
                      <a:pt x="56" y="24"/>
                      <a:pt x="48" y="48"/>
                    </a:cubicBezTo>
                    <a:cubicBezTo>
                      <a:pt x="40" y="72"/>
                      <a:pt x="0" y="120"/>
                      <a:pt x="0" y="144"/>
                    </a:cubicBezTo>
                  </a:path>
                </a:pathLst>
              </a:custGeom>
              <a:noFill/>
              <a:ln w="9525" cap="flat" cmpd="sng">
                <a:solidFill>
                  <a:schemeClr val="accent2"/>
                </a:solidFill>
                <a:prstDash val="solid"/>
                <a:round/>
                <a:headEnd/>
                <a:tailEnd/>
              </a:ln>
              <a:effectLst/>
            </p:spPr>
            <p:txBody>
              <a:bodyPr anchor="ctr">
                <a:spAutoFit/>
              </a:bodyPr>
              <a:lstStyle/>
              <a:p>
                <a:endParaRPr lang="en-US"/>
              </a:p>
            </p:txBody>
          </p:sp>
          <p:sp>
            <p:nvSpPr>
              <p:cNvPr id="153613" name="Freeform 13"/>
              <p:cNvSpPr>
                <a:spLocks/>
              </p:cNvSpPr>
              <p:nvPr/>
            </p:nvSpPr>
            <p:spPr bwMode="auto">
              <a:xfrm>
                <a:off x="892" y="3516"/>
                <a:ext cx="52" cy="104"/>
              </a:xfrm>
              <a:custGeom>
                <a:avLst/>
                <a:gdLst/>
                <a:ahLst/>
                <a:cxnLst>
                  <a:cxn ang="0">
                    <a:pos x="50" y="0"/>
                  </a:cxn>
                  <a:cxn ang="0">
                    <a:pos x="44" y="46"/>
                  </a:cxn>
                  <a:cxn ang="0">
                    <a:pos x="0" y="104"/>
                  </a:cxn>
                </a:cxnLst>
                <a:rect l="0" t="0" r="r" b="b"/>
                <a:pathLst>
                  <a:path w="52" h="104">
                    <a:moveTo>
                      <a:pt x="50" y="0"/>
                    </a:moveTo>
                    <a:cubicBezTo>
                      <a:pt x="51" y="14"/>
                      <a:pt x="52" y="29"/>
                      <a:pt x="44" y="46"/>
                    </a:cubicBezTo>
                    <a:cubicBezTo>
                      <a:pt x="36" y="63"/>
                      <a:pt x="18" y="83"/>
                      <a:pt x="0" y="104"/>
                    </a:cubicBezTo>
                  </a:path>
                </a:pathLst>
              </a:custGeom>
              <a:noFill/>
              <a:ln w="9525" cap="flat" cmpd="sng">
                <a:solidFill>
                  <a:schemeClr val="accent2"/>
                </a:solidFill>
                <a:prstDash val="solid"/>
                <a:round/>
                <a:headEnd/>
                <a:tailEnd/>
              </a:ln>
              <a:effectLst/>
            </p:spPr>
            <p:txBody>
              <a:bodyPr anchor="ctr">
                <a:spAutoFit/>
              </a:bodyPr>
              <a:lstStyle/>
              <a:p>
                <a:endParaRPr lang="en-US"/>
              </a:p>
            </p:txBody>
          </p:sp>
          <p:sp>
            <p:nvSpPr>
              <p:cNvPr id="153614" name="Freeform 14"/>
              <p:cNvSpPr>
                <a:spLocks/>
              </p:cNvSpPr>
              <p:nvPr/>
            </p:nvSpPr>
            <p:spPr bwMode="auto">
              <a:xfrm>
                <a:off x="882" y="3526"/>
                <a:ext cx="37" cy="82"/>
              </a:xfrm>
              <a:custGeom>
                <a:avLst/>
                <a:gdLst/>
                <a:ahLst/>
                <a:cxnLst>
                  <a:cxn ang="0">
                    <a:pos x="30" y="0"/>
                  </a:cxn>
                  <a:cxn ang="0">
                    <a:pos x="32" y="28"/>
                  </a:cxn>
                  <a:cxn ang="0">
                    <a:pos x="0" y="82"/>
                  </a:cxn>
                </a:cxnLst>
                <a:rect l="0" t="0" r="r" b="b"/>
                <a:pathLst>
                  <a:path w="37" h="82">
                    <a:moveTo>
                      <a:pt x="30" y="0"/>
                    </a:moveTo>
                    <a:cubicBezTo>
                      <a:pt x="33" y="7"/>
                      <a:pt x="37" y="14"/>
                      <a:pt x="32" y="28"/>
                    </a:cubicBezTo>
                    <a:cubicBezTo>
                      <a:pt x="27" y="42"/>
                      <a:pt x="13" y="62"/>
                      <a:pt x="0" y="82"/>
                    </a:cubicBezTo>
                  </a:path>
                </a:pathLst>
              </a:custGeom>
              <a:noFill/>
              <a:ln w="9525" cap="flat" cmpd="sng">
                <a:solidFill>
                  <a:schemeClr val="accent2"/>
                </a:solidFill>
                <a:prstDash val="solid"/>
                <a:round/>
                <a:headEnd/>
                <a:tailEnd/>
              </a:ln>
              <a:effectLst/>
            </p:spPr>
            <p:txBody>
              <a:bodyPr anchor="ctr">
                <a:spAutoFit/>
              </a:bodyPr>
              <a:lstStyle/>
              <a:p>
                <a:endParaRPr lang="en-US"/>
              </a:p>
            </p:txBody>
          </p:sp>
          <p:sp>
            <p:nvSpPr>
              <p:cNvPr id="153615" name="Freeform 15"/>
              <p:cNvSpPr>
                <a:spLocks/>
              </p:cNvSpPr>
              <p:nvPr/>
            </p:nvSpPr>
            <p:spPr bwMode="auto">
              <a:xfrm>
                <a:off x="900" y="3518"/>
                <a:ext cx="35" cy="108"/>
              </a:xfrm>
              <a:custGeom>
                <a:avLst/>
                <a:gdLst/>
                <a:ahLst/>
                <a:cxnLst>
                  <a:cxn ang="0">
                    <a:pos x="30" y="0"/>
                  </a:cxn>
                  <a:cxn ang="0">
                    <a:pos x="30" y="30"/>
                  </a:cxn>
                  <a:cxn ang="0">
                    <a:pos x="0" y="108"/>
                  </a:cxn>
                </a:cxnLst>
                <a:rect l="0" t="0" r="r" b="b"/>
                <a:pathLst>
                  <a:path w="35" h="108">
                    <a:moveTo>
                      <a:pt x="30" y="0"/>
                    </a:moveTo>
                    <a:cubicBezTo>
                      <a:pt x="32" y="6"/>
                      <a:pt x="35" y="12"/>
                      <a:pt x="30" y="30"/>
                    </a:cubicBezTo>
                    <a:cubicBezTo>
                      <a:pt x="25" y="48"/>
                      <a:pt x="12" y="78"/>
                      <a:pt x="0" y="108"/>
                    </a:cubicBezTo>
                  </a:path>
                </a:pathLst>
              </a:custGeom>
              <a:noFill/>
              <a:ln w="9525" cap="flat" cmpd="sng">
                <a:solidFill>
                  <a:schemeClr val="accent2"/>
                </a:solidFill>
                <a:prstDash val="solid"/>
                <a:round/>
                <a:headEnd/>
                <a:tailEnd/>
              </a:ln>
              <a:effectLst/>
            </p:spPr>
            <p:txBody>
              <a:bodyPr anchor="ctr">
                <a:spAutoFit/>
              </a:bodyPr>
              <a:lstStyle/>
              <a:p>
                <a:endParaRPr lang="en-US"/>
              </a:p>
            </p:txBody>
          </p:sp>
          <p:sp>
            <p:nvSpPr>
              <p:cNvPr id="153616" name="Freeform 16"/>
              <p:cNvSpPr>
                <a:spLocks/>
              </p:cNvSpPr>
              <p:nvPr/>
            </p:nvSpPr>
            <p:spPr bwMode="auto">
              <a:xfrm>
                <a:off x="950" y="3516"/>
                <a:ext cx="16" cy="54"/>
              </a:xfrm>
              <a:custGeom>
                <a:avLst/>
                <a:gdLst/>
                <a:ahLst/>
                <a:cxnLst>
                  <a:cxn ang="0">
                    <a:pos x="0" y="0"/>
                  </a:cxn>
                  <a:cxn ang="0">
                    <a:pos x="16" y="54"/>
                  </a:cxn>
                </a:cxnLst>
                <a:rect l="0" t="0" r="r" b="b"/>
                <a:pathLst>
                  <a:path w="16" h="54">
                    <a:moveTo>
                      <a:pt x="0" y="0"/>
                    </a:moveTo>
                    <a:cubicBezTo>
                      <a:pt x="7" y="17"/>
                      <a:pt x="15" y="34"/>
                      <a:pt x="16" y="54"/>
                    </a:cubicBezTo>
                  </a:path>
                </a:pathLst>
              </a:custGeom>
              <a:noFill/>
              <a:ln w="9525" cap="flat" cmpd="sng">
                <a:noFill/>
                <a:prstDash val="solid"/>
                <a:round/>
                <a:headEnd/>
                <a:tailEnd/>
              </a:ln>
              <a:effectLst>
                <a:outerShdw dist="17961" dir="2700000" algn="ctr" rotWithShape="0">
                  <a:srgbClr val="CBD7F1"/>
                </a:outerShdw>
              </a:effectLst>
            </p:spPr>
            <p:txBody>
              <a:bodyPr anchor="ctr">
                <a:spAutoFit/>
              </a:bodyPr>
              <a:lstStyle/>
              <a:p>
                <a:endParaRPr lang="en-US"/>
              </a:p>
            </p:txBody>
          </p:sp>
          <p:sp>
            <p:nvSpPr>
              <p:cNvPr id="153617" name="Freeform 17"/>
              <p:cNvSpPr>
                <a:spLocks/>
              </p:cNvSpPr>
              <p:nvPr/>
            </p:nvSpPr>
            <p:spPr bwMode="auto">
              <a:xfrm>
                <a:off x="902" y="3510"/>
                <a:ext cx="45" cy="110"/>
              </a:xfrm>
              <a:custGeom>
                <a:avLst/>
                <a:gdLst/>
                <a:ahLst/>
                <a:cxnLst>
                  <a:cxn ang="0">
                    <a:pos x="44" y="0"/>
                  </a:cxn>
                  <a:cxn ang="0">
                    <a:pos x="38" y="70"/>
                  </a:cxn>
                  <a:cxn ang="0">
                    <a:pos x="0" y="110"/>
                  </a:cxn>
                </a:cxnLst>
                <a:rect l="0" t="0" r="r" b="b"/>
                <a:pathLst>
                  <a:path w="45" h="110">
                    <a:moveTo>
                      <a:pt x="44" y="0"/>
                    </a:moveTo>
                    <a:cubicBezTo>
                      <a:pt x="44" y="26"/>
                      <a:pt x="45" y="52"/>
                      <a:pt x="38" y="70"/>
                    </a:cubicBezTo>
                    <a:cubicBezTo>
                      <a:pt x="31" y="88"/>
                      <a:pt x="15" y="99"/>
                      <a:pt x="0" y="110"/>
                    </a:cubicBezTo>
                  </a:path>
                </a:pathLst>
              </a:custGeom>
              <a:noFill/>
              <a:ln w="9525" cap="flat" cmpd="sng">
                <a:solidFill>
                  <a:schemeClr val="accent2"/>
                </a:solidFill>
                <a:prstDash val="solid"/>
                <a:round/>
                <a:headEnd/>
                <a:tailEnd/>
              </a:ln>
              <a:effectLst/>
            </p:spPr>
            <p:txBody>
              <a:bodyPr anchor="ctr">
                <a:spAutoFit/>
              </a:bodyPr>
              <a:lstStyle/>
              <a:p>
                <a:endParaRPr lang="en-US"/>
              </a:p>
            </p:txBody>
          </p:sp>
          <p:sp>
            <p:nvSpPr>
              <p:cNvPr id="153618" name="Freeform 18"/>
              <p:cNvSpPr>
                <a:spLocks/>
              </p:cNvSpPr>
              <p:nvPr/>
            </p:nvSpPr>
            <p:spPr bwMode="auto">
              <a:xfrm>
                <a:off x="880" y="3512"/>
                <a:ext cx="48" cy="102"/>
              </a:xfrm>
              <a:custGeom>
                <a:avLst/>
                <a:gdLst/>
                <a:ahLst/>
                <a:cxnLst>
                  <a:cxn ang="0">
                    <a:pos x="36" y="0"/>
                  </a:cxn>
                  <a:cxn ang="0">
                    <a:pos x="42" y="50"/>
                  </a:cxn>
                  <a:cxn ang="0">
                    <a:pos x="0" y="102"/>
                  </a:cxn>
                </a:cxnLst>
                <a:rect l="0" t="0" r="r" b="b"/>
                <a:pathLst>
                  <a:path w="48" h="102">
                    <a:moveTo>
                      <a:pt x="36" y="0"/>
                    </a:moveTo>
                    <a:cubicBezTo>
                      <a:pt x="42" y="16"/>
                      <a:pt x="48" y="33"/>
                      <a:pt x="42" y="50"/>
                    </a:cubicBezTo>
                    <a:cubicBezTo>
                      <a:pt x="36" y="67"/>
                      <a:pt x="18" y="84"/>
                      <a:pt x="0" y="102"/>
                    </a:cubicBezTo>
                  </a:path>
                </a:pathLst>
              </a:custGeom>
              <a:noFill/>
              <a:ln w="9525" cap="flat" cmpd="sng">
                <a:solidFill>
                  <a:schemeClr val="accent2"/>
                </a:solidFill>
                <a:prstDash val="solid"/>
                <a:round/>
                <a:headEnd/>
                <a:tailEnd/>
              </a:ln>
              <a:effectLst/>
            </p:spPr>
            <p:txBody>
              <a:bodyPr anchor="ctr">
                <a:spAutoFit/>
              </a:bodyPr>
              <a:lstStyle/>
              <a:p>
                <a:endParaRPr lang="en-US"/>
              </a:p>
            </p:txBody>
          </p:sp>
        </p:grpSp>
        <p:sp>
          <p:nvSpPr>
            <p:cNvPr id="153619" name="Text Box 19"/>
            <p:cNvSpPr txBox="1">
              <a:spLocks noChangeArrowheads="1"/>
            </p:cNvSpPr>
            <p:nvPr/>
          </p:nvSpPr>
          <p:spPr bwMode="auto">
            <a:xfrm>
              <a:off x="1512" y="3114"/>
              <a:ext cx="1131" cy="520"/>
            </a:xfrm>
            <a:prstGeom prst="rect">
              <a:avLst/>
            </a:prstGeom>
            <a:noFill/>
            <a:ln w="9525" algn="ctr">
              <a:noFill/>
              <a:miter lim="800000"/>
              <a:headEnd/>
              <a:tailEnd/>
            </a:ln>
            <a:effectLst>
              <a:outerShdw dist="17961" dir="2700000" algn="ctr" rotWithShape="0">
                <a:srgbClr val="CBD7F1"/>
              </a:outerShdw>
            </a:effectLst>
          </p:spPr>
          <p:txBody>
            <a:bodyPr>
              <a:spAutoFit/>
            </a:bodyPr>
            <a:lstStyle/>
            <a:p>
              <a:pPr eaLnBrk="0" hangingPunct="0"/>
              <a:r>
                <a:rPr lang="en-US" sz="1600">
                  <a:latin typeface="Arial" charset="0"/>
                </a:rPr>
                <a:t>Shortened muscles compress nerve</a:t>
              </a:r>
            </a:p>
          </p:txBody>
        </p:sp>
        <p:sp>
          <p:nvSpPr>
            <p:cNvPr id="153620" name="Line 20"/>
            <p:cNvSpPr>
              <a:spLocks noChangeShapeType="1"/>
            </p:cNvSpPr>
            <p:nvPr/>
          </p:nvSpPr>
          <p:spPr bwMode="auto">
            <a:xfrm flipH="1">
              <a:off x="1013" y="3337"/>
              <a:ext cx="497" cy="208"/>
            </a:xfrm>
            <a:prstGeom prst="line">
              <a:avLst/>
            </a:prstGeom>
            <a:noFill/>
            <a:ln w="57150">
              <a:solidFill>
                <a:schemeClr val="tx2"/>
              </a:solidFill>
              <a:round/>
              <a:headEnd/>
              <a:tailEnd type="triangle" w="med" len="med"/>
            </a:ln>
            <a:effectLst>
              <a:outerShdw dist="17961" dir="2700000" algn="ctr" rotWithShape="0">
                <a:srgbClr val="4D4D4D"/>
              </a:outerShdw>
            </a:effec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04800"/>
            <a:ext cx="8305800" cy="838200"/>
          </a:xfrm>
        </p:spPr>
        <p:txBody>
          <a:bodyPr/>
          <a:lstStyle/>
          <a:p>
            <a:r>
              <a:rPr lang="en-US" sz="3200" b="1"/>
              <a:t>Hands Over Head or Elbows Above Shoulders</a:t>
            </a:r>
          </a:p>
        </p:txBody>
      </p:sp>
      <p:pic>
        <p:nvPicPr>
          <p:cNvPr id="154627" name="Picture 3" descr="elbows3"/>
          <p:cNvPicPr>
            <a:picLocks noChangeAspect="1" noChangeArrowheads="1"/>
          </p:cNvPicPr>
          <p:nvPr/>
        </p:nvPicPr>
        <p:blipFill>
          <a:blip r:embed="rId2" cstate="print"/>
          <a:srcRect/>
          <a:stretch>
            <a:fillRect/>
          </a:stretch>
        </p:blipFill>
        <p:spPr bwMode="auto">
          <a:xfrm>
            <a:off x="457200" y="1295400"/>
            <a:ext cx="1752600" cy="2438400"/>
          </a:xfrm>
          <a:prstGeom prst="rect">
            <a:avLst/>
          </a:prstGeom>
          <a:noFill/>
        </p:spPr>
      </p:pic>
      <p:pic>
        <p:nvPicPr>
          <p:cNvPr id="154630" name="Picture 6"/>
          <p:cNvPicPr>
            <a:picLocks noChangeAspect="1" noChangeArrowheads="1"/>
          </p:cNvPicPr>
          <p:nvPr/>
        </p:nvPicPr>
        <p:blipFill>
          <a:blip r:embed="rId3" cstate="print"/>
          <a:srcRect/>
          <a:stretch>
            <a:fillRect/>
          </a:stretch>
        </p:blipFill>
        <p:spPr bwMode="auto">
          <a:xfrm>
            <a:off x="1143000" y="3810000"/>
            <a:ext cx="1447800" cy="2609850"/>
          </a:xfrm>
          <a:prstGeom prst="rect">
            <a:avLst/>
          </a:prstGeom>
          <a:noFill/>
          <a:ln w="9525">
            <a:noFill/>
            <a:miter lim="800000"/>
            <a:headEnd/>
            <a:tailEnd/>
          </a:ln>
          <a:effectLst/>
        </p:spPr>
      </p:pic>
      <p:pic>
        <p:nvPicPr>
          <p:cNvPr id="154631" name="Picture 7" descr="Sorting the mail thumb_050810-N-9389D-053"/>
          <p:cNvPicPr>
            <a:picLocks noChangeAspect="1" noChangeArrowheads="1"/>
          </p:cNvPicPr>
          <p:nvPr/>
        </p:nvPicPr>
        <p:blipFill>
          <a:blip r:embed="rId4" cstate="print"/>
          <a:srcRect/>
          <a:stretch>
            <a:fillRect/>
          </a:stretch>
        </p:blipFill>
        <p:spPr bwMode="auto">
          <a:xfrm>
            <a:off x="2971800" y="3886200"/>
            <a:ext cx="3581400" cy="2667000"/>
          </a:xfrm>
          <a:prstGeom prst="rect">
            <a:avLst/>
          </a:prstGeom>
          <a:noFill/>
          <a:ln w="38100">
            <a:solidFill>
              <a:schemeClr val="tx2"/>
            </a:solidFill>
            <a:miter lim="800000"/>
            <a:headEnd/>
            <a:tailEnd/>
          </a:ln>
        </p:spPr>
      </p:pic>
      <p:pic>
        <p:nvPicPr>
          <p:cNvPr id="154632" name="Picture 8" descr="pin-up-board2"/>
          <p:cNvPicPr>
            <a:picLocks noChangeAspect="1" noChangeArrowheads="1"/>
          </p:cNvPicPr>
          <p:nvPr/>
        </p:nvPicPr>
        <p:blipFill>
          <a:blip r:embed="rId5" cstate="print"/>
          <a:srcRect/>
          <a:stretch>
            <a:fillRect/>
          </a:stretch>
        </p:blipFill>
        <p:spPr bwMode="auto">
          <a:xfrm>
            <a:off x="3352800" y="1143000"/>
            <a:ext cx="5486400" cy="364013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81000"/>
            <a:ext cx="7772400" cy="990600"/>
          </a:xfrm>
        </p:spPr>
        <p:txBody>
          <a:bodyPr/>
          <a:lstStyle/>
          <a:p>
            <a:r>
              <a:rPr lang="en-US" b="1"/>
              <a:t>Recent History</a:t>
            </a:r>
          </a:p>
        </p:txBody>
      </p:sp>
      <p:sp>
        <p:nvSpPr>
          <p:cNvPr id="124931" name="Rectangle 3"/>
          <p:cNvSpPr>
            <a:spLocks noGrp="1" noChangeArrowheads="1"/>
          </p:cNvSpPr>
          <p:nvPr>
            <p:ph type="body" idx="1"/>
          </p:nvPr>
        </p:nvSpPr>
        <p:spPr>
          <a:xfrm>
            <a:off x="533400" y="1752600"/>
            <a:ext cx="8077200" cy="4724400"/>
          </a:xfrm>
        </p:spPr>
        <p:txBody>
          <a:bodyPr/>
          <a:lstStyle/>
          <a:p>
            <a:r>
              <a:rPr lang="en-US"/>
              <a:t>WMSDs = half of all rated military disabilities </a:t>
            </a:r>
          </a:p>
          <a:p>
            <a:pPr lvl="1"/>
            <a:r>
              <a:rPr lang="en-US" sz="3200"/>
              <a:t>one third reported civilian injuries and illnesses within the Marine Corps</a:t>
            </a:r>
          </a:p>
          <a:p>
            <a:r>
              <a:rPr lang="en-US"/>
              <a:t>Increase in reporting WMSDs </a:t>
            </a:r>
          </a:p>
          <a:p>
            <a:pPr lvl="1"/>
            <a:r>
              <a:rPr lang="en-US" sz="3200"/>
              <a:t>Changes in work processes </a:t>
            </a:r>
          </a:p>
          <a:p>
            <a:pPr lvl="1"/>
            <a:r>
              <a:rPr lang="en-US" sz="3200"/>
              <a:t>Increased awareness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533400" y="304800"/>
            <a:ext cx="7772400" cy="1143000"/>
          </a:xfrm>
        </p:spPr>
        <p:txBody>
          <a:bodyPr/>
          <a:lstStyle/>
          <a:p>
            <a:r>
              <a:rPr lang="en-US" sz="4000" b="1"/>
              <a:t>Management Commitment and Personnel Involvement</a:t>
            </a:r>
          </a:p>
        </p:txBody>
      </p:sp>
      <p:sp>
        <p:nvSpPr>
          <p:cNvPr id="125955" name="Rectangle 3"/>
          <p:cNvSpPr>
            <a:spLocks noGrp="1" noChangeArrowheads="1"/>
          </p:cNvSpPr>
          <p:nvPr>
            <p:ph type="body" idx="1"/>
          </p:nvPr>
        </p:nvSpPr>
        <p:spPr/>
        <p:txBody>
          <a:bodyPr/>
          <a:lstStyle/>
          <a:p>
            <a:r>
              <a:rPr lang="en-US"/>
              <a:t>Partnership between all working levels is essential to prevent WMSDs </a:t>
            </a:r>
          </a:p>
          <a:p>
            <a:r>
              <a:rPr lang="en-US"/>
              <a:t>Command emphasis and management commitment</a:t>
            </a:r>
          </a:p>
          <a:p>
            <a:pPr lvl="1"/>
            <a:r>
              <a:rPr lang="en-US" sz="3200"/>
              <a:t>Personnel involvement is essential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304800"/>
            <a:ext cx="7772400" cy="1143000"/>
          </a:xfrm>
        </p:spPr>
        <p:txBody>
          <a:bodyPr/>
          <a:lstStyle/>
          <a:p>
            <a:r>
              <a:rPr lang="en-US" b="1"/>
              <a:t>Overview</a:t>
            </a:r>
          </a:p>
        </p:txBody>
      </p:sp>
      <p:sp>
        <p:nvSpPr>
          <p:cNvPr id="178179" name="Rectangle 3"/>
          <p:cNvSpPr>
            <a:spLocks noGrp="1" noChangeArrowheads="1"/>
          </p:cNvSpPr>
          <p:nvPr>
            <p:ph type="body" idx="1"/>
          </p:nvPr>
        </p:nvSpPr>
        <p:spPr>
          <a:xfrm>
            <a:off x="685800" y="1752600"/>
            <a:ext cx="7772400" cy="4343400"/>
          </a:xfrm>
        </p:spPr>
        <p:txBody>
          <a:bodyPr/>
          <a:lstStyle/>
          <a:p>
            <a:r>
              <a:rPr lang="en-US"/>
              <a:t>ID Musculoskeletal Disorders</a:t>
            </a:r>
          </a:p>
          <a:p>
            <a:r>
              <a:rPr lang="en-US"/>
              <a:t>Apply Engineering Controls</a:t>
            </a:r>
          </a:p>
          <a:p>
            <a:r>
              <a:rPr lang="en-US"/>
              <a:t>Apply Administrative Controls</a:t>
            </a:r>
          </a:p>
          <a:p>
            <a:r>
              <a:rPr lang="en-US"/>
              <a:t>Reduce Musculoskeletal Disorders</a:t>
            </a:r>
          </a:p>
          <a:p>
            <a:r>
              <a:rPr lang="en-US"/>
              <a:t>Describe how to incorporate ergonomics into repair or replacement of tools, equipment or facilities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81000"/>
            <a:ext cx="8153400" cy="990600"/>
          </a:xfrm>
        </p:spPr>
        <p:txBody>
          <a:bodyPr/>
          <a:lstStyle/>
          <a:p>
            <a:r>
              <a:rPr lang="en-US" b="1"/>
              <a:t>Hazard Prevention and Control</a:t>
            </a:r>
          </a:p>
        </p:txBody>
      </p:sp>
      <p:sp>
        <p:nvSpPr>
          <p:cNvPr id="128003" name="Rectangle 3"/>
          <p:cNvSpPr>
            <a:spLocks noGrp="1" noChangeArrowheads="1"/>
          </p:cNvSpPr>
          <p:nvPr>
            <p:ph type="body" idx="1"/>
          </p:nvPr>
        </p:nvSpPr>
        <p:spPr>
          <a:xfrm>
            <a:off x="609600" y="1905000"/>
            <a:ext cx="7848600" cy="4191000"/>
          </a:xfrm>
        </p:spPr>
        <p:txBody>
          <a:bodyPr/>
          <a:lstStyle/>
          <a:p>
            <a:r>
              <a:rPr lang="en-US"/>
              <a:t>Eliminate, reduce, or control the presence of risk factors</a:t>
            </a:r>
          </a:p>
          <a:p>
            <a:pPr lvl="1"/>
            <a:r>
              <a:rPr lang="en-US" sz="3200"/>
              <a:t>Engineering controls</a:t>
            </a:r>
          </a:p>
          <a:p>
            <a:pPr lvl="1"/>
            <a:r>
              <a:rPr lang="en-US" sz="3200"/>
              <a:t>Administrative controls</a:t>
            </a:r>
          </a:p>
          <a:p>
            <a:pPr lvl="1"/>
            <a:r>
              <a:rPr lang="en-US" sz="3200"/>
              <a:t>PPE</a:t>
            </a:r>
          </a:p>
          <a:p>
            <a:pPr lvl="2"/>
            <a:r>
              <a:rPr lang="en-US" sz="3200"/>
              <a:t>DOD does not recognize back belts or wrist splints as PPE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304800"/>
            <a:ext cx="7772400" cy="990600"/>
          </a:xfrm>
          <a:noFill/>
          <a:ln/>
        </p:spPr>
        <p:txBody>
          <a:bodyPr lIns="90488" tIns="44450" rIns="90488" bIns="44450"/>
          <a:lstStyle/>
          <a:p>
            <a:r>
              <a:rPr lang="en-US" b="1"/>
              <a:t> Engineering Controls</a:t>
            </a:r>
          </a:p>
        </p:txBody>
      </p:sp>
      <p:sp>
        <p:nvSpPr>
          <p:cNvPr id="110595" name="Rectangle 3"/>
          <p:cNvSpPr>
            <a:spLocks noGrp="1" noChangeArrowheads="1"/>
          </p:cNvSpPr>
          <p:nvPr>
            <p:ph type="body" sz="half" idx="1"/>
          </p:nvPr>
        </p:nvSpPr>
        <p:spPr>
          <a:xfrm>
            <a:off x="457200" y="1600200"/>
            <a:ext cx="8382000" cy="4525963"/>
          </a:xfrm>
          <a:noFill/>
          <a:ln/>
        </p:spPr>
        <p:txBody>
          <a:bodyPr lIns="90488" tIns="44450" rIns="90488" bIns="44450"/>
          <a:lstStyle/>
          <a:p>
            <a:r>
              <a:rPr lang="en-US"/>
              <a:t>Preferred mechanism for controlling ergonomic hazards</a:t>
            </a:r>
          </a:p>
          <a:p>
            <a:r>
              <a:rPr lang="en-US"/>
              <a:t>Redesigning the work station, work methods, and tools</a:t>
            </a:r>
          </a:p>
        </p:txBody>
      </p:sp>
      <p:pic>
        <p:nvPicPr>
          <p:cNvPr id="110597" name="Picture 5" descr="kneeling motorcycle"/>
          <p:cNvPicPr>
            <a:picLocks noChangeAspect="1" noChangeArrowheads="1"/>
          </p:cNvPicPr>
          <p:nvPr/>
        </p:nvPicPr>
        <p:blipFill>
          <a:blip r:embed="rId3" cstate="print"/>
          <a:srcRect/>
          <a:stretch>
            <a:fillRect/>
          </a:stretch>
        </p:blipFill>
        <p:spPr bwMode="auto">
          <a:xfrm>
            <a:off x="1066800" y="3962400"/>
            <a:ext cx="2743200" cy="2362200"/>
          </a:xfrm>
          <a:prstGeom prst="rect">
            <a:avLst/>
          </a:prstGeom>
          <a:noFill/>
          <a:ln w="9525">
            <a:solidFill>
              <a:srgbClr val="FF9900"/>
            </a:solidFill>
            <a:miter lim="800000"/>
            <a:headEnd/>
            <a:tailEnd/>
          </a:ln>
        </p:spPr>
      </p:pic>
      <p:pic>
        <p:nvPicPr>
          <p:cNvPr id="110598" name="Picture 6" descr="low stool motorcycle"/>
          <p:cNvPicPr>
            <a:picLocks noChangeAspect="1" noChangeArrowheads="1"/>
          </p:cNvPicPr>
          <p:nvPr/>
        </p:nvPicPr>
        <p:blipFill>
          <a:blip r:embed="rId4" cstate="print"/>
          <a:srcRect/>
          <a:stretch>
            <a:fillRect/>
          </a:stretch>
        </p:blipFill>
        <p:spPr bwMode="auto">
          <a:xfrm>
            <a:off x="5334000" y="4038600"/>
            <a:ext cx="2727325" cy="2343150"/>
          </a:xfrm>
          <a:prstGeom prst="rect">
            <a:avLst/>
          </a:prstGeom>
          <a:noFill/>
          <a:ln w="9525">
            <a:solidFill>
              <a:srgbClr val="008000"/>
            </a:solid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304800"/>
            <a:ext cx="7772400" cy="1143000"/>
          </a:xfrm>
          <a:noFill/>
          <a:ln/>
        </p:spPr>
        <p:txBody>
          <a:bodyPr lIns="90488" tIns="44450" rIns="90488" bIns="44450"/>
          <a:lstStyle/>
          <a:p>
            <a:r>
              <a:rPr lang="en-US" b="1"/>
              <a:t>Administrative Controls</a:t>
            </a:r>
          </a:p>
        </p:txBody>
      </p:sp>
      <p:sp>
        <p:nvSpPr>
          <p:cNvPr id="109571" name="Rectangle 3"/>
          <p:cNvSpPr>
            <a:spLocks noGrp="1" noChangeArrowheads="1"/>
          </p:cNvSpPr>
          <p:nvPr>
            <p:ph type="body" sz="half" idx="1"/>
          </p:nvPr>
        </p:nvSpPr>
        <p:spPr>
          <a:xfrm>
            <a:off x="533400" y="1981200"/>
            <a:ext cx="8001000" cy="3906838"/>
          </a:xfrm>
          <a:noFill/>
          <a:ln/>
        </p:spPr>
        <p:txBody>
          <a:bodyPr lIns="90488" tIns="44450" rIns="90488" bIns="44450"/>
          <a:lstStyle/>
          <a:p>
            <a:r>
              <a:rPr lang="en-US" sz="3600"/>
              <a:t>Rotating personnel to jobs with dissimilar physical requirements</a:t>
            </a:r>
          </a:p>
          <a:p>
            <a:r>
              <a:rPr lang="en-US" sz="3600"/>
              <a:t>Establishing work/rest schedules</a:t>
            </a:r>
          </a:p>
          <a:p>
            <a:r>
              <a:rPr lang="en-US" sz="3600"/>
              <a:t>Training personnel to use appropriate work methods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381000"/>
            <a:ext cx="7772400" cy="990600"/>
          </a:xfrm>
          <a:noFill/>
          <a:ln/>
        </p:spPr>
        <p:txBody>
          <a:bodyPr lIns="90488" tIns="44450" rIns="90488" bIns="44450"/>
          <a:lstStyle/>
          <a:p>
            <a:r>
              <a:rPr lang="en-US" b="1"/>
              <a:t>Work Station Design</a:t>
            </a:r>
          </a:p>
        </p:txBody>
      </p:sp>
      <p:graphicFrame>
        <p:nvGraphicFramePr>
          <p:cNvPr id="111619" name="Object 3">
            <a:hlinkClick r:id="" action="ppaction://ole?verb=0"/>
          </p:cNvPr>
          <p:cNvGraphicFramePr>
            <a:graphicFrameLocks/>
          </p:cNvGraphicFramePr>
          <p:nvPr/>
        </p:nvGraphicFramePr>
        <p:xfrm>
          <a:off x="5029200" y="3276600"/>
          <a:ext cx="3810000" cy="3286125"/>
        </p:xfrm>
        <a:graphic>
          <a:graphicData uri="http://schemas.openxmlformats.org/presentationml/2006/ole">
            <mc:AlternateContent xmlns:mc="http://schemas.openxmlformats.org/markup-compatibility/2006">
              <mc:Choice xmlns:v="urn:schemas-microsoft-com:vml" Requires="v">
                <p:oleObj spid="_x0000_s111623" name="Microsoft ClipArt Gallery" r:id="rId3" imgW="3595680" imgH="3389040" progId="MS_ClipArt_Gallery">
                  <p:embed/>
                </p:oleObj>
              </mc:Choice>
              <mc:Fallback>
                <p:oleObj name="Microsoft ClipArt Gallery" r:id="rId3" imgW="3595680" imgH="3389040" progId="MS_ClipArt_Gallery">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76600"/>
                        <a:ext cx="38100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a:hlinkClick r:id="" action="ppaction://ole?verb=0"/>
          </p:cNvPr>
          <p:cNvGraphicFramePr>
            <a:graphicFrameLocks/>
          </p:cNvGraphicFramePr>
          <p:nvPr/>
        </p:nvGraphicFramePr>
        <p:xfrm>
          <a:off x="228600" y="3200400"/>
          <a:ext cx="3581400" cy="3392488"/>
        </p:xfrm>
        <a:graphic>
          <a:graphicData uri="http://schemas.openxmlformats.org/presentationml/2006/ole">
            <mc:AlternateContent xmlns:mc="http://schemas.openxmlformats.org/markup-compatibility/2006">
              <mc:Choice xmlns:v="urn:schemas-microsoft-com:vml" Requires="v">
                <p:oleObj spid="_x0000_s111624" name="Microsoft ClipArt Gallery" r:id="rId5" imgW="3998880" imgH="3146400" progId="MS_ClipArt_Gallery">
                  <p:embed/>
                </p:oleObj>
              </mc:Choice>
              <mc:Fallback>
                <p:oleObj name="Microsoft ClipArt Gallery" r:id="rId5" imgW="3998880" imgH="3146400" progId="MS_ClipArt_Gallery">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200400"/>
                        <a:ext cx="35814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1" name="Rectangle 5"/>
          <p:cNvSpPr>
            <a:spLocks noChangeArrowheads="1"/>
          </p:cNvSpPr>
          <p:nvPr/>
        </p:nvSpPr>
        <p:spPr bwMode="auto">
          <a:xfrm>
            <a:off x="685800" y="1676400"/>
            <a:ext cx="7848600" cy="1550988"/>
          </a:xfrm>
          <a:prstGeom prst="rect">
            <a:avLst/>
          </a:prstGeom>
          <a:noFill/>
          <a:ln w="12700">
            <a:noFill/>
            <a:miter lim="800000"/>
            <a:headEnd/>
            <a:tailEnd/>
          </a:ln>
          <a:effectLst/>
        </p:spPr>
        <p:txBody>
          <a:bodyPr lIns="90488" tIns="44450" rIns="90488" bIns="44450">
            <a:spAutoFit/>
          </a:bodyPr>
          <a:lstStyle/>
          <a:p>
            <a:pPr eaLnBrk="0" hangingPunct="0"/>
            <a:r>
              <a:rPr lang="en-US" sz="3200">
                <a:latin typeface="Book Antiqua" pitchFamily="18" charset="0"/>
              </a:rPr>
              <a:t>Workstations must be easily adjustable to accommodate the worker performing the task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descr="ergo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0" y="381000"/>
            <a:ext cx="7772400" cy="1143000"/>
          </a:xfrm>
        </p:spPr>
        <p:txBody>
          <a:bodyPr/>
          <a:lstStyle/>
          <a:p>
            <a:r>
              <a:rPr lang="en-US" b="1"/>
              <a:t>Training</a:t>
            </a:r>
          </a:p>
        </p:txBody>
      </p:sp>
      <p:sp>
        <p:nvSpPr>
          <p:cNvPr id="129027" name="Rectangle 3"/>
          <p:cNvSpPr>
            <a:spLocks noGrp="1" noChangeArrowheads="1"/>
          </p:cNvSpPr>
          <p:nvPr>
            <p:ph type="body" idx="1"/>
          </p:nvPr>
        </p:nvSpPr>
        <p:spPr/>
        <p:txBody>
          <a:bodyPr/>
          <a:lstStyle/>
          <a:p>
            <a:r>
              <a:rPr lang="en-US"/>
              <a:t>Provided to all Marine Corps personnel</a:t>
            </a:r>
          </a:p>
          <a:p>
            <a:r>
              <a:rPr lang="en-US"/>
              <a:t>Recognize risk factors and understand procedures used to minimize the risks</a:t>
            </a:r>
          </a:p>
          <a:p>
            <a:r>
              <a:rPr lang="en-US"/>
              <a:t>Refresher training will be provided annually or if new risks are discovered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457200"/>
            <a:ext cx="7772400" cy="914400"/>
          </a:xfrm>
          <a:noFill/>
          <a:ln/>
        </p:spPr>
        <p:txBody>
          <a:bodyPr lIns="90488" tIns="44450" rIns="90488" bIns="44450"/>
          <a:lstStyle/>
          <a:p>
            <a:r>
              <a:rPr lang="en-US" b="1"/>
              <a:t>Training Elements</a:t>
            </a:r>
          </a:p>
        </p:txBody>
      </p:sp>
      <p:sp>
        <p:nvSpPr>
          <p:cNvPr id="112644" name="Rectangle 4"/>
          <p:cNvSpPr>
            <a:spLocks noChangeArrowheads="1"/>
          </p:cNvSpPr>
          <p:nvPr/>
        </p:nvSpPr>
        <p:spPr bwMode="auto">
          <a:xfrm>
            <a:off x="609600" y="1905000"/>
            <a:ext cx="8001000" cy="3160713"/>
          </a:xfrm>
          <a:prstGeom prst="rect">
            <a:avLst/>
          </a:prstGeom>
          <a:noFill/>
          <a:ln w="12700">
            <a:noFill/>
            <a:miter lim="800000"/>
            <a:headEnd/>
            <a:tailEnd/>
          </a:ln>
          <a:effectLst/>
        </p:spPr>
        <p:txBody>
          <a:bodyPr>
            <a:spAutoFit/>
          </a:bodyPr>
          <a:lstStyle/>
          <a:p>
            <a:pPr marL="228600" indent="-228600" eaLnBrk="0" hangingPunct="0">
              <a:spcBef>
                <a:spcPct val="20000"/>
              </a:spcBef>
              <a:buFontTx/>
              <a:buChar char="•"/>
            </a:pPr>
            <a:r>
              <a:rPr lang="en-US" sz="3200"/>
              <a:t>Ergonomic definitions and concepts</a:t>
            </a:r>
          </a:p>
          <a:p>
            <a:pPr marL="228600" indent="-228600" eaLnBrk="0" hangingPunct="0">
              <a:spcBef>
                <a:spcPct val="20000"/>
              </a:spcBef>
              <a:buFontTx/>
              <a:buChar char="•"/>
            </a:pPr>
            <a:endParaRPr lang="en-US" sz="1200"/>
          </a:p>
          <a:p>
            <a:pPr marL="228600" indent="-228600" eaLnBrk="0" hangingPunct="0">
              <a:spcBef>
                <a:spcPct val="20000"/>
              </a:spcBef>
              <a:buFontTx/>
              <a:buChar char="•"/>
            </a:pPr>
            <a:r>
              <a:rPr lang="en-US" sz="3200"/>
              <a:t>Contributing physical risk factors and personal trait</a:t>
            </a:r>
          </a:p>
          <a:p>
            <a:pPr marL="228600" indent="-228600" eaLnBrk="0" hangingPunct="0">
              <a:spcBef>
                <a:spcPct val="20000"/>
              </a:spcBef>
              <a:buFontTx/>
              <a:buChar char="•"/>
            </a:pPr>
            <a:endParaRPr lang="en-US" sz="1200"/>
          </a:p>
          <a:p>
            <a:pPr marL="228600" indent="-228600" eaLnBrk="0" hangingPunct="0">
              <a:spcBef>
                <a:spcPct val="20000"/>
              </a:spcBef>
              <a:buFontTx/>
              <a:buChar char="•"/>
            </a:pPr>
            <a:r>
              <a:rPr lang="en-US" sz="3200"/>
              <a:t>How to recognize and report early warning signs and symptoms of WMSDs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85800" y="381000"/>
            <a:ext cx="7772400" cy="990600"/>
          </a:xfrm>
        </p:spPr>
        <p:txBody>
          <a:bodyPr/>
          <a:lstStyle/>
          <a:p>
            <a:r>
              <a:rPr lang="en-US" b="1"/>
              <a:t>Training Elements cont.</a:t>
            </a:r>
          </a:p>
        </p:txBody>
      </p:sp>
      <p:sp>
        <p:nvSpPr>
          <p:cNvPr id="215043" name="Rectangle 3"/>
          <p:cNvSpPr>
            <a:spLocks noGrp="1" noChangeArrowheads="1"/>
          </p:cNvSpPr>
          <p:nvPr>
            <p:ph type="body" idx="1"/>
          </p:nvPr>
        </p:nvSpPr>
        <p:spPr>
          <a:xfrm>
            <a:off x="685800" y="1828800"/>
            <a:ext cx="7772400" cy="4114800"/>
          </a:xfrm>
        </p:spPr>
        <p:txBody>
          <a:bodyPr/>
          <a:lstStyle/>
          <a:p>
            <a:r>
              <a:rPr lang="en-US" dirty="0"/>
              <a:t>How to prevent WMSDs by recognizing risk factors and basic elements of effective </a:t>
            </a:r>
            <a:r>
              <a:rPr lang="en-US" dirty="0" smtClean="0"/>
              <a:t>design</a:t>
            </a:r>
            <a:endParaRPr lang="en-US" sz="1200" dirty="0"/>
          </a:p>
          <a:p>
            <a:endParaRPr lang="en-US" sz="1200" dirty="0"/>
          </a:p>
          <a:p>
            <a:r>
              <a:rPr lang="en-US" dirty="0"/>
              <a:t>Wellness and Semper Fit Programs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457200"/>
            <a:ext cx="7772400" cy="838200"/>
          </a:xfrm>
          <a:noFill/>
          <a:ln/>
        </p:spPr>
        <p:txBody>
          <a:bodyPr lIns="90488" tIns="44450" rIns="90488" bIns="44450"/>
          <a:lstStyle/>
          <a:p>
            <a:r>
              <a:rPr lang="en-US" b="1"/>
              <a:t>Back Injury Training</a:t>
            </a:r>
          </a:p>
        </p:txBody>
      </p:sp>
      <p:sp>
        <p:nvSpPr>
          <p:cNvPr id="113667" name="Rectangle 3"/>
          <p:cNvSpPr>
            <a:spLocks noGrp="1" noChangeArrowheads="1"/>
          </p:cNvSpPr>
          <p:nvPr>
            <p:ph type="body" sz="half" idx="1"/>
          </p:nvPr>
        </p:nvSpPr>
        <p:spPr>
          <a:xfrm>
            <a:off x="609600" y="1828800"/>
            <a:ext cx="4419600" cy="4572000"/>
          </a:xfrm>
          <a:noFill/>
          <a:ln/>
        </p:spPr>
        <p:txBody>
          <a:bodyPr lIns="90488" tIns="44450" rIns="90488" bIns="44450"/>
          <a:lstStyle/>
          <a:p>
            <a:r>
              <a:rPr lang="en-US"/>
              <a:t>Anatomy and physiology</a:t>
            </a:r>
          </a:p>
          <a:p>
            <a:r>
              <a:rPr lang="en-US"/>
              <a:t>Biomechanics of lifting</a:t>
            </a:r>
          </a:p>
          <a:p>
            <a:r>
              <a:rPr lang="en-US"/>
              <a:t>Weight control</a:t>
            </a:r>
          </a:p>
          <a:p>
            <a:r>
              <a:rPr lang="en-US"/>
              <a:t>How to avoid back injuries</a:t>
            </a:r>
          </a:p>
          <a:p>
            <a:r>
              <a:rPr lang="en-US"/>
              <a:t>Physical fitness</a:t>
            </a:r>
          </a:p>
        </p:txBody>
      </p:sp>
      <p:pic>
        <p:nvPicPr>
          <p:cNvPr id="113671" name="Picture 7" descr="rolling ladder"/>
          <p:cNvPicPr>
            <a:picLocks noChangeAspect="1" noChangeArrowheads="1"/>
          </p:cNvPicPr>
          <p:nvPr/>
        </p:nvPicPr>
        <p:blipFill>
          <a:blip r:embed="rId3" cstate="print"/>
          <a:srcRect/>
          <a:stretch>
            <a:fillRect/>
          </a:stretch>
        </p:blipFill>
        <p:spPr bwMode="auto">
          <a:xfrm>
            <a:off x="5183188" y="1828800"/>
            <a:ext cx="3351212" cy="44196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a:xfrm>
            <a:off x="685800" y="457200"/>
            <a:ext cx="7772400" cy="914400"/>
          </a:xfrm>
        </p:spPr>
        <p:txBody>
          <a:bodyPr/>
          <a:lstStyle/>
          <a:p>
            <a:r>
              <a:rPr lang="en-US" b="1"/>
              <a:t>Standing Posture</a:t>
            </a:r>
          </a:p>
        </p:txBody>
      </p:sp>
      <p:sp>
        <p:nvSpPr>
          <p:cNvPr id="161797" name="Rectangle 5"/>
          <p:cNvSpPr>
            <a:spLocks noChangeArrowheads="1"/>
          </p:cNvSpPr>
          <p:nvPr/>
        </p:nvSpPr>
        <p:spPr bwMode="auto">
          <a:xfrm>
            <a:off x="609600" y="1981200"/>
            <a:ext cx="4267200" cy="3733800"/>
          </a:xfrm>
          <a:prstGeom prst="rect">
            <a:avLst/>
          </a:prstGeom>
          <a:noFill/>
          <a:ln w="9525">
            <a:noFill/>
            <a:miter lim="800000"/>
            <a:headEnd/>
            <a:tailEnd/>
          </a:ln>
          <a:effectLst/>
        </p:spPr>
        <p:txBody>
          <a:bodyPr/>
          <a:lstStyle/>
          <a:p>
            <a:pPr marL="342900" indent="-342900">
              <a:spcBef>
                <a:spcPct val="20000"/>
              </a:spcBef>
              <a:buFontTx/>
              <a:buChar char="•"/>
            </a:pPr>
            <a:r>
              <a:rPr lang="en-US" sz="3200"/>
              <a:t>Keep your spinal column aligned in its natural curves</a:t>
            </a:r>
          </a:p>
          <a:p>
            <a:pPr marL="342900" indent="-342900">
              <a:spcBef>
                <a:spcPct val="20000"/>
              </a:spcBef>
              <a:buFontTx/>
              <a:buChar char="•"/>
            </a:pPr>
            <a:r>
              <a:rPr lang="en-US" sz="3200"/>
              <a:t>Prop one foot up on a stool</a:t>
            </a:r>
          </a:p>
        </p:txBody>
      </p:sp>
      <p:pic>
        <p:nvPicPr>
          <p:cNvPr id="161798" name="Picture 6"/>
          <p:cNvPicPr>
            <a:picLocks noChangeAspect="1" noChangeArrowheads="1"/>
          </p:cNvPicPr>
          <p:nvPr/>
        </p:nvPicPr>
        <p:blipFill>
          <a:blip r:embed="rId3" cstate="print">
            <a:lum contrast="60000"/>
          </a:blip>
          <a:srcRect/>
          <a:stretch>
            <a:fillRect/>
          </a:stretch>
        </p:blipFill>
        <p:spPr bwMode="auto">
          <a:xfrm>
            <a:off x="5105400" y="1981200"/>
            <a:ext cx="2540000" cy="3663950"/>
          </a:xfrm>
          <a:prstGeom prst="rect">
            <a:avLst/>
          </a:prstGeom>
          <a:noFill/>
          <a:ln w="9525">
            <a:noFill/>
            <a:miter lim="800000"/>
            <a:headEnd/>
            <a:tailEnd/>
          </a:ln>
          <a:effectLst/>
        </p:spPr>
      </p:pic>
      <p:pic>
        <p:nvPicPr>
          <p:cNvPr id="161799" name="Picture 7" descr="hm00354_"/>
          <p:cNvPicPr>
            <a:picLocks noChangeAspect="1" noChangeArrowheads="1"/>
          </p:cNvPicPr>
          <p:nvPr/>
        </p:nvPicPr>
        <p:blipFill>
          <a:blip r:embed="rId4" cstate="print"/>
          <a:srcRect/>
          <a:stretch>
            <a:fillRect/>
          </a:stretch>
        </p:blipFill>
        <p:spPr bwMode="auto">
          <a:xfrm>
            <a:off x="7772400" y="2438400"/>
            <a:ext cx="606425" cy="2971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152400"/>
            <a:ext cx="7772400" cy="1143000"/>
          </a:xfrm>
          <a:noFill/>
          <a:ln/>
        </p:spPr>
        <p:txBody>
          <a:bodyPr lIns="90488" tIns="44450" rIns="90488" bIns="44450"/>
          <a:lstStyle/>
          <a:p>
            <a:r>
              <a:rPr lang="en-US" sz="4800" b="1"/>
              <a:t>What is ERGONOMICS?</a:t>
            </a:r>
          </a:p>
        </p:txBody>
      </p:sp>
      <p:sp>
        <p:nvSpPr>
          <p:cNvPr id="104452" name="Rectangle 4"/>
          <p:cNvSpPr>
            <a:spLocks noChangeArrowheads="1"/>
          </p:cNvSpPr>
          <p:nvPr/>
        </p:nvSpPr>
        <p:spPr bwMode="auto">
          <a:xfrm>
            <a:off x="533400" y="1752600"/>
            <a:ext cx="7769225" cy="3497263"/>
          </a:xfrm>
          <a:prstGeom prst="rect">
            <a:avLst/>
          </a:prstGeom>
          <a:noFill/>
          <a:ln w="12700">
            <a:noFill/>
            <a:miter lim="800000"/>
            <a:headEnd/>
            <a:tailEnd/>
          </a:ln>
          <a:effectLst/>
        </p:spPr>
        <p:txBody>
          <a:bodyPr lIns="90488" tIns="44450" rIns="90488" bIns="44450">
            <a:spAutoFit/>
          </a:bodyPr>
          <a:lstStyle/>
          <a:p>
            <a:pPr marL="228600" indent="-228600" eaLnBrk="0" hangingPunct="0">
              <a:spcBef>
                <a:spcPct val="20000"/>
              </a:spcBef>
              <a:buFontTx/>
              <a:buChar char="•"/>
            </a:pPr>
            <a:r>
              <a:rPr lang="en-US" sz="3200"/>
              <a:t>Matching the work place to the worker</a:t>
            </a:r>
          </a:p>
          <a:p>
            <a:pPr marL="228600" indent="-228600" eaLnBrk="0" hangingPunct="0">
              <a:spcBef>
                <a:spcPct val="20000"/>
              </a:spcBef>
              <a:buFontTx/>
              <a:buChar char="•"/>
            </a:pPr>
            <a:r>
              <a:rPr lang="en-US" sz="3200"/>
              <a:t>OSHA enacted the Ergonomics Program</a:t>
            </a:r>
          </a:p>
          <a:p>
            <a:pPr marL="228600" indent="-228600" eaLnBrk="0" hangingPunct="0">
              <a:spcBef>
                <a:spcPct val="20000"/>
              </a:spcBef>
              <a:buFontTx/>
              <a:buChar char="•"/>
            </a:pPr>
            <a:r>
              <a:rPr lang="en-US" sz="3200"/>
              <a:t>Why are we hearing about Ergonomics now</a:t>
            </a:r>
          </a:p>
          <a:p>
            <a:pPr marL="228600" indent="-228600" algn="ctr" eaLnBrk="0" hangingPunct="0">
              <a:spcBef>
                <a:spcPct val="20000"/>
              </a:spcBef>
              <a:buFontTx/>
              <a:buChar char="•"/>
            </a:pPr>
            <a:endParaRPr lang="en-US" sz="3200"/>
          </a:p>
          <a:p>
            <a:pPr marL="228600" indent="-228600" algn="ctr" eaLnBrk="0" hangingPunct="0">
              <a:spcBef>
                <a:spcPct val="20000"/>
              </a:spcBef>
              <a:buFontTx/>
              <a:buChar char="•"/>
            </a:pPr>
            <a:endParaRPr lang="en-US" sz="3200"/>
          </a:p>
          <a:p>
            <a:pPr marL="228600" indent="-228600" algn="ctr" eaLnBrk="0" hangingPunct="0">
              <a:spcBef>
                <a:spcPct val="20000"/>
              </a:spcBef>
            </a:pPr>
            <a:endParaRPr lang="en-US" sz="3200"/>
          </a:p>
        </p:txBody>
      </p:sp>
      <p:pic>
        <p:nvPicPr>
          <p:cNvPr id="104467" name="Picture 19" descr="BD05515_"/>
          <p:cNvPicPr>
            <a:picLocks noChangeAspect="1" noChangeArrowheads="1"/>
          </p:cNvPicPr>
          <p:nvPr/>
        </p:nvPicPr>
        <p:blipFill>
          <a:blip r:embed="rId3" cstate="print"/>
          <a:srcRect/>
          <a:stretch>
            <a:fillRect/>
          </a:stretch>
        </p:blipFill>
        <p:spPr bwMode="auto">
          <a:xfrm>
            <a:off x="3352800" y="4191000"/>
            <a:ext cx="2743200" cy="2352675"/>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81000"/>
            <a:ext cx="7772400" cy="990600"/>
          </a:xfrm>
        </p:spPr>
        <p:txBody>
          <a:bodyPr/>
          <a:lstStyle/>
          <a:p>
            <a:r>
              <a:rPr lang="en-US" b="1"/>
              <a:t>Shift and Stretch</a:t>
            </a:r>
          </a:p>
        </p:txBody>
      </p:sp>
      <p:sp>
        <p:nvSpPr>
          <p:cNvPr id="163843" name="Rectangle 3"/>
          <p:cNvSpPr>
            <a:spLocks noChangeArrowheads="1"/>
          </p:cNvSpPr>
          <p:nvPr/>
        </p:nvSpPr>
        <p:spPr bwMode="auto">
          <a:xfrm>
            <a:off x="457200" y="1981200"/>
            <a:ext cx="4419600" cy="4114800"/>
          </a:xfrm>
          <a:prstGeom prst="rect">
            <a:avLst/>
          </a:prstGeom>
          <a:noFill/>
          <a:ln w="9525">
            <a:noFill/>
            <a:miter lim="800000"/>
            <a:headEnd/>
            <a:tailEnd/>
          </a:ln>
          <a:effectLst/>
        </p:spPr>
        <p:txBody>
          <a:bodyPr/>
          <a:lstStyle/>
          <a:p>
            <a:pPr marL="342900" indent="-342900">
              <a:spcBef>
                <a:spcPct val="20000"/>
              </a:spcBef>
              <a:buFontTx/>
              <a:buChar char="•"/>
            </a:pPr>
            <a:r>
              <a:rPr lang="en-US" sz="3000"/>
              <a:t>Shift your posture often</a:t>
            </a:r>
          </a:p>
          <a:p>
            <a:pPr marL="342900" indent="-342900">
              <a:spcBef>
                <a:spcPct val="20000"/>
              </a:spcBef>
              <a:buFontTx/>
              <a:buChar char="•"/>
            </a:pPr>
            <a:r>
              <a:rPr lang="en-US" sz="3000"/>
              <a:t>Stretch frequently</a:t>
            </a:r>
          </a:p>
          <a:p>
            <a:pPr marL="342900" indent="-342900">
              <a:spcBef>
                <a:spcPct val="20000"/>
              </a:spcBef>
              <a:buFontTx/>
              <a:buChar char="•"/>
            </a:pPr>
            <a:r>
              <a:rPr lang="en-US" sz="3000"/>
              <a:t>Keep your body flexible (not rigid or fixed)</a:t>
            </a:r>
          </a:p>
          <a:p>
            <a:pPr marL="342900" indent="-342900">
              <a:spcBef>
                <a:spcPct val="20000"/>
              </a:spcBef>
              <a:buFontTx/>
              <a:buChar char="•"/>
            </a:pPr>
            <a:r>
              <a:rPr lang="en-US" sz="3000"/>
              <a:t>Don’t force your body to conform to its workspace</a:t>
            </a:r>
          </a:p>
        </p:txBody>
      </p:sp>
      <p:pic>
        <p:nvPicPr>
          <p:cNvPr id="163844" name="Picture 4"/>
          <p:cNvPicPr>
            <a:picLocks noChangeAspect="1" noChangeArrowheads="1"/>
          </p:cNvPicPr>
          <p:nvPr/>
        </p:nvPicPr>
        <p:blipFill>
          <a:blip r:embed="rId3" cstate="print">
            <a:lum contrast="30000"/>
          </a:blip>
          <a:srcRect/>
          <a:stretch>
            <a:fillRect/>
          </a:stretch>
        </p:blipFill>
        <p:spPr bwMode="auto">
          <a:xfrm>
            <a:off x="7315200" y="2057400"/>
            <a:ext cx="1511300" cy="3686175"/>
          </a:xfrm>
          <a:prstGeom prst="rect">
            <a:avLst/>
          </a:prstGeom>
          <a:noFill/>
          <a:ln w="9525">
            <a:noFill/>
            <a:miter lim="800000"/>
            <a:headEnd/>
            <a:tailEnd/>
          </a:ln>
          <a:effectLst/>
        </p:spPr>
      </p:pic>
      <p:pic>
        <p:nvPicPr>
          <p:cNvPr id="163845" name="Picture 5"/>
          <p:cNvPicPr>
            <a:picLocks noChangeAspect="1" noChangeArrowheads="1"/>
          </p:cNvPicPr>
          <p:nvPr/>
        </p:nvPicPr>
        <p:blipFill>
          <a:blip r:embed="rId4" cstate="print">
            <a:lum contrast="30000"/>
          </a:blip>
          <a:srcRect/>
          <a:stretch>
            <a:fillRect/>
          </a:stretch>
        </p:blipFill>
        <p:spPr bwMode="auto">
          <a:xfrm>
            <a:off x="5257800" y="2057400"/>
            <a:ext cx="1450975" cy="3810000"/>
          </a:xfrm>
          <a:prstGeom prst="rect">
            <a:avLst/>
          </a:prstGeom>
          <a:noFill/>
          <a:ln w="12700">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85800" y="457200"/>
            <a:ext cx="7772400" cy="1143000"/>
          </a:xfrm>
        </p:spPr>
        <p:txBody>
          <a:bodyPr/>
          <a:lstStyle/>
          <a:p>
            <a:r>
              <a:rPr lang="en-US" b="1"/>
              <a:t>Push not Pull</a:t>
            </a:r>
          </a:p>
        </p:txBody>
      </p:sp>
      <p:sp>
        <p:nvSpPr>
          <p:cNvPr id="164867" name="Rectangle 3"/>
          <p:cNvSpPr>
            <a:spLocks noChangeArrowheads="1"/>
          </p:cNvSpPr>
          <p:nvPr/>
        </p:nvSpPr>
        <p:spPr bwMode="auto">
          <a:xfrm>
            <a:off x="1143000" y="2362200"/>
            <a:ext cx="3429000" cy="3048000"/>
          </a:xfrm>
          <a:prstGeom prst="rect">
            <a:avLst/>
          </a:prstGeom>
          <a:noFill/>
          <a:ln w="9525">
            <a:noFill/>
            <a:miter lim="800000"/>
            <a:headEnd/>
            <a:tailEnd/>
          </a:ln>
          <a:effectLst/>
        </p:spPr>
        <p:txBody>
          <a:bodyPr/>
          <a:lstStyle/>
          <a:p>
            <a:pPr marL="342900" indent="-342900">
              <a:spcBef>
                <a:spcPct val="20000"/>
              </a:spcBef>
              <a:buFontTx/>
              <a:buChar char="•"/>
            </a:pPr>
            <a:r>
              <a:rPr lang="en-US" sz="4000"/>
              <a:t>Can you slide it instead of lifting it</a:t>
            </a:r>
          </a:p>
        </p:txBody>
      </p:sp>
      <p:pic>
        <p:nvPicPr>
          <p:cNvPr id="164868" name="Picture 4"/>
          <p:cNvPicPr>
            <a:picLocks noChangeAspect="1" noChangeArrowheads="1"/>
          </p:cNvPicPr>
          <p:nvPr/>
        </p:nvPicPr>
        <p:blipFill>
          <a:blip r:embed="rId2" cstate="print">
            <a:lum contrast="30000"/>
          </a:blip>
          <a:srcRect/>
          <a:stretch>
            <a:fillRect/>
          </a:stretch>
        </p:blipFill>
        <p:spPr bwMode="auto">
          <a:xfrm>
            <a:off x="5715000" y="1905000"/>
            <a:ext cx="2482850" cy="4114800"/>
          </a:xfrm>
          <a:prstGeom prst="rect">
            <a:avLst/>
          </a:prstGeom>
          <a:noFill/>
          <a:ln w="12700">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457200"/>
            <a:ext cx="7772400" cy="914400"/>
          </a:xfrm>
        </p:spPr>
        <p:txBody>
          <a:bodyPr/>
          <a:lstStyle/>
          <a:p>
            <a:r>
              <a:rPr lang="en-US" b="1"/>
              <a:t>Use Lifting Devices</a:t>
            </a:r>
          </a:p>
        </p:txBody>
      </p:sp>
      <p:sp>
        <p:nvSpPr>
          <p:cNvPr id="165891" name="Rectangle 3"/>
          <p:cNvSpPr>
            <a:spLocks noChangeArrowheads="1"/>
          </p:cNvSpPr>
          <p:nvPr/>
        </p:nvSpPr>
        <p:spPr bwMode="auto">
          <a:xfrm>
            <a:off x="533400" y="1905000"/>
            <a:ext cx="4191000" cy="4114800"/>
          </a:xfrm>
          <a:prstGeom prst="rect">
            <a:avLst/>
          </a:prstGeom>
          <a:noFill/>
          <a:ln w="9525">
            <a:noFill/>
            <a:miter lim="800000"/>
            <a:headEnd/>
            <a:tailEnd/>
          </a:ln>
          <a:effectLst/>
        </p:spPr>
        <p:txBody>
          <a:bodyPr/>
          <a:lstStyle/>
          <a:p>
            <a:pPr marL="342900" indent="-342900">
              <a:spcBef>
                <a:spcPct val="20000"/>
              </a:spcBef>
              <a:buFontTx/>
              <a:buChar char="•"/>
            </a:pPr>
            <a:r>
              <a:rPr lang="en-US" sz="3200"/>
              <a:t>Use proper equipment</a:t>
            </a:r>
          </a:p>
          <a:p>
            <a:pPr marL="742950" lvl="1" indent="-285750">
              <a:spcBef>
                <a:spcPct val="20000"/>
              </a:spcBef>
              <a:buFontTx/>
              <a:buChar char="–"/>
            </a:pPr>
            <a:r>
              <a:rPr lang="en-US" sz="3200"/>
              <a:t>Hand trucks</a:t>
            </a:r>
          </a:p>
          <a:p>
            <a:pPr marL="742950" lvl="1" indent="-285750">
              <a:spcBef>
                <a:spcPct val="20000"/>
              </a:spcBef>
              <a:buFontTx/>
              <a:buChar char="–"/>
            </a:pPr>
            <a:r>
              <a:rPr lang="en-US" sz="3200"/>
              <a:t>Forklifts</a:t>
            </a:r>
          </a:p>
          <a:p>
            <a:pPr marL="742950" lvl="1" indent="-285750">
              <a:spcBef>
                <a:spcPct val="20000"/>
              </a:spcBef>
              <a:buFontTx/>
              <a:buChar char="–"/>
            </a:pPr>
            <a:r>
              <a:rPr lang="en-US" sz="3200"/>
              <a:t>Dollies</a:t>
            </a:r>
          </a:p>
          <a:p>
            <a:pPr marL="742950" lvl="1" indent="-285750">
              <a:spcBef>
                <a:spcPct val="20000"/>
              </a:spcBef>
              <a:buFontTx/>
              <a:buChar char="–"/>
            </a:pPr>
            <a:r>
              <a:rPr lang="en-US" sz="3200"/>
              <a:t>Use gloves if needed</a:t>
            </a:r>
          </a:p>
        </p:txBody>
      </p:sp>
      <p:pic>
        <p:nvPicPr>
          <p:cNvPr id="165892" name="Picture 4"/>
          <p:cNvPicPr>
            <a:picLocks noChangeAspect="1" noChangeArrowheads="1"/>
          </p:cNvPicPr>
          <p:nvPr/>
        </p:nvPicPr>
        <p:blipFill>
          <a:blip r:embed="rId2" cstate="print">
            <a:lum contrast="30000"/>
          </a:blip>
          <a:srcRect/>
          <a:stretch>
            <a:fillRect/>
          </a:stretch>
        </p:blipFill>
        <p:spPr bwMode="auto">
          <a:xfrm>
            <a:off x="4992688" y="2447925"/>
            <a:ext cx="3922712" cy="3562350"/>
          </a:xfrm>
          <a:prstGeom prst="rect">
            <a:avLst/>
          </a:prstGeom>
          <a:noFill/>
          <a:ln w="12700">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685800" y="457200"/>
            <a:ext cx="7772400" cy="990600"/>
          </a:xfrm>
        </p:spPr>
        <p:txBody>
          <a:bodyPr/>
          <a:lstStyle/>
          <a:p>
            <a:r>
              <a:rPr lang="en-US" b="1"/>
              <a:t>Stretch and be Ready</a:t>
            </a:r>
          </a:p>
        </p:txBody>
      </p:sp>
      <p:sp>
        <p:nvSpPr>
          <p:cNvPr id="166917" name="Rectangle 5"/>
          <p:cNvSpPr>
            <a:spLocks noChangeArrowheads="1"/>
          </p:cNvSpPr>
          <p:nvPr/>
        </p:nvSpPr>
        <p:spPr bwMode="auto">
          <a:xfrm>
            <a:off x="685800" y="1905000"/>
            <a:ext cx="4267200" cy="4114800"/>
          </a:xfrm>
          <a:prstGeom prst="rect">
            <a:avLst/>
          </a:prstGeom>
          <a:noFill/>
          <a:ln w="9525">
            <a:noFill/>
            <a:miter lim="800000"/>
            <a:headEnd/>
            <a:tailEnd/>
          </a:ln>
          <a:effectLst/>
        </p:spPr>
        <p:txBody>
          <a:bodyPr/>
          <a:lstStyle/>
          <a:p>
            <a:pPr marL="342900" indent="-342900">
              <a:spcBef>
                <a:spcPct val="20000"/>
              </a:spcBef>
              <a:buFontTx/>
              <a:buChar char="•"/>
            </a:pPr>
            <a:r>
              <a:rPr lang="en-US" sz="3200"/>
              <a:t>Stretch your muscles or warm up before lifting</a:t>
            </a:r>
          </a:p>
          <a:p>
            <a:pPr marL="342900" indent="-342900">
              <a:spcBef>
                <a:spcPct val="20000"/>
              </a:spcBef>
              <a:buFontTx/>
              <a:buChar char="•"/>
            </a:pPr>
            <a:r>
              <a:rPr lang="en-US" sz="3200"/>
              <a:t>Slip resistant shoes</a:t>
            </a:r>
          </a:p>
          <a:p>
            <a:pPr marL="342900" indent="-342900">
              <a:spcBef>
                <a:spcPct val="20000"/>
              </a:spcBef>
              <a:buFontTx/>
              <a:buChar char="•"/>
            </a:pPr>
            <a:r>
              <a:rPr lang="en-US" sz="3200"/>
              <a:t>Clear a pathway before you move the item</a:t>
            </a:r>
          </a:p>
        </p:txBody>
      </p:sp>
      <p:pic>
        <p:nvPicPr>
          <p:cNvPr id="166918" name="Picture 6"/>
          <p:cNvPicPr>
            <a:picLocks noChangeAspect="1" noChangeArrowheads="1"/>
          </p:cNvPicPr>
          <p:nvPr/>
        </p:nvPicPr>
        <p:blipFill>
          <a:blip r:embed="rId2" cstate="print">
            <a:lum contrast="30000"/>
          </a:blip>
          <a:srcRect/>
          <a:stretch>
            <a:fillRect/>
          </a:stretch>
        </p:blipFill>
        <p:spPr bwMode="auto">
          <a:xfrm>
            <a:off x="5638800" y="1981200"/>
            <a:ext cx="2682875" cy="3733800"/>
          </a:xfrm>
          <a:prstGeom prst="rect">
            <a:avLst/>
          </a:prstGeom>
          <a:noFill/>
          <a:ln w="12700">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81000"/>
            <a:ext cx="7924800" cy="990600"/>
          </a:xfrm>
        </p:spPr>
        <p:txBody>
          <a:bodyPr/>
          <a:lstStyle/>
          <a:p>
            <a:r>
              <a:rPr lang="en-US" b="1"/>
              <a:t>Lift with Your Legs</a:t>
            </a:r>
          </a:p>
        </p:txBody>
      </p:sp>
      <p:sp>
        <p:nvSpPr>
          <p:cNvPr id="168963" name="Rectangle 3"/>
          <p:cNvSpPr>
            <a:spLocks noChangeArrowheads="1"/>
          </p:cNvSpPr>
          <p:nvPr/>
        </p:nvSpPr>
        <p:spPr bwMode="auto">
          <a:xfrm>
            <a:off x="381000" y="1752600"/>
            <a:ext cx="5105400" cy="4343400"/>
          </a:xfrm>
          <a:prstGeom prst="rect">
            <a:avLst/>
          </a:prstGeom>
          <a:noFill/>
          <a:ln w="9525">
            <a:noFill/>
            <a:miter lim="800000"/>
            <a:headEnd/>
            <a:tailEnd/>
          </a:ln>
          <a:effectLst/>
        </p:spPr>
        <p:txBody>
          <a:bodyPr/>
          <a:lstStyle/>
          <a:p>
            <a:pPr marL="342900" indent="-342900">
              <a:spcBef>
                <a:spcPct val="20000"/>
              </a:spcBef>
              <a:buFontTx/>
              <a:buChar char="•"/>
            </a:pPr>
            <a:r>
              <a:rPr lang="en-US" sz="3200"/>
              <a:t>Plant your feet firmly - get a stable base</a:t>
            </a:r>
          </a:p>
          <a:p>
            <a:pPr marL="342900" indent="-342900">
              <a:spcBef>
                <a:spcPct val="20000"/>
              </a:spcBef>
              <a:buFontTx/>
              <a:buChar char="•"/>
            </a:pPr>
            <a:r>
              <a:rPr lang="en-US" sz="3200"/>
              <a:t>Bend at your knees - not your waist</a:t>
            </a:r>
          </a:p>
          <a:p>
            <a:pPr marL="342900" indent="-342900">
              <a:spcBef>
                <a:spcPct val="20000"/>
              </a:spcBef>
              <a:buFontTx/>
              <a:buChar char="•"/>
            </a:pPr>
            <a:r>
              <a:rPr lang="en-US" sz="3200"/>
              <a:t>Tighten your abdominal muscles to support your spine</a:t>
            </a:r>
          </a:p>
        </p:txBody>
      </p:sp>
      <p:pic>
        <p:nvPicPr>
          <p:cNvPr id="168964" name="Picture 4"/>
          <p:cNvPicPr>
            <a:picLocks noChangeAspect="1" noChangeArrowheads="1"/>
          </p:cNvPicPr>
          <p:nvPr/>
        </p:nvPicPr>
        <p:blipFill>
          <a:blip r:embed="rId2" cstate="print">
            <a:lum contrast="30000"/>
          </a:blip>
          <a:srcRect/>
          <a:stretch>
            <a:fillRect/>
          </a:stretch>
        </p:blipFill>
        <p:spPr bwMode="auto">
          <a:xfrm>
            <a:off x="5791200" y="2286000"/>
            <a:ext cx="3051175" cy="32766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762000" y="381000"/>
            <a:ext cx="7772400" cy="1066800"/>
          </a:xfrm>
        </p:spPr>
        <p:txBody>
          <a:bodyPr/>
          <a:lstStyle/>
          <a:p>
            <a:r>
              <a:rPr lang="en-US" b="1"/>
              <a:t>Lift with Your Legs cont.</a:t>
            </a:r>
          </a:p>
        </p:txBody>
      </p:sp>
      <p:sp>
        <p:nvSpPr>
          <p:cNvPr id="216067" name="Rectangle 3"/>
          <p:cNvSpPr>
            <a:spLocks noGrp="1" noChangeArrowheads="1"/>
          </p:cNvSpPr>
          <p:nvPr>
            <p:ph type="body" idx="1"/>
          </p:nvPr>
        </p:nvSpPr>
        <p:spPr/>
        <p:txBody>
          <a:bodyPr/>
          <a:lstStyle/>
          <a:p>
            <a:r>
              <a:rPr lang="en-US"/>
              <a:t>Get a good grip - use both hands </a:t>
            </a:r>
          </a:p>
          <a:p>
            <a:r>
              <a:rPr lang="en-US"/>
              <a:t>Keep the load close to your body</a:t>
            </a:r>
          </a:p>
          <a:p>
            <a:r>
              <a:rPr lang="en-US"/>
              <a:t>Use your leg muscles as you lift</a:t>
            </a:r>
          </a:p>
          <a:p>
            <a:r>
              <a:rPr lang="en-US"/>
              <a:t>Keep your back upright, keep it in its natural posture</a:t>
            </a:r>
          </a:p>
          <a:p>
            <a:r>
              <a:rPr lang="en-US"/>
              <a:t>Lift steadily and smoothly without jerking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Object 2">
            <a:hlinkClick r:id="" action="ppaction://ole?verb=0"/>
          </p:cNvPr>
          <p:cNvGraphicFramePr>
            <a:graphicFrameLocks/>
          </p:cNvGraphicFramePr>
          <p:nvPr/>
        </p:nvGraphicFramePr>
        <p:xfrm>
          <a:off x="5029200" y="1676400"/>
          <a:ext cx="3810000" cy="4953000"/>
        </p:xfrm>
        <a:graphic>
          <a:graphicData uri="http://schemas.openxmlformats.org/presentationml/2006/ole">
            <mc:AlternateContent xmlns:mc="http://schemas.openxmlformats.org/markup-compatibility/2006">
              <mc:Choice xmlns:v="urn:schemas-microsoft-com:vml" Requires="v">
                <p:oleObj spid="_x0000_s115716" name="Microsoft ClipArt Gallery" r:id="rId4" imgW="8099280" imgH="5506920" progId="MS_ClipArt_Gallery">
                  <p:embed/>
                </p:oleObj>
              </mc:Choice>
              <mc:Fallback>
                <p:oleObj name="Microsoft ClipArt Gallery" r:id="rId4" imgW="8099280" imgH="5506920" progId="MS_ClipArt_Gallery">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76400"/>
                        <a:ext cx="381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5" name="Rectangle 3"/>
          <p:cNvSpPr>
            <a:spLocks noGrp="1" noChangeArrowheads="1"/>
          </p:cNvSpPr>
          <p:nvPr>
            <p:ph type="title"/>
          </p:nvPr>
        </p:nvSpPr>
        <p:spPr>
          <a:xfrm>
            <a:off x="685800" y="381000"/>
            <a:ext cx="7772400" cy="990600"/>
          </a:xfrm>
          <a:noFill/>
          <a:ln/>
        </p:spPr>
        <p:txBody>
          <a:bodyPr lIns="90488" tIns="44450" rIns="90488" bIns="44450"/>
          <a:lstStyle/>
          <a:p>
            <a:r>
              <a:rPr lang="en-US" b="1"/>
              <a:t>Supervisors Responsibilities</a:t>
            </a:r>
          </a:p>
        </p:txBody>
      </p:sp>
      <p:sp>
        <p:nvSpPr>
          <p:cNvPr id="115716" name="Rectangle 4"/>
          <p:cNvSpPr>
            <a:spLocks noGrp="1" noChangeArrowheads="1"/>
          </p:cNvSpPr>
          <p:nvPr>
            <p:ph type="body" idx="1"/>
          </p:nvPr>
        </p:nvSpPr>
        <p:spPr>
          <a:xfrm>
            <a:off x="304800" y="1981200"/>
            <a:ext cx="4191000" cy="4495800"/>
          </a:xfrm>
          <a:noFill/>
          <a:ln/>
        </p:spPr>
        <p:txBody>
          <a:bodyPr lIns="90488" tIns="44450" rIns="90488" bIns="44450"/>
          <a:lstStyle/>
          <a:p>
            <a:r>
              <a:rPr lang="en-US"/>
              <a:t>Ensure personnel receive training</a:t>
            </a:r>
          </a:p>
          <a:p>
            <a:r>
              <a:rPr lang="en-US"/>
              <a:t>Identify and report potential risk factors</a:t>
            </a:r>
          </a:p>
          <a:p>
            <a:r>
              <a:rPr lang="en-US"/>
              <a:t>Request assistance for managing risk factors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457200"/>
            <a:ext cx="8229600" cy="1143000"/>
          </a:xfrm>
        </p:spPr>
        <p:txBody>
          <a:bodyPr/>
          <a:lstStyle/>
          <a:p>
            <a:r>
              <a:rPr lang="en-US" b="1" dirty="0" smtClean="0"/>
              <a:t>Installation</a:t>
            </a:r>
            <a:r>
              <a:rPr lang="en-US" dirty="0"/>
              <a:t> </a:t>
            </a:r>
            <a:r>
              <a:rPr lang="en-US" sz="4800" b="1" dirty="0"/>
              <a:t>safety office</a:t>
            </a:r>
            <a:r>
              <a:rPr lang="en-US" b="1" dirty="0" smtClean="0"/>
              <a:t> </a:t>
            </a:r>
            <a:r>
              <a:rPr lang="en-US" b="1" dirty="0"/>
              <a:t>Responsibilities</a:t>
            </a:r>
          </a:p>
        </p:txBody>
      </p:sp>
      <p:sp>
        <p:nvSpPr>
          <p:cNvPr id="133123" name="Rectangle 3"/>
          <p:cNvSpPr>
            <a:spLocks noGrp="1" noChangeArrowheads="1"/>
          </p:cNvSpPr>
          <p:nvPr>
            <p:ph type="body" idx="1"/>
          </p:nvPr>
        </p:nvSpPr>
        <p:spPr>
          <a:xfrm>
            <a:off x="609600" y="2133600"/>
            <a:ext cx="7772400" cy="4191000"/>
          </a:xfrm>
        </p:spPr>
        <p:txBody>
          <a:bodyPr/>
          <a:lstStyle/>
          <a:p>
            <a:r>
              <a:rPr lang="en-US" dirty="0"/>
              <a:t>Develop and implement an ergonomics </a:t>
            </a:r>
            <a:r>
              <a:rPr lang="en-US" dirty="0" smtClean="0"/>
              <a:t>program</a:t>
            </a:r>
          </a:p>
          <a:p>
            <a:endParaRPr lang="en-US" dirty="0"/>
          </a:p>
          <a:p>
            <a:r>
              <a:rPr lang="en-US" dirty="0" smtClean="0"/>
              <a:t>Provide training and</a:t>
            </a:r>
            <a:r>
              <a:rPr lang="en-US" dirty="0" smtClean="0"/>
              <a:t> </a:t>
            </a:r>
            <a:r>
              <a:rPr lang="en-US" dirty="0"/>
              <a:t>support to tenant </a:t>
            </a:r>
            <a:r>
              <a:rPr lang="en-US" dirty="0" smtClean="0"/>
              <a:t>commands</a:t>
            </a:r>
          </a:p>
          <a:p>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4" name="Picture 6"/>
          <p:cNvPicPr>
            <a:picLocks noChangeAspect="1" noChangeArrowheads="1"/>
          </p:cNvPicPr>
          <p:nvPr/>
        </p:nvPicPr>
        <p:blipFill>
          <a:blip r:embed="rId2" cstate="print"/>
          <a:srcRect/>
          <a:stretch>
            <a:fillRect/>
          </a:stretch>
        </p:blipFill>
        <p:spPr bwMode="auto">
          <a:xfrm>
            <a:off x="1795463" y="695325"/>
            <a:ext cx="5553075" cy="5467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xfrm>
            <a:off x="685800" y="457200"/>
            <a:ext cx="7772400" cy="1295400"/>
          </a:xfrm>
          <a:noFill/>
          <a:ln/>
        </p:spPr>
        <p:txBody>
          <a:bodyPr lIns="90488" tIns="44450" rIns="90488" bIns="44450"/>
          <a:lstStyle/>
          <a:p>
            <a:r>
              <a:rPr lang="en-US" b="1"/>
              <a:t>Two Broad Categories of Workplace Disorders</a:t>
            </a:r>
          </a:p>
        </p:txBody>
      </p:sp>
      <p:sp>
        <p:nvSpPr>
          <p:cNvPr id="105475" name="Rectangle 1027"/>
          <p:cNvSpPr>
            <a:spLocks noGrp="1" noChangeArrowheads="1"/>
          </p:cNvSpPr>
          <p:nvPr>
            <p:ph type="body" idx="1"/>
          </p:nvPr>
        </p:nvSpPr>
        <p:spPr>
          <a:xfrm>
            <a:off x="757238" y="2327275"/>
            <a:ext cx="7624762" cy="3741738"/>
          </a:xfrm>
          <a:noFill/>
          <a:ln/>
        </p:spPr>
        <p:txBody>
          <a:bodyPr lIns="90488" tIns="44450" rIns="90488" bIns="44450"/>
          <a:lstStyle/>
          <a:p>
            <a:r>
              <a:rPr lang="en-US"/>
              <a:t>Injuries:</a:t>
            </a:r>
          </a:p>
          <a:p>
            <a:pPr lvl="1">
              <a:buFontTx/>
              <a:buChar char="•"/>
            </a:pPr>
            <a:r>
              <a:rPr lang="en-US" sz="3200"/>
              <a:t>cut, crush, or fall</a:t>
            </a:r>
          </a:p>
          <a:p>
            <a:r>
              <a:rPr lang="en-US"/>
              <a:t>Illnesses:</a:t>
            </a:r>
          </a:p>
          <a:p>
            <a:pPr lvl="1">
              <a:buFontTx/>
              <a:buChar char="•"/>
            </a:pPr>
            <a:r>
              <a:rPr lang="en-US" sz="3200"/>
              <a:t>repeated exposure to various substances, hazards, or environmental conditions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title"/>
          </p:nvPr>
        </p:nvSpPr>
        <p:spPr>
          <a:noFill/>
          <a:ln/>
        </p:spPr>
        <p:txBody>
          <a:bodyPr lIns="90488" tIns="44450" rIns="90488" bIns="44450"/>
          <a:lstStyle/>
          <a:p>
            <a:r>
              <a:rPr lang="en-US" b="1"/>
              <a:t>Scope of Ergonomic Illnesses</a:t>
            </a:r>
          </a:p>
        </p:txBody>
      </p:sp>
      <p:sp>
        <p:nvSpPr>
          <p:cNvPr id="106500" name="Rectangle 4"/>
          <p:cNvSpPr>
            <a:spLocks noGrp="1" noChangeArrowheads="1"/>
          </p:cNvSpPr>
          <p:nvPr>
            <p:ph type="body" idx="1"/>
          </p:nvPr>
        </p:nvSpPr>
        <p:spPr>
          <a:noFill/>
          <a:ln/>
        </p:spPr>
        <p:txBody>
          <a:bodyPr lIns="90488" tIns="44450" rIns="90488" bIns="44450"/>
          <a:lstStyle/>
          <a:p>
            <a:pPr marL="609600" indent="-609600"/>
            <a:r>
              <a:rPr lang="en-US" b="1" i="1"/>
              <a:t>Cumulative trauma disorders</a:t>
            </a:r>
            <a:r>
              <a:rPr lang="en-US"/>
              <a:t> (CTDs) </a:t>
            </a:r>
          </a:p>
          <a:p>
            <a:pPr marL="990600" lvl="1" indent="-533400"/>
            <a:r>
              <a:rPr lang="en-US" sz="3200"/>
              <a:t>Repeated biomechanical stress</a:t>
            </a:r>
          </a:p>
          <a:p>
            <a:pPr marL="990600" lvl="1" indent="-533400"/>
            <a:r>
              <a:rPr lang="en-US" sz="3200"/>
              <a:t>Damage to the tendons, tendon sheaths, related bones, muscles, and nerves of:</a:t>
            </a:r>
          </a:p>
          <a:p>
            <a:pPr marL="1371600" lvl="2" indent="-457200"/>
            <a:r>
              <a:rPr lang="en-US" sz="3200"/>
              <a:t>Hands, wrists, elbows, shoulders, neck, back.</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Grp="1" noChangeArrowheads="1"/>
          </p:cNvSpPr>
          <p:nvPr>
            <p:ph type="title"/>
          </p:nvPr>
        </p:nvSpPr>
        <p:spPr>
          <a:noFill/>
          <a:ln/>
        </p:spPr>
        <p:txBody>
          <a:bodyPr lIns="90488" tIns="44450" rIns="90488" bIns="44450"/>
          <a:lstStyle/>
          <a:p>
            <a:r>
              <a:rPr lang="en-US" sz="4000" b="1"/>
              <a:t>Scope of Ergonomic Illnesses cont.</a:t>
            </a:r>
          </a:p>
        </p:txBody>
      </p:sp>
      <p:sp>
        <p:nvSpPr>
          <p:cNvPr id="118787" name="Rectangle 1027"/>
          <p:cNvSpPr>
            <a:spLocks noGrp="1" noChangeArrowheads="1"/>
          </p:cNvSpPr>
          <p:nvPr>
            <p:ph type="body" idx="1"/>
          </p:nvPr>
        </p:nvSpPr>
        <p:spPr>
          <a:noFill/>
          <a:ln/>
        </p:spPr>
        <p:txBody>
          <a:bodyPr lIns="90488" tIns="44450" rIns="90488" bIns="44450"/>
          <a:lstStyle/>
          <a:p>
            <a:r>
              <a:rPr lang="en-US" b="1" i="1"/>
              <a:t>Musculoskeletal disorders</a:t>
            </a:r>
            <a:r>
              <a:rPr lang="en-US"/>
              <a:t> (MSDs) </a:t>
            </a:r>
          </a:p>
          <a:p>
            <a:pPr lvl="1"/>
            <a:r>
              <a:rPr lang="en-US" sz="3200"/>
              <a:t>Neck, back, shoulder, elbow, hand, wrist, and fingers</a:t>
            </a:r>
          </a:p>
          <a:p>
            <a:pPr lvl="1"/>
            <a:r>
              <a:rPr lang="en-US" sz="3200"/>
              <a:t>Nerves, tendons, cartilage, ligaments, and muscles</a:t>
            </a:r>
          </a:p>
          <a:p>
            <a:pPr lvl="1"/>
            <a:r>
              <a:rPr lang="en-US" sz="3200"/>
              <a:t>MSDs can happen to anyone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noFill/>
          <a:ln/>
        </p:spPr>
        <p:txBody>
          <a:bodyPr lIns="90488" tIns="44450" rIns="90488" bIns="44450"/>
          <a:lstStyle/>
          <a:p>
            <a:r>
              <a:rPr lang="en-US" sz="4000" b="1"/>
              <a:t>Scope of Ergonomic Illnesses cont.</a:t>
            </a:r>
          </a:p>
        </p:txBody>
      </p:sp>
      <p:sp>
        <p:nvSpPr>
          <p:cNvPr id="119811" name="Rectangle 3"/>
          <p:cNvSpPr>
            <a:spLocks noGrp="1" noChangeArrowheads="1"/>
          </p:cNvSpPr>
          <p:nvPr>
            <p:ph type="body" idx="1"/>
          </p:nvPr>
        </p:nvSpPr>
        <p:spPr>
          <a:noFill/>
          <a:ln/>
        </p:spPr>
        <p:txBody>
          <a:bodyPr lIns="90488" tIns="44450" rIns="90488" bIns="44450"/>
          <a:lstStyle/>
          <a:p>
            <a:r>
              <a:rPr lang="en-US" b="1" i="1"/>
              <a:t>Work-related musculoskeletal disorders</a:t>
            </a:r>
            <a:r>
              <a:rPr lang="en-US"/>
              <a:t> (WMSDs)</a:t>
            </a:r>
          </a:p>
          <a:p>
            <a:pPr lvl="1"/>
            <a:r>
              <a:rPr lang="en-US" sz="3200"/>
              <a:t>Caused by or made worse by the work environment</a:t>
            </a:r>
          </a:p>
          <a:p>
            <a:pPr lvl="1"/>
            <a:r>
              <a:rPr lang="en-US" sz="3200"/>
              <a:t>Affect or reduce performance capabilities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a:hlinkClick r:id="" action="ppaction://ole?verb=0"/>
          </p:cNvPr>
          <p:cNvGraphicFramePr>
            <a:graphicFrameLocks/>
          </p:cNvGraphicFramePr>
          <p:nvPr/>
        </p:nvGraphicFramePr>
        <p:xfrm>
          <a:off x="6629400" y="1828800"/>
          <a:ext cx="1981200" cy="4572000"/>
        </p:xfrm>
        <a:graphic>
          <a:graphicData uri="http://schemas.openxmlformats.org/presentationml/2006/ole">
            <mc:AlternateContent xmlns:mc="http://schemas.openxmlformats.org/markup-compatibility/2006">
              <mc:Choice xmlns:v="urn:schemas-microsoft-com:vml" Requires="v">
                <p:oleObj spid="_x0000_s107524" name="Microsoft ClipArt Gallery" r:id="rId4" imgW="1927080" imgH="4790880" progId="MS_ClipArt_Gallery">
                  <p:embed/>
                </p:oleObj>
              </mc:Choice>
              <mc:Fallback>
                <p:oleObj name="Microsoft ClipArt Gallery" r:id="rId4" imgW="1927080" imgH="4790880" progId="MS_ClipArt_Gallery">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828800"/>
                        <a:ext cx="1981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3" name="Rectangle 3"/>
          <p:cNvSpPr>
            <a:spLocks noGrp="1" noChangeArrowheads="1"/>
          </p:cNvSpPr>
          <p:nvPr>
            <p:ph type="title"/>
          </p:nvPr>
        </p:nvSpPr>
        <p:spPr>
          <a:xfrm>
            <a:off x="762000" y="304800"/>
            <a:ext cx="7772400" cy="1143000"/>
          </a:xfrm>
          <a:noFill/>
          <a:ln/>
        </p:spPr>
        <p:txBody>
          <a:bodyPr lIns="90488" tIns="44450" rIns="90488" bIns="44450"/>
          <a:lstStyle/>
          <a:p>
            <a:r>
              <a:rPr lang="en-US" sz="4000" b="1"/>
              <a:t>Frequently Occurring Occupationally Induced Disorders</a:t>
            </a:r>
          </a:p>
        </p:txBody>
      </p:sp>
      <p:sp>
        <p:nvSpPr>
          <p:cNvPr id="107524" name="Rectangle 4"/>
          <p:cNvSpPr>
            <a:spLocks noGrp="1" noChangeArrowheads="1"/>
          </p:cNvSpPr>
          <p:nvPr>
            <p:ph type="body" idx="1"/>
          </p:nvPr>
        </p:nvSpPr>
        <p:spPr>
          <a:xfrm>
            <a:off x="457200" y="2057400"/>
            <a:ext cx="5867400" cy="4343400"/>
          </a:xfrm>
          <a:noFill/>
          <a:ln/>
        </p:spPr>
        <p:txBody>
          <a:bodyPr lIns="90488" tIns="44450" rIns="90488" bIns="44450"/>
          <a:lstStyle/>
          <a:p>
            <a:r>
              <a:rPr lang="en-US"/>
              <a:t>Carpal Tunnel Syndrome</a:t>
            </a:r>
          </a:p>
          <a:p>
            <a:r>
              <a:rPr lang="en-US"/>
              <a:t>Tendonitis</a:t>
            </a:r>
          </a:p>
          <a:p>
            <a:r>
              <a:rPr lang="en-US"/>
              <a:t>Tenosynovitis</a:t>
            </a:r>
          </a:p>
          <a:p>
            <a:r>
              <a:rPr lang="en-US"/>
              <a:t>Synovitis </a:t>
            </a:r>
          </a:p>
          <a:p>
            <a:r>
              <a:rPr lang="en-US"/>
              <a:t>Stenosing Tenosynovitis of the fingers</a:t>
            </a:r>
          </a:p>
          <a:p>
            <a:r>
              <a:rPr lang="en-US"/>
              <a:t>Low back pain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3333</TotalTime>
  <Words>1824</Words>
  <Application>Microsoft Office PowerPoint</Application>
  <PresentationFormat>On-screen Show (4:3)</PresentationFormat>
  <Paragraphs>269</Paragraphs>
  <Slides>48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Default Design</vt:lpstr>
      <vt:lpstr>Microsoft ClipArt Gallery</vt:lpstr>
      <vt:lpstr>Ergonomics Program</vt:lpstr>
      <vt:lpstr>References</vt:lpstr>
      <vt:lpstr>Overview</vt:lpstr>
      <vt:lpstr>What is ERGONOMICS?</vt:lpstr>
      <vt:lpstr>Two Broad Categories of Workplace Disorders</vt:lpstr>
      <vt:lpstr>Scope of Ergonomic Illnesses</vt:lpstr>
      <vt:lpstr>Scope of Ergonomic Illnesses cont.</vt:lpstr>
      <vt:lpstr>Scope of Ergonomic Illnesses cont.</vt:lpstr>
      <vt:lpstr>Frequently Occurring Occupationally Induced Disorders</vt:lpstr>
      <vt:lpstr>Potential Indicators and Symptoms of CTDs</vt:lpstr>
      <vt:lpstr>Potential Indicators and Symptoms of CTDs cont.</vt:lpstr>
      <vt:lpstr>Risk Factors</vt:lpstr>
      <vt:lpstr>Risk Factors cont.</vt:lpstr>
      <vt:lpstr>Risk Factors cont.</vt:lpstr>
      <vt:lpstr>Risk Factors cont.</vt:lpstr>
      <vt:lpstr>Hand Force</vt:lpstr>
      <vt:lpstr>Wrist Bent</vt:lpstr>
      <vt:lpstr>Tool Use</vt:lpstr>
      <vt:lpstr>Intensive Typing</vt:lpstr>
      <vt:lpstr>Repeated Impacts</vt:lpstr>
      <vt:lpstr>Frequent, Awkward, or Heavy Lifting</vt:lpstr>
      <vt:lpstr>Vibration</vt:lpstr>
      <vt:lpstr>Repetitive Motion</vt:lpstr>
      <vt:lpstr>Awkward Positions</vt:lpstr>
      <vt:lpstr>Back Bent More Than 30 Degrees</vt:lpstr>
      <vt:lpstr>Neck Bent More  Than 30 degrees</vt:lpstr>
      <vt:lpstr>Hands Over Head or Elbows Above Shoulders</vt:lpstr>
      <vt:lpstr>Recent History</vt:lpstr>
      <vt:lpstr>Management Commitment and Personnel Involvement</vt:lpstr>
      <vt:lpstr>Hazard Prevention and Control</vt:lpstr>
      <vt:lpstr> Engineering Controls</vt:lpstr>
      <vt:lpstr>Administrative Controls</vt:lpstr>
      <vt:lpstr>Work Station Design</vt:lpstr>
      <vt:lpstr>PowerPoint Presentation</vt:lpstr>
      <vt:lpstr>Training</vt:lpstr>
      <vt:lpstr>Training Elements</vt:lpstr>
      <vt:lpstr>Training Elements cont.</vt:lpstr>
      <vt:lpstr>Back Injury Training</vt:lpstr>
      <vt:lpstr>Standing Posture</vt:lpstr>
      <vt:lpstr>Shift and Stretch</vt:lpstr>
      <vt:lpstr>Push not Pull</vt:lpstr>
      <vt:lpstr>Use Lifting Devices</vt:lpstr>
      <vt:lpstr>Stretch and be Ready</vt:lpstr>
      <vt:lpstr>Lift with Your Legs</vt:lpstr>
      <vt:lpstr>Lift with Your Legs cont.</vt:lpstr>
      <vt:lpstr>Supervisors Responsibilities</vt:lpstr>
      <vt:lpstr>Installation safety office Responsibilities</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john.drost</dc:creator>
  <cp:lastModifiedBy>Tony</cp:lastModifiedBy>
  <cp:revision>154</cp:revision>
  <dcterms:created xsi:type="dcterms:W3CDTF">2005-08-18T19:10:39Z</dcterms:created>
  <dcterms:modified xsi:type="dcterms:W3CDTF">2012-03-08T01:22:50Z</dcterms:modified>
</cp:coreProperties>
</file>