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5"/>
  </p:sldMasterIdLst>
  <p:handoutMasterIdLst>
    <p:handoutMasterId r:id="rId33"/>
  </p:handoutMasterIdLst>
  <p:sldIdLst>
    <p:sldId id="257" r:id="rId6"/>
    <p:sldId id="258" r:id="rId7"/>
    <p:sldId id="259" r:id="rId8"/>
    <p:sldId id="260" r:id="rId9"/>
    <p:sldId id="261" r:id="rId10"/>
    <p:sldId id="296" r:id="rId11"/>
    <p:sldId id="262" r:id="rId12"/>
    <p:sldId id="287" r:id="rId13"/>
    <p:sldId id="263" r:id="rId14"/>
    <p:sldId id="275" r:id="rId15"/>
    <p:sldId id="292" r:id="rId16"/>
    <p:sldId id="265" r:id="rId17"/>
    <p:sldId id="293" r:id="rId18"/>
    <p:sldId id="266" r:id="rId19"/>
    <p:sldId id="267" r:id="rId20"/>
    <p:sldId id="268" r:id="rId21"/>
    <p:sldId id="269" r:id="rId22"/>
    <p:sldId id="270" r:id="rId23"/>
    <p:sldId id="271" r:id="rId24"/>
    <p:sldId id="272" r:id="rId25"/>
    <p:sldId id="276" r:id="rId26"/>
    <p:sldId id="286" r:id="rId27"/>
    <p:sldId id="273" r:id="rId28"/>
    <p:sldId id="288" r:id="rId29"/>
    <p:sldId id="289" r:id="rId30"/>
    <p:sldId id="290" r:id="rId31"/>
    <p:sldId id="294" r:id="rId32"/>
  </p:sldIdLst>
  <p:sldSz cx="9144000" cy="6858000" type="screen4x3"/>
  <p:notesSz cx="6946900" cy="92202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2FFB1"/>
    <a:srgbClr val="FF9933"/>
    <a:srgbClr val="66FFFF"/>
    <a:srgbClr val="00CC00"/>
    <a:srgbClr val="66FF66"/>
    <a:srgbClr val="FFFF00"/>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472" autoAdjust="0"/>
    <p:restoredTop sz="97880" autoAdjust="0"/>
  </p:normalViewPr>
  <p:slideViewPr>
    <p:cSldViewPr>
      <p:cViewPr>
        <p:scale>
          <a:sx n="66" d="100"/>
          <a:sy n="66" d="100"/>
        </p:scale>
        <p:origin x="-1014" y="-24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09900" cy="460375"/>
          </a:xfrm>
          <a:prstGeom prst="rect">
            <a:avLst/>
          </a:prstGeom>
          <a:noFill/>
          <a:ln w="9525">
            <a:noFill/>
            <a:miter lim="800000"/>
            <a:headEnd/>
            <a:tailEnd/>
          </a:ln>
          <a:effectLst/>
        </p:spPr>
        <p:txBody>
          <a:bodyPr vert="horz" wrap="square" lIns="92382" tIns="46191" rIns="92382" bIns="46191" numCol="1" anchor="t" anchorCtr="0" compatLnSpc="1">
            <a:prstTxWarp prst="textNoShape">
              <a:avLst/>
            </a:prstTxWarp>
          </a:bodyPr>
          <a:lstStyle>
            <a:lvl1pPr defTabSz="923925" eaLnBrk="1" hangingPunct="1">
              <a:defRPr sz="1200" smtClean="0"/>
            </a:lvl1pPr>
          </a:lstStyle>
          <a:p>
            <a:pPr>
              <a:defRPr/>
            </a:pPr>
            <a:endParaRPr lang="en-US"/>
          </a:p>
        </p:txBody>
      </p:sp>
      <p:sp>
        <p:nvSpPr>
          <p:cNvPr id="62467" name="Rectangle 3"/>
          <p:cNvSpPr>
            <a:spLocks noGrp="1" noChangeArrowheads="1"/>
          </p:cNvSpPr>
          <p:nvPr>
            <p:ph type="dt" sz="quarter" idx="1"/>
          </p:nvPr>
        </p:nvSpPr>
        <p:spPr bwMode="auto">
          <a:xfrm>
            <a:off x="3935413" y="0"/>
            <a:ext cx="3009900" cy="460375"/>
          </a:xfrm>
          <a:prstGeom prst="rect">
            <a:avLst/>
          </a:prstGeom>
          <a:noFill/>
          <a:ln w="9525">
            <a:noFill/>
            <a:miter lim="800000"/>
            <a:headEnd/>
            <a:tailEnd/>
          </a:ln>
          <a:effectLst/>
        </p:spPr>
        <p:txBody>
          <a:bodyPr vert="horz" wrap="square" lIns="92382" tIns="46191" rIns="92382" bIns="46191" numCol="1" anchor="t" anchorCtr="0" compatLnSpc="1">
            <a:prstTxWarp prst="textNoShape">
              <a:avLst/>
            </a:prstTxWarp>
          </a:bodyPr>
          <a:lstStyle>
            <a:lvl1pPr algn="r" defTabSz="923925" eaLnBrk="1" hangingPunct="1">
              <a:defRPr sz="1200" smtClean="0"/>
            </a:lvl1pPr>
          </a:lstStyle>
          <a:p>
            <a:pPr>
              <a:defRPr/>
            </a:pPr>
            <a:endParaRPr lang="en-US"/>
          </a:p>
        </p:txBody>
      </p:sp>
      <p:sp>
        <p:nvSpPr>
          <p:cNvPr id="62468" name="Rectangle 4"/>
          <p:cNvSpPr>
            <a:spLocks noGrp="1" noChangeArrowheads="1"/>
          </p:cNvSpPr>
          <p:nvPr>
            <p:ph type="ftr" sz="quarter" idx="2"/>
          </p:nvPr>
        </p:nvSpPr>
        <p:spPr bwMode="auto">
          <a:xfrm>
            <a:off x="0" y="8758238"/>
            <a:ext cx="3009900" cy="460375"/>
          </a:xfrm>
          <a:prstGeom prst="rect">
            <a:avLst/>
          </a:prstGeom>
          <a:noFill/>
          <a:ln w="9525">
            <a:noFill/>
            <a:miter lim="800000"/>
            <a:headEnd/>
            <a:tailEnd/>
          </a:ln>
          <a:effectLst/>
        </p:spPr>
        <p:txBody>
          <a:bodyPr vert="horz" wrap="square" lIns="92382" tIns="46191" rIns="92382" bIns="46191" numCol="1" anchor="b" anchorCtr="0" compatLnSpc="1">
            <a:prstTxWarp prst="textNoShape">
              <a:avLst/>
            </a:prstTxWarp>
          </a:bodyPr>
          <a:lstStyle>
            <a:lvl1pPr defTabSz="923925" eaLnBrk="1" hangingPunct="1">
              <a:defRPr sz="1200" smtClean="0"/>
            </a:lvl1pPr>
          </a:lstStyle>
          <a:p>
            <a:pPr>
              <a:defRPr/>
            </a:pPr>
            <a:endParaRPr lang="en-US"/>
          </a:p>
        </p:txBody>
      </p:sp>
      <p:sp>
        <p:nvSpPr>
          <p:cNvPr id="62469" name="Rectangle 5"/>
          <p:cNvSpPr>
            <a:spLocks noGrp="1" noChangeArrowheads="1"/>
          </p:cNvSpPr>
          <p:nvPr>
            <p:ph type="sldNum" sz="quarter" idx="3"/>
          </p:nvPr>
        </p:nvSpPr>
        <p:spPr bwMode="auto">
          <a:xfrm>
            <a:off x="3935413" y="8758238"/>
            <a:ext cx="3009900" cy="460375"/>
          </a:xfrm>
          <a:prstGeom prst="rect">
            <a:avLst/>
          </a:prstGeom>
          <a:noFill/>
          <a:ln w="9525">
            <a:noFill/>
            <a:miter lim="800000"/>
            <a:headEnd/>
            <a:tailEnd/>
          </a:ln>
          <a:effectLst/>
        </p:spPr>
        <p:txBody>
          <a:bodyPr vert="horz" wrap="square" lIns="92382" tIns="46191" rIns="92382" bIns="46191" numCol="1" anchor="b" anchorCtr="0" compatLnSpc="1">
            <a:prstTxWarp prst="textNoShape">
              <a:avLst/>
            </a:prstTxWarp>
          </a:bodyPr>
          <a:lstStyle>
            <a:lvl1pPr algn="r" defTabSz="923925" eaLnBrk="1" hangingPunct="1">
              <a:defRPr sz="1200" smtClean="0"/>
            </a:lvl1pPr>
          </a:lstStyle>
          <a:p>
            <a:pPr>
              <a:defRPr/>
            </a:pPr>
            <a:fld id="{BA66516F-2A50-4080-866E-B09996B54BB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1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a:p>
          </p:txBody>
        </p:sp>
        <p:sp>
          <p:nvSpPr>
            <p:cNvPr id="1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1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1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1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2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2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2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3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3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118826" name="Rectangle 42"/>
          <p:cNvSpPr>
            <a:spLocks noGrp="1" noChangeArrowheads="1"/>
          </p:cNvSpPr>
          <p:nvPr>
            <p:ph type="ctrTitle" sz="quarter"/>
          </p:nvPr>
        </p:nvSpPr>
        <p:spPr>
          <a:xfrm>
            <a:off x="457200" y="1600200"/>
            <a:ext cx="8229600" cy="1828800"/>
          </a:xfrm>
        </p:spPr>
        <p:txBody>
          <a:bodyPr/>
          <a:lstStyle>
            <a:lvl1pPr>
              <a:defRPr sz="4800"/>
            </a:lvl1pPr>
          </a:lstStyle>
          <a:p>
            <a:r>
              <a:rPr lang="en-US"/>
              <a:t>Click to edit Master title style</a:t>
            </a:r>
          </a:p>
        </p:txBody>
      </p:sp>
      <p:sp>
        <p:nvSpPr>
          <p:cNvPr id="118827"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44" name="Rectangle 44"/>
          <p:cNvSpPr>
            <a:spLocks noGrp="1" noChangeArrowheads="1"/>
          </p:cNvSpPr>
          <p:nvPr>
            <p:ph type="dt" sz="quarter" idx="10"/>
          </p:nvPr>
        </p:nvSpPr>
        <p:spPr/>
        <p:txBody>
          <a:bodyPr/>
          <a:lstStyle>
            <a:lvl1pPr>
              <a:defRPr smtClean="0"/>
            </a:lvl1pPr>
          </a:lstStyle>
          <a:p>
            <a:pPr>
              <a:defRPr/>
            </a:pPr>
            <a:endParaRPr lang="en-US"/>
          </a:p>
        </p:txBody>
      </p:sp>
      <p:sp>
        <p:nvSpPr>
          <p:cNvPr id="45" name="Rectangle 45"/>
          <p:cNvSpPr>
            <a:spLocks noGrp="1" noChangeArrowheads="1"/>
          </p:cNvSpPr>
          <p:nvPr>
            <p:ph type="ftr" sz="quarter" idx="11"/>
          </p:nvPr>
        </p:nvSpPr>
        <p:spPr/>
        <p:txBody>
          <a:bodyPr/>
          <a:lstStyle>
            <a:lvl1pPr>
              <a:defRPr smtClean="0"/>
            </a:lvl1pPr>
          </a:lstStyle>
          <a:p>
            <a:pPr>
              <a:defRPr/>
            </a:pPr>
            <a:endParaRPr lang="en-US"/>
          </a:p>
        </p:txBody>
      </p:sp>
      <p:sp>
        <p:nvSpPr>
          <p:cNvPr id="46" name="Rectangle 46"/>
          <p:cNvSpPr>
            <a:spLocks noGrp="1" noChangeArrowheads="1"/>
          </p:cNvSpPr>
          <p:nvPr>
            <p:ph type="sldNum" sz="quarter" idx="12"/>
          </p:nvPr>
        </p:nvSpPr>
        <p:spPr/>
        <p:txBody>
          <a:bodyPr/>
          <a:lstStyle>
            <a:lvl1pPr>
              <a:defRPr smtClean="0"/>
            </a:lvl1pPr>
          </a:lstStyle>
          <a:p>
            <a:pPr>
              <a:defRPr/>
            </a:pPr>
            <a:fld id="{EECE0412-3183-4699-A957-B551F213DF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442434E0-BD42-4D89-80BD-07BD4CA5392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29F41844-C9A2-431B-BF52-2B69FE592EC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086C6D91-02D3-4E8F-A1C7-C13E89C1957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4"/>
          <p:cNvSpPr>
            <a:spLocks noGrp="1" noChangeArrowheads="1"/>
          </p:cNvSpPr>
          <p:nvPr>
            <p:ph type="dt" sz="half" idx="10"/>
          </p:nvPr>
        </p:nvSpPr>
        <p:spPr>
          <a:ln/>
        </p:spPr>
        <p:txBody>
          <a:bodyPr/>
          <a:lstStyle>
            <a:lvl1pPr>
              <a:defRPr/>
            </a:lvl1pPr>
          </a:lstStyle>
          <a:p>
            <a:pPr>
              <a:defRPr/>
            </a:pPr>
            <a:endParaRPr lang="en-US"/>
          </a:p>
        </p:txBody>
      </p:sp>
      <p:sp>
        <p:nvSpPr>
          <p:cNvPr id="7" name="Rectangle 45"/>
          <p:cNvSpPr>
            <a:spLocks noGrp="1" noChangeArrowheads="1"/>
          </p:cNvSpPr>
          <p:nvPr>
            <p:ph type="ftr" sz="quarter" idx="11"/>
          </p:nvPr>
        </p:nvSpPr>
        <p:spPr>
          <a:ln/>
        </p:spPr>
        <p:txBody>
          <a:bodyPr/>
          <a:lstStyle>
            <a:lvl1pPr>
              <a:defRPr/>
            </a:lvl1pPr>
          </a:lstStyle>
          <a:p>
            <a:pPr>
              <a:defRPr/>
            </a:pPr>
            <a:endParaRPr lang="en-US"/>
          </a:p>
        </p:txBody>
      </p:sp>
      <p:sp>
        <p:nvSpPr>
          <p:cNvPr id="8" name="Rectangle 46"/>
          <p:cNvSpPr>
            <a:spLocks noGrp="1" noChangeArrowheads="1"/>
          </p:cNvSpPr>
          <p:nvPr>
            <p:ph type="sldNum" sz="quarter" idx="12"/>
          </p:nvPr>
        </p:nvSpPr>
        <p:spPr>
          <a:ln/>
        </p:spPr>
        <p:txBody>
          <a:bodyPr/>
          <a:lstStyle>
            <a:lvl1pPr>
              <a:defRPr/>
            </a:lvl1pPr>
          </a:lstStyle>
          <a:p>
            <a:pPr>
              <a:defRPr/>
            </a:pPr>
            <a:fld id="{7F9A9103-5063-4150-9B69-ABC0BA38D50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BA23F6BA-9DCC-4FFF-8967-5B7BF1C4EDE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272753EE-296F-4CC5-AFF2-E1F8C005D69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4068AB59-EA59-45ED-B0DF-9CBD6FE6CED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4"/>
          <p:cNvSpPr>
            <a:spLocks noGrp="1" noChangeArrowheads="1"/>
          </p:cNvSpPr>
          <p:nvPr>
            <p:ph type="dt" sz="half" idx="10"/>
          </p:nvPr>
        </p:nvSpPr>
        <p:spPr>
          <a:ln/>
        </p:spPr>
        <p:txBody>
          <a:bodyPr/>
          <a:lstStyle>
            <a:lvl1pPr>
              <a:defRPr/>
            </a:lvl1pPr>
          </a:lstStyle>
          <a:p>
            <a:pPr>
              <a:defRPr/>
            </a:pPr>
            <a:endParaRPr lang="en-US"/>
          </a:p>
        </p:txBody>
      </p:sp>
      <p:sp>
        <p:nvSpPr>
          <p:cNvPr id="8" name="Rectangle 45"/>
          <p:cNvSpPr>
            <a:spLocks noGrp="1" noChangeArrowheads="1"/>
          </p:cNvSpPr>
          <p:nvPr>
            <p:ph type="ftr" sz="quarter" idx="11"/>
          </p:nvPr>
        </p:nvSpPr>
        <p:spPr>
          <a:ln/>
        </p:spPr>
        <p:txBody>
          <a:bodyPr/>
          <a:lstStyle>
            <a:lvl1pPr>
              <a:defRPr/>
            </a:lvl1pPr>
          </a:lstStyle>
          <a:p>
            <a:pPr>
              <a:defRPr/>
            </a:pPr>
            <a:endParaRPr lang="en-US"/>
          </a:p>
        </p:txBody>
      </p:sp>
      <p:sp>
        <p:nvSpPr>
          <p:cNvPr id="9" name="Rectangle 46"/>
          <p:cNvSpPr>
            <a:spLocks noGrp="1" noChangeArrowheads="1"/>
          </p:cNvSpPr>
          <p:nvPr>
            <p:ph type="sldNum" sz="quarter" idx="12"/>
          </p:nvPr>
        </p:nvSpPr>
        <p:spPr>
          <a:ln/>
        </p:spPr>
        <p:txBody>
          <a:bodyPr/>
          <a:lstStyle>
            <a:lvl1pPr>
              <a:defRPr/>
            </a:lvl1pPr>
          </a:lstStyle>
          <a:p>
            <a:pPr>
              <a:defRPr/>
            </a:pPr>
            <a:fld id="{100A056B-5F15-46E0-BB55-901E59DEDDE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4"/>
          <p:cNvSpPr>
            <a:spLocks noGrp="1" noChangeArrowheads="1"/>
          </p:cNvSpPr>
          <p:nvPr>
            <p:ph type="dt" sz="half" idx="10"/>
          </p:nvPr>
        </p:nvSpPr>
        <p:spPr>
          <a:ln/>
        </p:spPr>
        <p:txBody>
          <a:bodyPr/>
          <a:lstStyle>
            <a:lvl1pPr>
              <a:defRPr/>
            </a:lvl1pPr>
          </a:lstStyle>
          <a:p>
            <a:pPr>
              <a:defRPr/>
            </a:pPr>
            <a:endParaRPr lang="en-US"/>
          </a:p>
        </p:txBody>
      </p:sp>
      <p:sp>
        <p:nvSpPr>
          <p:cNvPr id="4" name="Rectangle 45"/>
          <p:cNvSpPr>
            <a:spLocks noGrp="1" noChangeArrowheads="1"/>
          </p:cNvSpPr>
          <p:nvPr>
            <p:ph type="ftr" sz="quarter" idx="11"/>
          </p:nvPr>
        </p:nvSpPr>
        <p:spPr>
          <a:ln/>
        </p:spPr>
        <p:txBody>
          <a:bodyPr/>
          <a:lstStyle>
            <a:lvl1pPr>
              <a:defRPr/>
            </a:lvl1pPr>
          </a:lstStyle>
          <a:p>
            <a:pPr>
              <a:defRPr/>
            </a:pPr>
            <a:endParaRPr lang="en-US"/>
          </a:p>
        </p:txBody>
      </p:sp>
      <p:sp>
        <p:nvSpPr>
          <p:cNvPr id="5" name="Rectangle 46"/>
          <p:cNvSpPr>
            <a:spLocks noGrp="1" noChangeArrowheads="1"/>
          </p:cNvSpPr>
          <p:nvPr>
            <p:ph type="sldNum" sz="quarter" idx="12"/>
          </p:nvPr>
        </p:nvSpPr>
        <p:spPr>
          <a:ln/>
        </p:spPr>
        <p:txBody>
          <a:bodyPr/>
          <a:lstStyle>
            <a:lvl1pPr>
              <a:defRPr/>
            </a:lvl1pPr>
          </a:lstStyle>
          <a:p>
            <a:pPr>
              <a:defRPr/>
            </a:pPr>
            <a:fld id="{439A3624-B4C0-455D-8BA4-1D60DBF03BF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en-US"/>
          </a:p>
        </p:txBody>
      </p:sp>
      <p:sp>
        <p:nvSpPr>
          <p:cNvPr id="3" name="Rectangle 45"/>
          <p:cNvSpPr>
            <a:spLocks noGrp="1" noChangeArrowheads="1"/>
          </p:cNvSpPr>
          <p:nvPr>
            <p:ph type="ftr" sz="quarter" idx="11"/>
          </p:nvPr>
        </p:nvSpPr>
        <p:spPr>
          <a:ln/>
        </p:spPr>
        <p:txBody>
          <a:bodyPr/>
          <a:lstStyle>
            <a:lvl1pPr>
              <a:defRPr/>
            </a:lvl1pPr>
          </a:lstStyle>
          <a:p>
            <a:pPr>
              <a:defRPr/>
            </a:pPr>
            <a:endParaRPr lang="en-US"/>
          </a:p>
        </p:txBody>
      </p:sp>
      <p:sp>
        <p:nvSpPr>
          <p:cNvPr id="4" name="Rectangle 46"/>
          <p:cNvSpPr>
            <a:spLocks noGrp="1" noChangeArrowheads="1"/>
          </p:cNvSpPr>
          <p:nvPr>
            <p:ph type="sldNum" sz="quarter" idx="12"/>
          </p:nvPr>
        </p:nvSpPr>
        <p:spPr>
          <a:ln/>
        </p:spPr>
        <p:txBody>
          <a:bodyPr/>
          <a:lstStyle>
            <a:lvl1pPr>
              <a:defRPr/>
            </a:lvl1pPr>
          </a:lstStyle>
          <a:p>
            <a:pPr>
              <a:defRPr/>
            </a:pPr>
            <a:fld id="{FF955553-D02C-47B3-8E8D-AD2CDE91438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573465D0-3CA3-4ACB-B97F-DC8B7AEFF8D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C5B3BD8B-49FE-419D-AF5C-CADE1850F75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6413"/>
            <a:chOff x="0" y="0"/>
            <a:chExt cx="5760" cy="4319"/>
          </a:xfrm>
        </p:grpSpPr>
        <p:sp>
          <p:nvSpPr>
            <p:cNvPr id="117763"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117764"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117765"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117766"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117767"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117768"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a:p>
          </p:txBody>
        </p:sp>
        <p:sp>
          <p:nvSpPr>
            <p:cNvPr id="117769"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a:p>
          </p:txBody>
        </p:sp>
        <p:sp>
          <p:nvSpPr>
            <p:cNvPr id="117770"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117771"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a:p>
          </p:txBody>
        </p:sp>
        <p:sp>
          <p:nvSpPr>
            <p:cNvPr id="117772"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117773"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a:p>
          </p:txBody>
        </p:sp>
        <p:sp>
          <p:nvSpPr>
            <p:cNvPr id="117774"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117775"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117776"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117777"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117778"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117779"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a:p>
          </p:txBody>
        </p:sp>
        <p:sp>
          <p:nvSpPr>
            <p:cNvPr id="117780"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117781"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a:p>
          </p:txBody>
        </p:sp>
        <p:sp>
          <p:nvSpPr>
            <p:cNvPr id="117782"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117783"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117784"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117785"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a:p>
          </p:txBody>
        </p:sp>
        <p:sp>
          <p:nvSpPr>
            <p:cNvPr id="117786"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117787"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117788"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a:p>
          </p:txBody>
        </p:sp>
        <p:sp>
          <p:nvSpPr>
            <p:cNvPr id="117789"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117790"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a:p>
          </p:txBody>
        </p:sp>
        <p:sp>
          <p:nvSpPr>
            <p:cNvPr id="117791"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117792"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117793"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117794"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117795"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117796"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117797"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117798"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1068" name="Group 39"/>
            <p:cNvGrpSpPr>
              <a:grpSpLocks/>
            </p:cNvGrpSpPr>
            <p:nvPr userDrawn="1"/>
          </p:nvGrpSpPr>
          <p:grpSpPr bwMode="auto">
            <a:xfrm>
              <a:off x="0" y="1632"/>
              <a:ext cx="5758" cy="1858"/>
              <a:chOff x="0" y="1632"/>
              <a:chExt cx="5758" cy="1858"/>
            </a:xfrm>
          </p:grpSpPr>
          <p:sp>
            <p:nvSpPr>
              <p:cNvPr id="117800"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117801"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117802"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7803"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7804"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effectLst>
                  <a:outerShdw blurRad="38100" dist="38100" dir="2700000" algn="tl">
                    <a:srgbClr val="000000"/>
                  </a:outerShdw>
                </a:effectLst>
              </a:defRPr>
            </a:lvl1pPr>
          </a:lstStyle>
          <a:p>
            <a:pPr>
              <a:defRPr/>
            </a:pPr>
            <a:endParaRPr lang="en-US"/>
          </a:p>
        </p:txBody>
      </p:sp>
      <p:sp>
        <p:nvSpPr>
          <p:cNvPr id="117805"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effectLst>
                  <a:outerShdw blurRad="38100" dist="38100" dir="2700000" algn="tl">
                    <a:srgbClr val="000000"/>
                  </a:outerShdw>
                </a:effectLst>
              </a:defRPr>
            </a:lvl1pPr>
          </a:lstStyle>
          <a:p>
            <a:pPr>
              <a:defRPr/>
            </a:pPr>
            <a:endParaRPr lang="en-US"/>
          </a:p>
        </p:txBody>
      </p:sp>
      <p:sp>
        <p:nvSpPr>
          <p:cNvPr id="117806"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defRPr>
            </a:lvl1pPr>
          </a:lstStyle>
          <a:p>
            <a:pPr>
              <a:defRPr/>
            </a:pPr>
            <a:fld id="{EA4FBE0E-4F52-43A9-BA13-A74EBB10AB66}"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86"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5"/>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6"/>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slideLayout" Target="../slideLayouts/slideLayout1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slideLayout" Target="../slideLayouts/slideLayout13.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solidFill>
            <a:srgbClr val="F2FFB1"/>
          </a:solidFill>
          <a:ln w="57150" cmpd="thickThin">
            <a:solidFill>
              <a:schemeClr val="tx1"/>
            </a:solidFill>
          </a:ln>
          <a:effectLst>
            <a:outerShdw dist="45791" dir="2021404" algn="ctr" rotWithShape="0">
              <a:schemeClr val="bg2"/>
            </a:outerShdw>
          </a:effectLst>
        </p:spPr>
        <p:txBody>
          <a:bodyPr/>
          <a:lstStyle/>
          <a:p>
            <a:pPr eaLnBrk="1" hangingPunct="1">
              <a:defRPr/>
            </a:pPr>
            <a:r>
              <a:rPr lang="en-US" smtClean="0">
                <a:solidFill>
                  <a:schemeClr val="bg1"/>
                </a:solidFill>
                <a:latin typeface="Century Gothic" pitchFamily="34" charset="0"/>
              </a:rPr>
              <a:t>Privacy Act 101</a:t>
            </a:r>
          </a:p>
        </p:txBody>
      </p:sp>
      <p:sp>
        <p:nvSpPr>
          <p:cNvPr id="3075" name="Rectangle 3"/>
          <p:cNvSpPr>
            <a:spLocks noGrp="1" noChangeArrowheads="1"/>
          </p:cNvSpPr>
          <p:nvPr>
            <p:ph type="subTitle" idx="1"/>
          </p:nvPr>
        </p:nvSpPr>
        <p:spPr/>
        <p:txBody>
          <a:bodyPr/>
          <a:lstStyle/>
          <a:p>
            <a:pPr eaLnBrk="1" hangingPunct="1"/>
            <a:r>
              <a:rPr lang="en-US" sz="3200" b="1" smtClean="0">
                <a:effectLst/>
                <a:latin typeface="Century Gothic" pitchFamily="34" charset="0"/>
              </a:rPr>
              <a:t>Orientation training for all Military Members, Civilian Employees, and Contractor Personnel</a:t>
            </a:r>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en-US" sz="4000" smtClean="0"/>
              <a:t>What specific data is listed in a System Notice? (cont’d)</a:t>
            </a:r>
          </a:p>
        </p:txBody>
      </p:sp>
      <p:sp>
        <p:nvSpPr>
          <p:cNvPr id="12291" name="Rectangle 3"/>
          <p:cNvSpPr>
            <a:spLocks noGrp="1" noChangeArrowheads="1"/>
          </p:cNvSpPr>
          <p:nvPr>
            <p:ph type="body" idx="1"/>
          </p:nvPr>
        </p:nvSpPr>
        <p:spPr>
          <a:xfrm>
            <a:off x="914400" y="1676400"/>
            <a:ext cx="7772400" cy="304800"/>
          </a:xfrm>
        </p:spPr>
        <p:txBody>
          <a:bodyPr/>
          <a:lstStyle/>
          <a:p>
            <a:pPr eaLnBrk="1" hangingPunct="1">
              <a:lnSpc>
                <a:spcPct val="80000"/>
              </a:lnSpc>
              <a:buFont typeface="Wingdings" pitchFamily="2" charset="2"/>
              <a:buNone/>
            </a:pPr>
            <a:r>
              <a:rPr lang="en-US" sz="1800" b="1" smtClean="0">
                <a:effectLst/>
              </a:rPr>
              <a:t>A System Notice also Includes the following:</a:t>
            </a:r>
          </a:p>
          <a:p>
            <a:pPr eaLnBrk="1" hangingPunct="1">
              <a:lnSpc>
                <a:spcPct val="80000"/>
              </a:lnSpc>
              <a:buFont typeface="Wingdings" pitchFamily="2" charset="2"/>
              <a:buNone/>
            </a:pPr>
            <a:endParaRPr lang="en-US" sz="1800" b="1" smtClean="0">
              <a:effectLst/>
            </a:endParaRPr>
          </a:p>
          <a:p>
            <a:pPr algn="ctr" eaLnBrk="1" hangingPunct="1">
              <a:lnSpc>
                <a:spcPct val="80000"/>
              </a:lnSpc>
              <a:buFont typeface="Wingdings" pitchFamily="2" charset="2"/>
              <a:buNone/>
            </a:pPr>
            <a:r>
              <a:rPr lang="en-US" sz="1600" b="1" smtClean="0">
                <a:solidFill>
                  <a:schemeClr val="folHlink"/>
                </a:solidFill>
                <a:effectLst/>
              </a:rPr>
              <a:t>	</a:t>
            </a:r>
            <a:r>
              <a:rPr lang="en-US" sz="1800" b="1" smtClean="0">
                <a:solidFill>
                  <a:schemeClr val="folHlink"/>
                </a:solidFill>
                <a:effectLst/>
              </a:rPr>
              <a:t>Policies and practices for storing, retrieving, accessing, retaining, </a:t>
            </a:r>
          </a:p>
          <a:p>
            <a:pPr algn="ctr" eaLnBrk="1" hangingPunct="1">
              <a:lnSpc>
                <a:spcPct val="80000"/>
              </a:lnSpc>
              <a:buFont typeface="Wingdings" pitchFamily="2" charset="2"/>
              <a:buNone/>
            </a:pPr>
            <a:r>
              <a:rPr lang="en-US" sz="1800" b="1" smtClean="0">
                <a:solidFill>
                  <a:schemeClr val="folHlink"/>
                </a:solidFill>
                <a:effectLst/>
              </a:rPr>
              <a:t>and disposing of records contained in the system</a:t>
            </a:r>
          </a:p>
          <a:p>
            <a:pPr algn="ctr" eaLnBrk="1" hangingPunct="1">
              <a:lnSpc>
                <a:spcPct val="80000"/>
              </a:lnSpc>
              <a:buFont typeface="Wingdings" pitchFamily="2" charset="2"/>
              <a:buNone/>
            </a:pPr>
            <a:endParaRPr lang="en-US" sz="1800" b="1" smtClean="0">
              <a:solidFill>
                <a:schemeClr val="folHlink"/>
              </a:solidFill>
              <a:effectLst/>
            </a:endParaRPr>
          </a:p>
        </p:txBody>
      </p:sp>
      <p:sp>
        <p:nvSpPr>
          <p:cNvPr id="12292" name="Rectangle 4"/>
          <p:cNvSpPr>
            <a:spLocks noChangeArrowheads="1"/>
          </p:cNvSpPr>
          <p:nvPr/>
        </p:nvSpPr>
        <p:spPr bwMode="auto">
          <a:xfrm>
            <a:off x="533400" y="2819400"/>
            <a:ext cx="8305800" cy="3886200"/>
          </a:xfrm>
          <a:prstGeom prst="rect">
            <a:avLst/>
          </a:prstGeom>
          <a:solidFill>
            <a:srgbClr val="FFFF00"/>
          </a:solidFill>
          <a:ln w="9525" algn="ctr">
            <a:solidFill>
              <a:srgbClr val="FF0000"/>
            </a:solidFill>
            <a:miter lim="800000"/>
            <a:headEnd/>
            <a:tailEnd/>
          </a:ln>
        </p:spPr>
        <p:txBody>
          <a:bodyPr wrap="none" anchor="ctr"/>
          <a:lstStyle/>
          <a:p>
            <a:endParaRPr lang="en-US" b="1">
              <a:solidFill>
                <a:schemeClr val="bg1"/>
              </a:solidFill>
            </a:endParaRPr>
          </a:p>
          <a:p>
            <a:pPr lvl="1"/>
            <a:r>
              <a:rPr lang="en-US" sz="1600" b="1" u="sng">
                <a:solidFill>
                  <a:schemeClr val="bg1"/>
                </a:solidFill>
              </a:rPr>
              <a:t>Storage</a:t>
            </a:r>
            <a:r>
              <a:rPr lang="en-US" sz="1600" b="1">
                <a:solidFill>
                  <a:schemeClr val="bg1"/>
                </a:solidFill>
              </a:rPr>
              <a:t>:  States whether files are in paper or electronic form</a:t>
            </a:r>
          </a:p>
          <a:p>
            <a:pPr lvl="1"/>
            <a:endParaRPr lang="en-US" sz="1600" b="1">
              <a:solidFill>
                <a:schemeClr val="bg1"/>
              </a:solidFill>
            </a:endParaRPr>
          </a:p>
          <a:p>
            <a:pPr lvl="1"/>
            <a:r>
              <a:rPr lang="en-US" sz="1600" b="1" u="sng">
                <a:solidFill>
                  <a:schemeClr val="bg1"/>
                </a:solidFill>
              </a:rPr>
              <a:t>Retrievability</a:t>
            </a:r>
            <a:r>
              <a:rPr lang="en-US" sz="1600" b="1">
                <a:solidFill>
                  <a:schemeClr val="bg1"/>
                </a:solidFill>
              </a:rPr>
              <a:t>:  Lists the information that is needed to retrieve a file</a:t>
            </a:r>
          </a:p>
          <a:p>
            <a:pPr lvl="1"/>
            <a:r>
              <a:rPr lang="en-US" sz="1600" b="1">
                <a:solidFill>
                  <a:schemeClr val="bg1"/>
                </a:solidFill>
              </a:rPr>
              <a:t>      (such as SSN)</a:t>
            </a:r>
          </a:p>
          <a:p>
            <a:pPr lvl="1"/>
            <a:endParaRPr lang="en-US" sz="1600" b="1">
              <a:solidFill>
                <a:schemeClr val="bg1"/>
              </a:solidFill>
            </a:endParaRPr>
          </a:p>
          <a:p>
            <a:pPr lvl="1"/>
            <a:r>
              <a:rPr lang="en-US" sz="1600" b="1" u="sng">
                <a:solidFill>
                  <a:schemeClr val="bg1"/>
                </a:solidFill>
              </a:rPr>
              <a:t>Safeguards</a:t>
            </a:r>
            <a:r>
              <a:rPr lang="en-US" sz="1600" b="1">
                <a:solidFill>
                  <a:schemeClr val="bg1"/>
                </a:solidFill>
              </a:rPr>
              <a:t>:  Describes the protections established to safeguard the</a:t>
            </a:r>
          </a:p>
          <a:p>
            <a:pPr lvl="1"/>
            <a:r>
              <a:rPr lang="en-US" sz="1600" b="1">
                <a:solidFill>
                  <a:schemeClr val="bg1"/>
                </a:solidFill>
              </a:rPr>
              <a:t>       records</a:t>
            </a:r>
          </a:p>
          <a:p>
            <a:pPr lvl="1"/>
            <a:endParaRPr lang="en-US" sz="1600" b="1">
              <a:solidFill>
                <a:schemeClr val="bg1"/>
              </a:solidFill>
            </a:endParaRPr>
          </a:p>
          <a:p>
            <a:pPr lvl="1"/>
            <a:r>
              <a:rPr lang="en-US" sz="1600" b="1" u="sng">
                <a:solidFill>
                  <a:schemeClr val="bg1"/>
                </a:solidFill>
              </a:rPr>
              <a:t>Retention and Disposal</a:t>
            </a:r>
            <a:r>
              <a:rPr lang="en-US" sz="1600" b="1">
                <a:solidFill>
                  <a:schemeClr val="bg1"/>
                </a:solidFill>
              </a:rPr>
              <a:t>:  Tells how long the records are kept before they</a:t>
            </a:r>
          </a:p>
          <a:p>
            <a:pPr lvl="1"/>
            <a:r>
              <a:rPr lang="en-US" sz="1600" b="1">
                <a:solidFill>
                  <a:schemeClr val="bg1"/>
                </a:solidFill>
              </a:rPr>
              <a:t>       are destroyed</a:t>
            </a:r>
          </a:p>
          <a:p>
            <a:pPr lvl="1"/>
            <a:endParaRPr lang="en-US" sz="1600" b="1">
              <a:solidFill>
                <a:schemeClr val="bg1"/>
              </a:solidFill>
            </a:endParaRPr>
          </a:p>
          <a:p>
            <a:pPr lvl="1"/>
            <a:r>
              <a:rPr lang="en-US" sz="1600" b="1" u="sng">
                <a:solidFill>
                  <a:schemeClr val="bg1"/>
                </a:solidFill>
              </a:rPr>
              <a:t>System manager(s) and address</a:t>
            </a:r>
            <a:r>
              <a:rPr lang="en-US" sz="1600" b="1">
                <a:solidFill>
                  <a:schemeClr val="bg1"/>
                </a:solidFill>
              </a:rPr>
              <a:t>:  Gives us the physical address of the </a:t>
            </a:r>
          </a:p>
          <a:p>
            <a:pPr lvl="1"/>
            <a:r>
              <a:rPr lang="en-US" sz="1600" b="1">
                <a:solidFill>
                  <a:schemeClr val="bg1"/>
                </a:solidFill>
              </a:rPr>
              <a:t>       manager of record for the system</a:t>
            </a:r>
          </a:p>
          <a:p>
            <a:pPr lvl="1"/>
            <a:endParaRPr lang="en-US" sz="1600" b="1">
              <a:solidFill>
                <a:schemeClr val="bg1"/>
              </a:solidFill>
            </a:endParaRPr>
          </a:p>
          <a:p>
            <a:pPr lvl="1"/>
            <a:r>
              <a:rPr lang="en-US" sz="1600" b="1" u="sng">
                <a:solidFill>
                  <a:schemeClr val="bg1"/>
                </a:solidFill>
              </a:rPr>
              <a:t>Notification Procedures</a:t>
            </a:r>
            <a:r>
              <a:rPr lang="en-US" sz="1600" b="1">
                <a:solidFill>
                  <a:schemeClr val="bg1"/>
                </a:solidFill>
              </a:rPr>
              <a:t>:  Tells how you can learn if you are in the system</a:t>
            </a:r>
          </a:p>
          <a:p>
            <a:endParaRPr lang="en-US" sz="1600" b="1"/>
          </a:p>
        </p:txBody>
      </p:sp>
    </p:spTree>
    <p:custDataLst>
      <p:tags r:id="rId1"/>
    </p:custData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defRPr/>
            </a:pPr>
            <a:r>
              <a:rPr lang="en-US" sz="4000" smtClean="0"/>
              <a:t>What specific data is listed in a System Notice? (cont’d)</a:t>
            </a:r>
          </a:p>
        </p:txBody>
      </p:sp>
      <p:sp>
        <p:nvSpPr>
          <p:cNvPr id="13315" name="Rectangle 3"/>
          <p:cNvSpPr>
            <a:spLocks noGrp="1" noChangeArrowheads="1"/>
          </p:cNvSpPr>
          <p:nvPr>
            <p:ph type="body" idx="1"/>
          </p:nvPr>
        </p:nvSpPr>
        <p:spPr>
          <a:xfrm>
            <a:off x="457200" y="1600200"/>
            <a:ext cx="8229600" cy="990600"/>
          </a:xfrm>
        </p:spPr>
        <p:txBody>
          <a:bodyPr/>
          <a:lstStyle/>
          <a:p>
            <a:pPr lvl="1" eaLnBrk="1" hangingPunct="1">
              <a:buFontTx/>
              <a:buNone/>
            </a:pPr>
            <a:r>
              <a:rPr lang="en-US" b="1" smtClean="0">
                <a:effectLst/>
              </a:rPr>
              <a:t>A System Notice also includes these categories of data:</a:t>
            </a:r>
          </a:p>
          <a:p>
            <a:pPr lvl="1" eaLnBrk="1" hangingPunct="1">
              <a:buFontTx/>
              <a:buNone/>
            </a:pPr>
            <a:endParaRPr lang="en-US" b="1" smtClean="0">
              <a:effectLst/>
            </a:endParaRPr>
          </a:p>
          <a:p>
            <a:pPr eaLnBrk="1" hangingPunct="1"/>
            <a:endParaRPr lang="en-US" b="1" smtClean="0">
              <a:effectLst/>
            </a:endParaRPr>
          </a:p>
        </p:txBody>
      </p:sp>
      <p:sp>
        <p:nvSpPr>
          <p:cNvPr id="13316" name="Rectangle 4"/>
          <p:cNvSpPr>
            <a:spLocks noChangeArrowheads="1"/>
          </p:cNvSpPr>
          <p:nvPr/>
        </p:nvSpPr>
        <p:spPr bwMode="auto">
          <a:xfrm>
            <a:off x="1143000" y="2590800"/>
            <a:ext cx="7239000" cy="3962400"/>
          </a:xfrm>
          <a:prstGeom prst="rect">
            <a:avLst/>
          </a:prstGeom>
          <a:solidFill>
            <a:srgbClr val="FFFF00"/>
          </a:solidFill>
          <a:ln w="9525" algn="ctr">
            <a:solidFill>
              <a:srgbClr val="FF0000"/>
            </a:solidFill>
            <a:miter lim="800000"/>
            <a:headEnd/>
            <a:tailEnd/>
          </a:ln>
        </p:spPr>
        <p:txBody>
          <a:bodyPr wrap="none" anchor="ctr"/>
          <a:lstStyle/>
          <a:p>
            <a:pPr lvl="1">
              <a:tabLst>
                <a:tab pos="3367088" algn="l"/>
              </a:tabLst>
            </a:pPr>
            <a:r>
              <a:rPr lang="en-US" b="1" u="sng">
                <a:solidFill>
                  <a:schemeClr val="bg1"/>
                </a:solidFill>
              </a:rPr>
              <a:t>Record Access Procedures</a:t>
            </a:r>
            <a:r>
              <a:rPr lang="en-US" b="1">
                <a:solidFill>
                  <a:schemeClr val="bg1"/>
                </a:solidFill>
              </a:rPr>
              <a:t>:  Tells what steps you must take</a:t>
            </a:r>
          </a:p>
          <a:p>
            <a:pPr lvl="1">
              <a:tabLst>
                <a:tab pos="3367088" algn="l"/>
              </a:tabLst>
            </a:pPr>
            <a:r>
              <a:rPr lang="en-US" b="1">
                <a:solidFill>
                  <a:schemeClr val="bg1"/>
                </a:solidFill>
              </a:rPr>
              <a:t>         to see your own record</a:t>
            </a:r>
          </a:p>
          <a:p>
            <a:pPr lvl="1">
              <a:tabLst>
                <a:tab pos="3367088" algn="l"/>
              </a:tabLst>
            </a:pPr>
            <a:endParaRPr lang="en-US" b="1">
              <a:solidFill>
                <a:schemeClr val="bg1"/>
              </a:solidFill>
            </a:endParaRPr>
          </a:p>
          <a:p>
            <a:pPr lvl="1">
              <a:tabLst>
                <a:tab pos="3367088" algn="l"/>
              </a:tabLst>
            </a:pPr>
            <a:r>
              <a:rPr lang="en-US" b="1" u="sng">
                <a:solidFill>
                  <a:schemeClr val="bg1"/>
                </a:solidFill>
              </a:rPr>
              <a:t>Contesting Record Procedures</a:t>
            </a:r>
            <a:r>
              <a:rPr lang="en-US" b="1">
                <a:solidFill>
                  <a:schemeClr val="bg1"/>
                </a:solidFill>
              </a:rPr>
              <a:t>:  Tells what steps you must</a:t>
            </a:r>
          </a:p>
          <a:p>
            <a:pPr lvl="1">
              <a:tabLst>
                <a:tab pos="3367088" algn="l"/>
              </a:tabLst>
            </a:pPr>
            <a:r>
              <a:rPr lang="en-US" b="1">
                <a:solidFill>
                  <a:schemeClr val="bg1"/>
                </a:solidFill>
              </a:rPr>
              <a:t>         take to correct errors in your file</a:t>
            </a:r>
          </a:p>
          <a:p>
            <a:pPr lvl="1">
              <a:tabLst>
                <a:tab pos="3367088" algn="l"/>
              </a:tabLst>
            </a:pPr>
            <a:endParaRPr lang="en-US" b="1">
              <a:solidFill>
                <a:schemeClr val="bg1"/>
              </a:solidFill>
            </a:endParaRPr>
          </a:p>
          <a:p>
            <a:pPr lvl="1">
              <a:tabLst>
                <a:tab pos="3367088" algn="l"/>
              </a:tabLst>
            </a:pPr>
            <a:r>
              <a:rPr lang="en-US" b="1" u="sng">
                <a:solidFill>
                  <a:schemeClr val="bg1"/>
                </a:solidFill>
              </a:rPr>
              <a:t>Record Source Categories</a:t>
            </a:r>
            <a:r>
              <a:rPr lang="en-US" b="1">
                <a:solidFill>
                  <a:schemeClr val="bg1"/>
                </a:solidFill>
              </a:rPr>
              <a:t>:  Tells who provided the</a:t>
            </a:r>
          </a:p>
          <a:p>
            <a:pPr lvl="1">
              <a:tabLst>
                <a:tab pos="3367088" algn="l"/>
              </a:tabLst>
            </a:pPr>
            <a:r>
              <a:rPr lang="en-US" b="1">
                <a:solidFill>
                  <a:schemeClr val="bg1"/>
                </a:solidFill>
              </a:rPr>
              <a:t>         information to DON</a:t>
            </a:r>
          </a:p>
          <a:p>
            <a:pPr lvl="1">
              <a:tabLst>
                <a:tab pos="3367088" algn="l"/>
              </a:tabLst>
            </a:pPr>
            <a:endParaRPr lang="en-US" b="1">
              <a:solidFill>
                <a:schemeClr val="bg1"/>
              </a:solidFill>
            </a:endParaRPr>
          </a:p>
          <a:p>
            <a:pPr lvl="1">
              <a:tabLst>
                <a:tab pos="3367088" algn="l"/>
              </a:tabLst>
            </a:pPr>
            <a:r>
              <a:rPr lang="en-US" b="1" u="sng">
                <a:solidFill>
                  <a:schemeClr val="bg1"/>
                </a:solidFill>
              </a:rPr>
              <a:t>Exemptions Claimed for the System</a:t>
            </a:r>
            <a:r>
              <a:rPr lang="en-US" b="1">
                <a:solidFill>
                  <a:schemeClr val="bg1"/>
                </a:solidFill>
              </a:rPr>
              <a:t>:  States whether DON </a:t>
            </a:r>
          </a:p>
          <a:p>
            <a:pPr lvl="1">
              <a:tabLst>
                <a:tab pos="3367088" algn="l"/>
              </a:tabLst>
            </a:pPr>
            <a:r>
              <a:rPr lang="en-US" b="1">
                <a:solidFill>
                  <a:schemeClr val="bg1"/>
                </a:solidFill>
              </a:rPr>
              <a:t>         has claimed a Privacy Act exemption for this system</a:t>
            </a:r>
          </a:p>
        </p:txBody>
      </p:sp>
    </p:spTree>
    <p:custDataLst>
      <p:tags r:id="rId1"/>
    </p:custData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Oval 5"/>
          <p:cNvSpPr>
            <a:spLocks noChangeArrowheads="1"/>
          </p:cNvSpPr>
          <p:nvPr/>
        </p:nvSpPr>
        <p:spPr bwMode="auto">
          <a:xfrm>
            <a:off x="381000" y="1371600"/>
            <a:ext cx="1676400" cy="685800"/>
          </a:xfrm>
          <a:prstGeom prst="ellipse">
            <a:avLst/>
          </a:prstGeom>
          <a:solidFill>
            <a:srgbClr val="FFFF00"/>
          </a:solidFill>
          <a:ln w="9525" algn="ctr">
            <a:solidFill>
              <a:srgbClr val="FF0000"/>
            </a:solidFill>
            <a:round/>
            <a:headEnd/>
            <a:tailEnd/>
          </a:ln>
        </p:spPr>
        <p:txBody>
          <a:bodyPr wrap="none" anchor="ctr"/>
          <a:lstStyle/>
          <a:p>
            <a:endParaRPr lang="en-US"/>
          </a:p>
        </p:txBody>
      </p:sp>
      <p:sp>
        <p:nvSpPr>
          <p:cNvPr id="11266" name="Rectangle 2"/>
          <p:cNvSpPr>
            <a:spLocks noGrp="1" noChangeArrowheads="1"/>
          </p:cNvSpPr>
          <p:nvPr>
            <p:ph type="title"/>
          </p:nvPr>
        </p:nvSpPr>
        <p:spPr/>
        <p:txBody>
          <a:bodyPr/>
          <a:lstStyle/>
          <a:p>
            <a:pPr eaLnBrk="1" hangingPunct="1">
              <a:defRPr/>
            </a:pPr>
            <a:r>
              <a:rPr lang="en-US" sz="3600" smtClean="0"/>
              <a:t>What are DON’s responsibilities under the Privacy Act?</a:t>
            </a:r>
          </a:p>
        </p:txBody>
      </p:sp>
      <p:sp>
        <p:nvSpPr>
          <p:cNvPr id="14340" name="Rectangle 3"/>
          <p:cNvSpPr>
            <a:spLocks noGrp="1" noChangeArrowheads="1"/>
          </p:cNvSpPr>
          <p:nvPr>
            <p:ph type="body" idx="1"/>
          </p:nvPr>
        </p:nvSpPr>
        <p:spPr>
          <a:xfrm>
            <a:off x="457200" y="1600200"/>
            <a:ext cx="8229600" cy="687388"/>
          </a:xfrm>
        </p:spPr>
        <p:txBody>
          <a:bodyPr/>
          <a:lstStyle/>
          <a:p>
            <a:pPr marL="0" indent="0" eaLnBrk="1" hangingPunct="1">
              <a:lnSpc>
                <a:spcPct val="80000"/>
              </a:lnSpc>
              <a:buFont typeface="Wingdings" pitchFamily="2" charset="2"/>
              <a:buNone/>
            </a:pPr>
            <a:r>
              <a:rPr lang="en-US" sz="2000" b="1" smtClean="0">
                <a:solidFill>
                  <a:srgbClr val="FF0000"/>
                </a:solidFill>
                <a:effectLst/>
              </a:rPr>
              <a:t>DON must:</a:t>
            </a:r>
          </a:p>
          <a:p>
            <a:pPr marL="114300" lvl="1" indent="342900" eaLnBrk="1" hangingPunct="1">
              <a:lnSpc>
                <a:spcPct val="80000"/>
              </a:lnSpc>
            </a:pPr>
            <a:endParaRPr lang="en-US" sz="1800" b="1" smtClean="0">
              <a:solidFill>
                <a:srgbClr val="FF0000"/>
              </a:solidFill>
              <a:effectLst/>
            </a:endParaRPr>
          </a:p>
        </p:txBody>
      </p:sp>
      <p:sp>
        <p:nvSpPr>
          <p:cNvPr id="14341" name="Rectangle 4"/>
          <p:cNvSpPr>
            <a:spLocks noChangeArrowheads="1"/>
          </p:cNvSpPr>
          <p:nvPr/>
        </p:nvSpPr>
        <p:spPr bwMode="auto">
          <a:xfrm>
            <a:off x="381000" y="2209800"/>
            <a:ext cx="8382000" cy="4495800"/>
          </a:xfrm>
          <a:prstGeom prst="rect">
            <a:avLst/>
          </a:prstGeom>
          <a:solidFill>
            <a:schemeClr val="tx1"/>
          </a:solidFill>
          <a:ln w="9525" algn="ctr">
            <a:solidFill>
              <a:srgbClr val="FF0000"/>
            </a:solidFill>
            <a:miter lim="800000"/>
            <a:headEnd/>
            <a:tailEnd/>
          </a:ln>
        </p:spPr>
        <p:txBody>
          <a:bodyPr wrap="none" anchor="ctr"/>
          <a:lstStyle/>
          <a:p>
            <a:pPr lvl="1"/>
            <a:endParaRPr lang="en-US" b="1">
              <a:solidFill>
                <a:schemeClr val="bg1"/>
              </a:solidFill>
            </a:endParaRPr>
          </a:p>
          <a:p>
            <a:pPr lvl="1"/>
            <a:r>
              <a:rPr lang="en-US" b="1">
                <a:solidFill>
                  <a:schemeClr val="bg1"/>
                </a:solidFill>
              </a:rPr>
              <a:t>Establish rules of conduct for collecting, maintaining, and distributing </a:t>
            </a:r>
          </a:p>
          <a:p>
            <a:pPr lvl="1"/>
            <a:r>
              <a:rPr lang="en-US" b="1">
                <a:solidFill>
                  <a:schemeClr val="bg1"/>
                </a:solidFill>
              </a:rPr>
              <a:t>Protected Personal Information (PPI)</a:t>
            </a:r>
          </a:p>
          <a:p>
            <a:pPr lvl="1"/>
            <a:endParaRPr lang="en-US" b="1">
              <a:solidFill>
                <a:schemeClr val="bg1"/>
              </a:solidFill>
            </a:endParaRPr>
          </a:p>
          <a:p>
            <a:pPr lvl="1"/>
            <a:r>
              <a:rPr lang="en-US" b="1">
                <a:solidFill>
                  <a:schemeClr val="bg1"/>
                </a:solidFill>
              </a:rPr>
              <a:t>Publish Privacy Act System Notices in the Federal Register</a:t>
            </a:r>
          </a:p>
          <a:p>
            <a:pPr lvl="1"/>
            <a:endParaRPr lang="en-US" b="1">
              <a:solidFill>
                <a:schemeClr val="bg1"/>
              </a:solidFill>
            </a:endParaRPr>
          </a:p>
          <a:p>
            <a:pPr lvl="1"/>
            <a:r>
              <a:rPr lang="en-US" b="1">
                <a:solidFill>
                  <a:schemeClr val="bg1"/>
                </a:solidFill>
              </a:rPr>
              <a:t>Collect only data that is authorized by law</a:t>
            </a:r>
          </a:p>
          <a:p>
            <a:pPr lvl="1"/>
            <a:endParaRPr lang="en-US" b="1">
              <a:solidFill>
                <a:schemeClr val="bg1"/>
              </a:solidFill>
            </a:endParaRPr>
          </a:p>
          <a:p>
            <a:pPr lvl="1"/>
            <a:r>
              <a:rPr lang="en-US" b="1">
                <a:solidFill>
                  <a:schemeClr val="bg1"/>
                </a:solidFill>
              </a:rPr>
              <a:t>Share data with authorized recipients only</a:t>
            </a:r>
          </a:p>
          <a:p>
            <a:pPr lvl="1"/>
            <a:endParaRPr lang="en-US" b="1">
              <a:solidFill>
                <a:schemeClr val="bg1"/>
              </a:solidFill>
            </a:endParaRPr>
          </a:p>
          <a:p>
            <a:pPr lvl="1"/>
            <a:r>
              <a:rPr lang="en-US" b="1">
                <a:solidFill>
                  <a:schemeClr val="bg1"/>
                </a:solidFill>
              </a:rPr>
              <a:t>Establish and apply data safeguards</a:t>
            </a:r>
          </a:p>
          <a:p>
            <a:pPr lvl="1"/>
            <a:endParaRPr lang="en-US" b="1">
              <a:solidFill>
                <a:schemeClr val="bg1"/>
              </a:solidFill>
            </a:endParaRPr>
          </a:p>
          <a:p>
            <a:pPr lvl="1"/>
            <a:r>
              <a:rPr lang="en-US" b="1">
                <a:solidFill>
                  <a:schemeClr val="bg1"/>
                </a:solidFill>
              </a:rPr>
              <a:t>Allow individuals to review records about themselves</a:t>
            </a:r>
          </a:p>
          <a:p>
            <a:pPr lvl="1"/>
            <a:endParaRPr lang="en-US" b="1">
              <a:solidFill>
                <a:schemeClr val="bg1"/>
              </a:solidFill>
            </a:endParaRPr>
          </a:p>
          <a:p>
            <a:pPr lvl="1"/>
            <a:r>
              <a:rPr lang="en-US" b="1">
                <a:solidFill>
                  <a:schemeClr val="bg1"/>
                </a:solidFill>
              </a:rPr>
              <a:t>Allow individuals to amend their personal records containing errors</a:t>
            </a:r>
          </a:p>
          <a:p>
            <a:pPr lvl="1"/>
            <a:endParaRPr lang="en-US" b="1">
              <a:solidFill>
                <a:schemeClr val="bg1"/>
              </a:solidFill>
            </a:endParaRPr>
          </a:p>
          <a:p>
            <a:pPr lvl="1"/>
            <a:r>
              <a:rPr lang="en-US" b="1">
                <a:solidFill>
                  <a:schemeClr val="bg1"/>
                </a:solidFill>
              </a:rPr>
              <a:t>Keep a record of disclosures made to authorized recipients</a:t>
            </a:r>
          </a:p>
          <a:p>
            <a:pPr lvl="1"/>
            <a:endParaRPr lang="en-US" b="1">
              <a:solidFill>
                <a:schemeClr val="bg1"/>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defRPr/>
            </a:pPr>
            <a:r>
              <a:rPr lang="en-US" sz="4000" smtClean="0"/>
              <a:t>What are DON’s responsibilities under the Privacy Act? (cont’d)</a:t>
            </a:r>
          </a:p>
        </p:txBody>
      </p:sp>
      <p:sp>
        <p:nvSpPr>
          <p:cNvPr id="15363" name="Rectangle 7"/>
          <p:cNvSpPr>
            <a:spLocks noChangeArrowheads="1"/>
          </p:cNvSpPr>
          <p:nvPr/>
        </p:nvSpPr>
        <p:spPr bwMode="auto">
          <a:xfrm>
            <a:off x="228600" y="2362200"/>
            <a:ext cx="8686800" cy="3124200"/>
          </a:xfrm>
          <a:prstGeom prst="rect">
            <a:avLst/>
          </a:prstGeom>
          <a:solidFill>
            <a:schemeClr val="tx1"/>
          </a:solidFill>
          <a:ln w="9525" algn="ctr">
            <a:solidFill>
              <a:srgbClr val="FF0000"/>
            </a:solidFill>
            <a:miter lim="800000"/>
            <a:headEnd/>
            <a:tailEnd/>
          </a:ln>
        </p:spPr>
        <p:txBody>
          <a:bodyPr wrap="none" anchor="ctr"/>
          <a:lstStyle/>
          <a:p>
            <a:pPr lvl="1"/>
            <a:r>
              <a:rPr lang="en-US" sz="1600" b="1">
                <a:solidFill>
                  <a:schemeClr val="bg1"/>
                </a:solidFill>
              </a:rPr>
              <a:t>Provide the record subject, upon request, with a list of all authorized disclosures </a:t>
            </a:r>
          </a:p>
          <a:p>
            <a:pPr lvl="1"/>
            <a:r>
              <a:rPr lang="en-US" sz="1600" b="1">
                <a:solidFill>
                  <a:schemeClr val="bg1"/>
                </a:solidFill>
              </a:rPr>
              <a:t>upon request made</a:t>
            </a:r>
          </a:p>
          <a:p>
            <a:pPr lvl="1"/>
            <a:endParaRPr lang="en-US" sz="1600" b="1">
              <a:solidFill>
                <a:schemeClr val="bg1"/>
              </a:solidFill>
            </a:endParaRPr>
          </a:p>
          <a:p>
            <a:pPr lvl="1"/>
            <a:r>
              <a:rPr lang="en-US" sz="1600" b="1">
                <a:solidFill>
                  <a:schemeClr val="bg1"/>
                </a:solidFill>
              </a:rPr>
              <a:t>With some exceptions, make no disclosure without the record subject’s</a:t>
            </a:r>
          </a:p>
          <a:p>
            <a:pPr lvl="1"/>
            <a:r>
              <a:rPr lang="en-US" sz="1600" b="1">
                <a:solidFill>
                  <a:schemeClr val="bg1"/>
                </a:solidFill>
              </a:rPr>
              <a:t> written consent</a:t>
            </a:r>
          </a:p>
          <a:p>
            <a:pPr lvl="1"/>
            <a:endParaRPr lang="en-US" sz="1600" b="1">
              <a:solidFill>
                <a:schemeClr val="bg1"/>
              </a:solidFill>
            </a:endParaRPr>
          </a:p>
          <a:p>
            <a:pPr lvl="1"/>
            <a:r>
              <a:rPr lang="en-US" sz="1600" b="1">
                <a:solidFill>
                  <a:schemeClr val="bg1"/>
                </a:solidFill>
              </a:rPr>
              <a:t>Maintain only accurate, complete, timely, and relevant data</a:t>
            </a:r>
          </a:p>
          <a:p>
            <a:pPr lvl="1"/>
            <a:endParaRPr lang="en-US" sz="1600" b="1">
              <a:solidFill>
                <a:schemeClr val="bg1"/>
              </a:solidFill>
            </a:endParaRPr>
          </a:p>
          <a:p>
            <a:pPr lvl="1"/>
            <a:r>
              <a:rPr lang="en-US" sz="1600" b="1">
                <a:solidFill>
                  <a:schemeClr val="bg1"/>
                </a:solidFill>
              </a:rPr>
              <a:t>Provide a Privacy Act statement advising of the authority for the collection of </a:t>
            </a:r>
          </a:p>
          <a:p>
            <a:pPr lvl="1"/>
            <a:r>
              <a:rPr lang="en-US" sz="1600" b="1">
                <a:solidFill>
                  <a:schemeClr val="bg1"/>
                </a:solidFill>
              </a:rPr>
              <a:t>data and how it is to be used when collecting data on forms or surveys, or via </a:t>
            </a:r>
          </a:p>
          <a:p>
            <a:pPr lvl="1"/>
            <a:r>
              <a:rPr lang="en-US" sz="1600" b="1">
                <a:solidFill>
                  <a:schemeClr val="bg1"/>
                </a:solidFill>
              </a:rPr>
              <a:t>websites</a:t>
            </a:r>
          </a:p>
        </p:txBody>
      </p:sp>
      <p:sp>
        <p:nvSpPr>
          <p:cNvPr id="15364" name="Oval 8"/>
          <p:cNvSpPr>
            <a:spLocks noChangeArrowheads="1"/>
          </p:cNvSpPr>
          <p:nvPr/>
        </p:nvSpPr>
        <p:spPr bwMode="auto">
          <a:xfrm>
            <a:off x="381000" y="1524000"/>
            <a:ext cx="1676400" cy="685800"/>
          </a:xfrm>
          <a:prstGeom prst="ellipse">
            <a:avLst/>
          </a:prstGeom>
          <a:solidFill>
            <a:srgbClr val="FFFF00"/>
          </a:solidFill>
          <a:ln w="9525" algn="ctr">
            <a:solidFill>
              <a:srgbClr val="FF0000"/>
            </a:solidFill>
            <a:round/>
            <a:headEnd/>
            <a:tailEnd/>
          </a:ln>
        </p:spPr>
        <p:txBody>
          <a:bodyPr wrap="none" anchor="ctr"/>
          <a:lstStyle/>
          <a:p>
            <a:pPr algn="ctr" eaLnBrk="1" hangingPunct="1">
              <a:lnSpc>
                <a:spcPct val="80000"/>
              </a:lnSpc>
              <a:spcBef>
                <a:spcPct val="20000"/>
              </a:spcBef>
              <a:buClr>
                <a:schemeClr val="hlink"/>
              </a:buClr>
              <a:buSzPct val="70000"/>
              <a:buFont typeface="Wingdings" pitchFamily="2" charset="2"/>
              <a:buNone/>
            </a:pPr>
            <a:endParaRPr lang="en-US" b="1">
              <a:solidFill>
                <a:srgbClr val="FF0000"/>
              </a:solidFill>
            </a:endParaRPr>
          </a:p>
          <a:p>
            <a:pPr algn="ctr" eaLnBrk="1" hangingPunct="1">
              <a:lnSpc>
                <a:spcPct val="80000"/>
              </a:lnSpc>
              <a:spcBef>
                <a:spcPct val="20000"/>
              </a:spcBef>
              <a:buClr>
                <a:schemeClr val="hlink"/>
              </a:buClr>
              <a:buSzPct val="70000"/>
              <a:buFont typeface="Wingdings" pitchFamily="2" charset="2"/>
              <a:buNone/>
            </a:pPr>
            <a:r>
              <a:rPr lang="en-US" sz="2000" b="1">
                <a:solidFill>
                  <a:srgbClr val="FF0000"/>
                </a:solidFill>
              </a:rPr>
              <a:t>DON must:</a:t>
            </a:r>
          </a:p>
          <a:p>
            <a:pPr algn="ctr"/>
            <a:endParaRPr lang="en-US" sz="2000" b="1"/>
          </a:p>
        </p:txBody>
      </p:sp>
      <p:sp>
        <p:nvSpPr>
          <p:cNvPr id="15365" name="AutoShape 12"/>
          <p:cNvSpPr>
            <a:spLocks noChangeArrowheads="1"/>
          </p:cNvSpPr>
          <p:nvPr/>
        </p:nvSpPr>
        <p:spPr bwMode="auto">
          <a:xfrm>
            <a:off x="457200" y="5562600"/>
            <a:ext cx="8153400" cy="1066800"/>
          </a:xfrm>
          <a:prstGeom prst="roundRect">
            <a:avLst>
              <a:gd name="adj" fmla="val 16667"/>
            </a:avLst>
          </a:prstGeom>
          <a:solidFill>
            <a:srgbClr val="FFFF00"/>
          </a:solidFill>
          <a:ln w="9525" algn="ctr">
            <a:solidFill>
              <a:srgbClr val="FF0000"/>
            </a:solidFill>
            <a:round/>
            <a:headEnd/>
            <a:tailEnd/>
          </a:ln>
        </p:spPr>
        <p:txBody>
          <a:bodyPr wrap="none" anchor="ctr"/>
          <a:lstStyle/>
          <a:p>
            <a:pPr algn="ctr" eaLnBrk="1" hangingPunct="1">
              <a:lnSpc>
                <a:spcPct val="80000"/>
              </a:lnSpc>
              <a:spcBef>
                <a:spcPct val="20000"/>
              </a:spcBef>
            </a:pPr>
            <a:r>
              <a:rPr lang="en-US" b="1">
                <a:solidFill>
                  <a:srgbClr val="FF0000"/>
                </a:solidFill>
              </a:rPr>
              <a:t>In addition to the above, when contracts are awarded that involve</a:t>
            </a:r>
          </a:p>
          <a:p>
            <a:pPr algn="ctr" eaLnBrk="1" hangingPunct="1">
              <a:lnSpc>
                <a:spcPct val="80000"/>
              </a:lnSpc>
              <a:spcBef>
                <a:spcPct val="20000"/>
              </a:spcBef>
            </a:pPr>
            <a:r>
              <a:rPr lang="en-US" b="1">
                <a:solidFill>
                  <a:srgbClr val="FF0000"/>
                </a:solidFill>
              </a:rPr>
              <a:t> Privacy Act data,  DON must ensure that the contract contains</a:t>
            </a:r>
          </a:p>
          <a:p>
            <a:pPr algn="ctr" eaLnBrk="1" hangingPunct="1">
              <a:lnSpc>
                <a:spcPct val="80000"/>
              </a:lnSpc>
              <a:spcBef>
                <a:spcPct val="20000"/>
              </a:spcBef>
            </a:pPr>
            <a:r>
              <a:rPr lang="en-US" b="1">
                <a:solidFill>
                  <a:srgbClr val="FF0000"/>
                </a:solidFill>
              </a:rPr>
              <a:t> the appropriate Federal Acquisition Regulation (FAR) privacy clauses.</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US" sz="4000" smtClean="0"/>
              <a:t>What are my responsibilities as a DON employee?</a:t>
            </a:r>
          </a:p>
        </p:txBody>
      </p:sp>
      <p:sp>
        <p:nvSpPr>
          <p:cNvPr id="16387" name="Rectangle 3"/>
          <p:cNvSpPr>
            <a:spLocks noGrp="1" noChangeArrowheads="1"/>
          </p:cNvSpPr>
          <p:nvPr>
            <p:ph type="body" idx="1"/>
          </p:nvPr>
        </p:nvSpPr>
        <p:spPr>
          <a:xfrm>
            <a:off x="457200" y="1600200"/>
            <a:ext cx="8229600" cy="915988"/>
          </a:xfrm>
        </p:spPr>
        <p:txBody>
          <a:bodyPr/>
          <a:lstStyle/>
          <a:p>
            <a:pPr eaLnBrk="1" hangingPunct="1">
              <a:lnSpc>
                <a:spcPct val="80000"/>
              </a:lnSpc>
            </a:pPr>
            <a:r>
              <a:rPr lang="en-US" sz="2400" b="1" smtClean="0">
                <a:effectLst/>
              </a:rPr>
              <a:t>As an employee, you play a very important role in assuring that DON complies with the provisions of the Privacy Act. </a:t>
            </a:r>
          </a:p>
          <a:p>
            <a:pPr eaLnBrk="1" hangingPunct="1">
              <a:lnSpc>
                <a:spcPct val="80000"/>
              </a:lnSpc>
            </a:pPr>
            <a:endParaRPr lang="en-US" sz="2400" b="1" smtClean="0">
              <a:effectLst/>
            </a:endParaRPr>
          </a:p>
          <a:p>
            <a:pPr lvl="1" eaLnBrk="1" hangingPunct="1">
              <a:lnSpc>
                <a:spcPct val="80000"/>
              </a:lnSpc>
              <a:buFontTx/>
              <a:buNone/>
            </a:pPr>
            <a:endParaRPr lang="en-US" sz="2000" b="1" smtClean="0">
              <a:effectLst/>
            </a:endParaRPr>
          </a:p>
        </p:txBody>
      </p:sp>
      <p:sp>
        <p:nvSpPr>
          <p:cNvPr id="16388" name="Rectangle 4"/>
          <p:cNvSpPr>
            <a:spLocks noChangeArrowheads="1"/>
          </p:cNvSpPr>
          <p:nvPr/>
        </p:nvSpPr>
        <p:spPr bwMode="auto">
          <a:xfrm>
            <a:off x="609600" y="2895600"/>
            <a:ext cx="8077200" cy="3962400"/>
          </a:xfrm>
          <a:prstGeom prst="rect">
            <a:avLst/>
          </a:prstGeom>
          <a:solidFill>
            <a:schemeClr val="tx1"/>
          </a:solidFill>
          <a:ln w="57150" algn="ctr">
            <a:solidFill>
              <a:srgbClr val="FF0000"/>
            </a:solidFill>
            <a:miter lim="800000"/>
            <a:headEnd/>
            <a:tailEnd/>
          </a:ln>
        </p:spPr>
        <p:txBody>
          <a:bodyPr wrap="none" anchor="ctr"/>
          <a:lstStyle/>
          <a:p>
            <a:pPr marL="465138" lvl="1" indent="-7938" eaLnBrk="1" hangingPunct="1">
              <a:lnSpc>
                <a:spcPct val="80000"/>
              </a:lnSpc>
              <a:spcBef>
                <a:spcPct val="20000"/>
              </a:spcBef>
              <a:tabLst>
                <a:tab pos="347663" algn="l"/>
              </a:tabLst>
            </a:pPr>
            <a:r>
              <a:rPr lang="en-US" b="1"/>
              <a:t>DLA must:</a:t>
            </a:r>
          </a:p>
          <a:p>
            <a:pPr marL="465138" lvl="1" indent="-7938">
              <a:tabLst>
                <a:tab pos="347663" algn="l"/>
              </a:tabLst>
            </a:pPr>
            <a:r>
              <a:rPr lang="en-US" b="1">
                <a:solidFill>
                  <a:schemeClr val="bg1"/>
                </a:solidFill>
              </a:rPr>
              <a:t>      Do not collect personal data without proper authorization.</a:t>
            </a:r>
          </a:p>
          <a:p>
            <a:pPr marL="465138" lvl="1" indent="-7938">
              <a:tabLst>
                <a:tab pos="347663" algn="l"/>
              </a:tabLst>
            </a:pPr>
            <a:endParaRPr lang="en-US" b="1">
              <a:solidFill>
                <a:schemeClr val="bg1"/>
              </a:solidFill>
            </a:endParaRPr>
          </a:p>
          <a:p>
            <a:pPr marL="465138" lvl="1" indent="-7938">
              <a:tabLst>
                <a:tab pos="347663" algn="l"/>
              </a:tabLst>
            </a:pPr>
            <a:r>
              <a:rPr lang="en-US" b="1">
                <a:solidFill>
                  <a:schemeClr val="bg1"/>
                </a:solidFill>
              </a:rPr>
              <a:t>      Do not distribute or release personal information to other</a:t>
            </a:r>
          </a:p>
          <a:p>
            <a:pPr marL="465138" lvl="1" indent="-7938">
              <a:tabLst>
                <a:tab pos="347663" algn="l"/>
              </a:tabLst>
            </a:pPr>
            <a:r>
              <a:rPr lang="en-US" b="1">
                <a:solidFill>
                  <a:schemeClr val="bg1"/>
                </a:solidFill>
              </a:rPr>
              <a:t>      employees unless you are convinced that the release is proper.</a:t>
            </a:r>
          </a:p>
          <a:p>
            <a:pPr marL="465138" lvl="1" indent="-7938">
              <a:tabLst>
                <a:tab pos="347663" algn="l"/>
              </a:tabLst>
            </a:pPr>
            <a:r>
              <a:rPr lang="en-US" b="1">
                <a:solidFill>
                  <a:schemeClr val="bg1"/>
                </a:solidFill>
              </a:rPr>
              <a:t>  </a:t>
            </a:r>
          </a:p>
          <a:p>
            <a:pPr marL="465138" lvl="1" indent="-7938">
              <a:tabLst>
                <a:tab pos="347663" algn="l"/>
              </a:tabLst>
            </a:pPr>
            <a:r>
              <a:rPr lang="en-US" b="1">
                <a:solidFill>
                  <a:schemeClr val="bg1"/>
                </a:solidFill>
              </a:rPr>
              <a:t>      Don’t be afraid to challenge ANYONE who asks to see Privacy</a:t>
            </a:r>
          </a:p>
          <a:p>
            <a:pPr marL="465138" lvl="1" indent="-7938">
              <a:tabLst>
                <a:tab pos="347663" algn="l"/>
              </a:tabLst>
            </a:pPr>
            <a:r>
              <a:rPr lang="en-US" b="1">
                <a:solidFill>
                  <a:schemeClr val="bg1"/>
                </a:solidFill>
              </a:rPr>
              <a:t>      Act information for which you are responsible. </a:t>
            </a:r>
          </a:p>
          <a:p>
            <a:pPr lvl="2">
              <a:tabLst>
                <a:tab pos="347663" algn="l"/>
              </a:tabLst>
            </a:pPr>
            <a:endParaRPr lang="en-US" b="1">
              <a:solidFill>
                <a:schemeClr val="bg1"/>
              </a:solidFill>
            </a:endParaRPr>
          </a:p>
          <a:p>
            <a:pPr marL="465138" lvl="1" indent="-7938">
              <a:tabLst>
                <a:tab pos="347663" algn="l"/>
              </a:tabLst>
            </a:pPr>
            <a:r>
              <a:rPr lang="en-US" b="1">
                <a:solidFill>
                  <a:schemeClr val="bg1"/>
                </a:solidFill>
              </a:rPr>
              <a:t>      Do not maintain records longer than permitted to do so.</a:t>
            </a:r>
          </a:p>
          <a:p>
            <a:pPr marL="465138" lvl="1" indent="-7938">
              <a:tabLst>
                <a:tab pos="347663" algn="l"/>
              </a:tabLst>
            </a:pPr>
            <a:endParaRPr lang="en-US" b="1">
              <a:solidFill>
                <a:schemeClr val="bg1"/>
              </a:solidFill>
            </a:endParaRPr>
          </a:p>
          <a:p>
            <a:pPr marL="465138" lvl="1" indent="-7938">
              <a:tabLst>
                <a:tab pos="347663" algn="l"/>
              </a:tabLst>
            </a:pPr>
            <a:r>
              <a:rPr lang="en-US" b="1">
                <a:solidFill>
                  <a:schemeClr val="bg1"/>
                </a:solidFill>
              </a:rPr>
              <a:t>      Do not destroy records before disposal requirements are met.</a:t>
            </a:r>
          </a:p>
          <a:p>
            <a:pPr marL="465138" lvl="1" indent="-7938">
              <a:tabLst>
                <a:tab pos="347663" algn="l"/>
              </a:tabLst>
            </a:pPr>
            <a:endParaRPr lang="en-US" b="1">
              <a:solidFill>
                <a:schemeClr val="bg1"/>
              </a:solidFill>
            </a:endParaRPr>
          </a:p>
          <a:p>
            <a:pPr marL="465138" lvl="1" indent="-7938">
              <a:tabLst>
                <a:tab pos="347663" algn="l"/>
              </a:tabLst>
            </a:pPr>
            <a:r>
              <a:rPr lang="en-US" b="1">
                <a:solidFill>
                  <a:schemeClr val="bg1"/>
                </a:solidFill>
              </a:rPr>
              <a:t>      Do not place unauthorized documents in records systems.</a:t>
            </a:r>
          </a:p>
        </p:txBody>
      </p:sp>
      <p:sp>
        <p:nvSpPr>
          <p:cNvPr id="16389" name="AutoShape 6"/>
          <p:cNvSpPr>
            <a:spLocks noChangeArrowheads="1"/>
          </p:cNvSpPr>
          <p:nvPr/>
        </p:nvSpPr>
        <p:spPr bwMode="auto">
          <a:xfrm>
            <a:off x="914400" y="3733800"/>
            <a:ext cx="228600" cy="228600"/>
          </a:xfrm>
          <a:custGeom>
            <a:avLst/>
            <a:gdLst>
              <a:gd name="T0" fmla="*/ 114300 w 21600"/>
              <a:gd name="T1" fmla="*/ 0 h 21600"/>
              <a:gd name="T2" fmla="*/ 33475 w 21600"/>
              <a:gd name="T3" fmla="*/ 33475 h 21600"/>
              <a:gd name="T4" fmla="*/ 0 w 21600"/>
              <a:gd name="T5" fmla="*/ 114300 h 21600"/>
              <a:gd name="T6" fmla="*/ 33475 w 21600"/>
              <a:gd name="T7" fmla="*/ 195125 h 21600"/>
              <a:gd name="T8" fmla="*/ 114300 w 21600"/>
              <a:gd name="T9" fmla="*/ 228600 h 21600"/>
              <a:gd name="T10" fmla="*/ 195125 w 21600"/>
              <a:gd name="T11" fmla="*/ 195125 h 21600"/>
              <a:gd name="T12" fmla="*/ 228600 w 21600"/>
              <a:gd name="T13" fmla="*/ 114300 h 21600"/>
              <a:gd name="T14" fmla="*/ 195125 w 21600"/>
              <a:gd name="T15" fmla="*/ 33475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lgn="ctr">
            <a:solidFill>
              <a:srgbClr val="FF0000"/>
            </a:solidFill>
            <a:miter lim="800000"/>
            <a:headEnd/>
            <a:tailEnd/>
          </a:ln>
        </p:spPr>
        <p:txBody>
          <a:bodyPr wrap="none" anchor="ctr"/>
          <a:lstStyle/>
          <a:p>
            <a:endParaRPr lang="en-US"/>
          </a:p>
        </p:txBody>
      </p:sp>
      <p:sp>
        <p:nvSpPr>
          <p:cNvPr id="16390" name="AutoShape 8"/>
          <p:cNvSpPr>
            <a:spLocks noChangeArrowheads="1"/>
          </p:cNvSpPr>
          <p:nvPr/>
        </p:nvSpPr>
        <p:spPr bwMode="auto">
          <a:xfrm>
            <a:off x="914400" y="4572000"/>
            <a:ext cx="228600" cy="228600"/>
          </a:xfrm>
          <a:custGeom>
            <a:avLst/>
            <a:gdLst>
              <a:gd name="T0" fmla="*/ 114300 w 21600"/>
              <a:gd name="T1" fmla="*/ 0 h 21600"/>
              <a:gd name="T2" fmla="*/ 33475 w 21600"/>
              <a:gd name="T3" fmla="*/ 33475 h 21600"/>
              <a:gd name="T4" fmla="*/ 0 w 21600"/>
              <a:gd name="T5" fmla="*/ 114300 h 21600"/>
              <a:gd name="T6" fmla="*/ 33475 w 21600"/>
              <a:gd name="T7" fmla="*/ 195125 h 21600"/>
              <a:gd name="T8" fmla="*/ 114300 w 21600"/>
              <a:gd name="T9" fmla="*/ 228600 h 21600"/>
              <a:gd name="T10" fmla="*/ 195125 w 21600"/>
              <a:gd name="T11" fmla="*/ 195125 h 21600"/>
              <a:gd name="T12" fmla="*/ 228600 w 21600"/>
              <a:gd name="T13" fmla="*/ 114300 h 21600"/>
              <a:gd name="T14" fmla="*/ 195125 w 21600"/>
              <a:gd name="T15" fmla="*/ 33475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lgn="ctr">
            <a:solidFill>
              <a:srgbClr val="FF0000"/>
            </a:solidFill>
            <a:miter lim="800000"/>
            <a:headEnd/>
            <a:tailEnd/>
          </a:ln>
        </p:spPr>
        <p:txBody>
          <a:bodyPr wrap="none" anchor="ctr"/>
          <a:lstStyle/>
          <a:p>
            <a:endParaRPr lang="en-US"/>
          </a:p>
        </p:txBody>
      </p:sp>
      <p:sp>
        <p:nvSpPr>
          <p:cNvPr id="16391" name="AutoShape 9"/>
          <p:cNvSpPr>
            <a:spLocks noChangeArrowheads="1"/>
          </p:cNvSpPr>
          <p:nvPr/>
        </p:nvSpPr>
        <p:spPr bwMode="auto">
          <a:xfrm>
            <a:off x="914400" y="5410200"/>
            <a:ext cx="228600" cy="228600"/>
          </a:xfrm>
          <a:custGeom>
            <a:avLst/>
            <a:gdLst>
              <a:gd name="T0" fmla="*/ 114300 w 21600"/>
              <a:gd name="T1" fmla="*/ 0 h 21600"/>
              <a:gd name="T2" fmla="*/ 33475 w 21600"/>
              <a:gd name="T3" fmla="*/ 33475 h 21600"/>
              <a:gd name="T4" fmla="*/ 0 w 21600"/>
              <a:gd name="T5" fmla="*/ 114300 h 21600"/>
              <a:gd name="T6" fmla="*/ 33475 w 21600"/>
              <a:gd name="T7" fmla="*/ 195125 h 21600"/>
              <a:gd name="T8" fmla="*/ 114300 w 21600"/>
              <a:gd name="T9" fmla="*/ 228600 h 21600"/>
              <a:gd name="T10" fmla="*/ 195125 w 21600"/>
              <a:gd name="T11" fmla="*/ 195125 h 21600"/>
              <a:gd name="T12" fmla="*/ 228600 w 21600"/>
              <a:gd name="T13" fmla="*/ 114300 h 21600"/>
              <a:gd name="T14" fmla="*/ 195125 w 21600"/>
              <a:gd name="T15" fmla="*/ 33475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lgn="ctr">
            <a:solidFill>
              <a:srgbClr val="FF0000"/>
            </a:solidFill>
            <a:miter lim="800000"/>
            <a:headEnd/>
            <a:tailEnd/>
          </a:ln>
        </p:spPr>
        <p:txBody>
          <a:bodyPr wrap="none" anchor="ctr"/>
          <a:lstStyle/>
          <a:p>
            <a:endParaRPr lang="en-US"/>
          </a:p>
        </p:txBody>
      </p:sp>
      <p:sp>
        <p:nvSpPr>
          <p:cNvPr id="16392" name="AutoShape 10"/>
          <p:cNvSpPr>
            <a:spLocks noChangeArrowheads="1"/>
          </p:cNvSpPr>
          <p:nvPr/>
        </p:nvSpPr>
        <p:spPr bwMode="auto">
          <a:xfrm>
            <a:off x="914400" y="6019800"/>
            <a:ext cx="228600" cy="228600"/>
          </a:xfrm>
          <a:custGeom>
            <a:avLst/>
            <a:gdLst>
              <a:gd name="T0" fmla="*/ 114300 w 21600"/>
              <a:gd name="T1" fmla="*/ 0 h 21600"/>
              <a:gd name="T2" fmla="*/ 33475 w 21600"/>
              <a:gd name="T3" fmla="*/ 33475 h 21600"/>
              <a:gd name="T4" fmla="*/ 0 w 21600"/>
              <a:gd name="T5" fmla="*/ 114300 h 21600"/>
              <a:gd name="T6" fmla="*/ 33475 w 21600"/>
              <a:gd name="T7" fmla="*/ 195125 h 21600"/>
              <a:gd name="T8" fmla="*/ 114300 w 21600"/>
              <a:gd name="T9" fmla="*/ 228600 h 21600"/>
              <a:gd name="T10" fmla="*/ 195125 w 21600"/>
              <a:gd name="T11" fmla="*/ 195125 h 21600"/>
              <a:gd name="T12" fmla="*/ 228600 w 21600"/>
              <a:gd name="T13" fmla="*/ 114300 h 21600"/>
              <a:gd name="T14" fmla="*/ 195125 w 21600"/>
              <a:gd name="T15" fmla="*/ 33475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lgn="ctr">
            <a:solidFill>
              <a:srgbClr val="FF0000"/>
            </a:solidFill>
            <a:miter lim="800000"/>
            <a:headEnd/>
            <a:tailEnd/>
          </a:ln>
        </p:spPr>
        <p:txBody>
          <a:bodyPr wrap="none" anchor="ctr"/>
          <a:lstStyle/>
          <a:p>
            <a:endParaRPr lang="en-US"/>
          </a:p>
        </p:txBody>
      </p:sp>
      <p:sp>
        <p:nvSpPr>
          <p:cNvPr id="16393" name="AutoShape 11"/>
          <p:cNvSpPr>
            <a:spLocks noChangeArrowheads="1"/>
          </p:cNvSpPr>
          <p:nvPr/>
        </p:nvSpPr>
        <p:spPr bwMode="auto">
          <a:xfrm>
            <a:off x="914400" y="6477000"/>
            <a:ext cx="228600" cy="228600"/>
          </a:xfrm>
          <a:custGeom>
            <a:avLst/>
            <a:gdLst>
              <a:gd name="T0" fmla="*/ 114300 w 21600"/>
              <a:gd name="T1" fmla="*/ 0 h 21600"/>
              <a:gd name="T2" fmla="*/ 33475 w 21600"/>
              <a:gd name="T3" fmla="*/ 33475 h 21600"/>
              <a:gd name="T4" fmla="*/ 0 w 21600"/>
              <a:gd name="T5" fmla="*/ 114300 h 21600"/>
              <a:gd name="T6" fmla="*/ 33475 w 21600"/>
              <a:gd name="T7" fmla="*/ 195125 h 21600"/>
              <a:gd name="T8" fmla="*/ 114300 w 21600"/>
              <a:gd name="T9" fmla="*/ 228600 h 21600"/>
              <a:gd name="T10" fmla="*/ 195125 w 21600"/>
              <a:gd name="T11" fmla="*/ 195125 h 21600"/>
              <a:gd name="T12" fmla="*/ 228600 w 21600"/>
              <a:gd name="T13" fmla="*/ 114300 h 21600"/>
              <a:gd name="T14" fmla="*/ 195125 w 21600"/>
              <a:gd name="T15" fmla="*/ 33475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lgn="ctr">
            <a:solidFill>
              <a:srgbClr val="FF0000"/>
            </a:solidFill>
            <a:miter lim="800000"/>
            <a:headEnd/>
            <a:tailEnd/>
          </a:ln>
        </p:spPr>
        <p:txBody>
          <a:bodyPr wrap="none" anchor="ctr"/>
          <a:lstStyle/>
          <a:p>
            <a:endParaRPr lang="en-US"/>
          </a:p>
        </p:txBody>
      </p:sp>
      <p:sp>
        <p:nvSpPr>
          <p:cNvPr id="16394" name="AutoShape 12"/>
          <p:cNvSpPr>
            <a:spLocks noChangeArrowheads="1"/>
          </p:cNvSpPr>
          <p:nvPr/>
        </p:nvSpPr>
        <p:spPr bwMode="auto">
          <a:xfrm>
            <a:off x="914400" y="3200400"/>
            <a:ext cx="228600" cy="228600"/>
          </a:xfrm>
          <a:custGeom>
            <a:avLst/>
            <a:gdLst>
              <a:gd name="T0" fmla="*/ 114300 w 21600"/>
              <a:gd name="T1" fmla="*/ 0 h 21600"/>
              <a:gd name="T2" fmla="*/ 33475 w 21600"/>
              <a:gd name="T3" fmla="*/ 33475 h 21600"/>
              <a:gd name="T4" fmla="*/ 0 w 21600"/>
              <a:gd name="T5" fmla="*/ 114300 h 21600"/>
              <a:gd name="T6" fmla="*/ 33475 w 21600"/>
              <a:gd name="T7" fmla="*/ 195125 h 21600"/>
              <a:gd name="T8" fmla="*/ 114300 w 21600"/>
              <a:gd name="T9" fmla="*/ 228600 h 21600"/>
              <a:gd name="T10" fmla="*/ 195125 w 21600"/>
              <a:gd name="T11" fmla="*/ 195125 h 21600"/>
              <a:gd name="T12" fmla="*/ 228600 w 21600"/>
              <a:gd name="T13" fmla="*/ 114300 h 21600"/>
              <a:gd name="T14" fmla="*/ 195125 w 21600"/>
              <a:gd name="T15" fmla="*/ 33475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lgn="ctr">
            <a:solidFill>
              <a:srgbClr val="FF0000"/>
            </a:solid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US" sz="4000" smtClean="0"/>
              <a:t>What are my responsibilities as a DON employee? (Cont’d)</a:t>
            </a:r>
          </a:p>
        </p:txBody>
      </p:sp>
      <p:sp>
        <p:nvSpPr>
          <p:cNvPr id="17411" name="Rectangle 5"/>
          <p:cNvSpPr>
            <a:spLocks noChangeArrowheads="1"/>
          </p:cNvSpPr>
          <p:nvPr/>
        </p:nvSpPr>
        <p:spPr bwMode="auto">
          <a:xfrm>
            <a:off x="533400" y="1752600"/>
            <a:ext cx="8305800" cy="4800600"/>
          </a:xfrm>
          <a:prstGeom prst="rect">
            <a:avLst/>
          </a:prstGeom>
          <a:solidFill>
            <a:schemeClr val="tx1"/>
          </a:solidFill>
          <a:ln w="57150" algn="ctr">
            <a:solidFill>
              <a:srgbClr val="FF0000"/>
            </a:solidFill>
            <a:miter lim="800000"/>
            <a:headEnd/>
            <a:tailEnd/>
          </a:ln>
        </p:spPr>
        <p:txBody>
          <a:bodyPr wrap="none" anchor="ctr"/>
          <a:lstStyle/>
          <a:p>
            <a:pPr marL="1087438" lvl="1"/>
            <a:r>
              <a:rPr lang="en-US" b="1">
                <a:solidFill>
                  <a:schemeClr val="bg1"/>
                </a:solidFill>
              </a:rPr>
              <a:t>Do not commingle information about different individuals </a:t>
            </a:r>
          </a:p>
          <a:p>
            <a:pPr marL="1087438" lvl="1"/>
            <a:r>
              <a:rPr lang="en-US" b="1">
                <a:solidFill>
                  <a:schemeClr val="bg1"/>
                </a:solidFill>
              </a:rPr>
              <a:t>in the same file.</a:t>
            </a:r>
          </a:p>
          <a:p>
            <a:pPr marL="1087438" lvl="1"/>
            <a:endParaRPr lang="en-US" b="1">
              <a:solidFill>
                <a:schemeClr val="bg1"/>
              </a:solidFill>
            </a:endParaRPr>
          </a:p>
          <a:p>
            <a:pPr marL="1087438" lvl="1"/>
            <a:r>
              <a:rPr lang="en-US" b="1">
                <a:solidFill>
                  <a:srgbClr val="00CC00"/>
                </a:solidFill>
              </a:rPr>
              <a:t>Mark privacy records appropriately.</a:t>
            </a:r>
          </a:p>
          <a:p>
            <a:pPr marL="1087438" lvl="1"/>
            <a:r>
              <a:rPr lang="en-US" b="1">
                <a:solidFill>
                  <a:srgbClr val="00CC00"/>
                </a:solidFill>
              </a:rPr>
              <a:t>“For Official Use Only – Privacy Act Sensitive”</a:t>
            </a:r>
          </a:p>
          <a:p>
            <a:pPr marL="1201738" lvl="2"/>
            <a:endParaRPr lang="en-US" b="1">
              <a:solidFill>
                <a:srgbClr val="00CC00"/>
              </a:solidFill>
            </a:endParaRPr>
          </a:p>
          <a:p>
            <a:pPr marL="1087438" lvl="1"/>
            <a:r>
              <a:rPr lang="en-US" b="1">
                <a:solidFill>
                  <a:schemeClr val="bg1"/>
                </a:solidFill>
              </a:rPr>
              <a:t>Do not use interoffice or translucent envelopes to mail Privacy </a:t>
            </a:r>
          </a:p>
          <a:p>
            <a:pPr marL="1087438" lvl="1"/>
            <a:r>
              <a:rPr lang="en-US" b="1">
                <a:solidFill>
                  <a:schemeClr val="bg1"/>
                </a:solidFill>
              </a:rPr>
              <a:t>Act protected data.  Instead, use sealable opaque solid white or </a:t>
            </a:r>
          </a:p>
          <a:p>
            <a:pPr marL="1087438" lvl="1"/>
            <a:r>
              <a:rPr lang="en-US" b="1">
                <a:solidFill>
                  <a:schemeClr val="bg1"/>
                </a:solidFill>
              </a:rPr>
              <a:t>Kraft envelopes.  Be sure to mark the envelope to the person’s </a:t>
            </a:r>
          </a:p>
          <a:p>
            <a:pPr marL="1087438" lvl="1"/>
            <a:r>
              <a:rPr lang="en-US" b="1">
                <a:solidFill>
                  <a:schemeClr val="bg1"/>
                </a:solidFill>
              </a:rPr>
              <a:t>attention.</a:t>
            </a:r>
          </a:p>
          <a:p>
            <a:pPr marL="1087438" lvl="1"/>
            <a:endParaRPr lang="en-US" b="1">
              <a:solidFill>
                <a:schemeClr val="bg1"/>
              </a:solidFill>
            </a:endParaRPr>
          </a:p>
          <a:p>
            <a:pPr marL="1087438" lvl="1"/>
            <a:r>
              <a:rPr lang="en-US" b="1">
                <a:solidFill>
                  <a:schemeClr val="bg1"/>
                </a:solidFill>
              </a:rPr>
              <a:t>Do not place PPI on shared drives, multi-access calendars, </a:t>
            </a:r>
          </a:p>
          <a:p>
            <a:pPr marL="1087438" lvl="1"/>
            <a:r>
              <a:rPr lang="en-US" b="1">
                <a:solidFill>
                  <a:schemeClr val="bg1"/>
                </a:solidFill>
              </a:rPr>
              <a:t>the Intranet, or the Internet.</a:t>
            </a:r>
          </a:p>
          <a:p>
            <a:pPr marL="1087438" lvl="1"/>
            <a:endParaRPr lang="en-US" b="1">
              <a:solidFill>
                <a:schemeClr val="bg1"/>
              </a:solidFill>
            </a:endParaRPr>
          </a:p>
          <a:p>
            <a:pPr marL="1087438" lvl="1"/>
            <a:r>
              <a:rPr lang="en-US" b="1">
                <a:solidFill>
                  <a:schemeClr val="bg1"/>
                </a:solidFill>
              </a:rPr>
              <a:t>Do not create “Systems of Records” on your computer, or</a:t>
            </a:r>
          </a:p>
          <a:p>
            <a:pPr marL="1087438" lvl="1"/>
            <a:r>
              <a:rPr lang="en-US" b="1">
                <a:solidFill>
                  <a:schemeClr val="bg1"/>
                </a:solidFill>
              </a:rPr>
              <a:t>in your files without first contacting your Privacy official.</a:t>
            </a:r>
          </a:p>
        </p:txBody>
      </p:sp>
      <p:sp>
        <p:nvSpPr>
          <p:cNvPr id="17412" name="AutoShape 7"/>
          <p:cNvSpPr>
            <a:spLocks noChangeArrowheads="1"/>
          </p:cNvSpPr>
          <p:nvPr/>
        </p:nvSpPr>
        <p:spPr bwMode="auto">
          <a:xfrm>
            <a:off x="914400" y="1981200"/>
            <a:ext cx="228600" cy="228600"/>
          </a:xfrm>
          <a:custGeom>
            <a:avLst/>
            <a:gdLst>
              <a:gd name="T0" fmla="*/ 114300 w 21600"/>
              <a:gd name="T1" fmla="*/ 0 h 21600"/>
              <a:gd name="T2" fmla="*/ 33475 w 21600"/>
              <a:gd name="T3" fmla="*/ 33475 h 21600"/>
              <a:gd name="T4" fmla="*/ 0 w 21600"/>
              <a:gd name="T5" fmla="*/ 114300 h 21600"/>
              <a:gd name="T6" fmla="*/ 33475 w 21600"/>
              <a:gd name="T7" fmla="*/ 195125 h 21600"/>
              <a:gd name="T8" fmla="*/ 114300 w 21600"/>
              <a:gd name="T9" fmla="*/ 228600 h 21600"/>
              <a:gd name="T10" fmla="*/ 195125 w 21600"/>
              <a:gd name="T11" fmla="*/ 195125 h 21600"/>
              <a:gd name="T12" fmla="*/ 228600 w 21600"/>
              <a:gd name="T13" fmla="*/ 114300 h 21600"/>
              <a:gd name="T14" fmla="*/ 195125 w 21600"/>
              <a:gd name="T15" fmla="*/ 33475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lgn="ctr">
            <a:solidFill>
              <a:srgbClr val="FF0000"/>
            </a:solidFill>
            <a:miter lim="800000"/>
            <a:headEnd/>
            <a:tailEnd/>
          </a:ln>
        </p:spPr>
        <p:txBody>
          <a:bodyPr wrap="none" anchor="ctr"/>
          <a:lstStyle/>
          <a:p>
            <a:endParaRPr lang="en-US"/>
          </a:p>
        </p:txBody>
      </p:sp>
      <p:sp>
        <p:nvSpPr>
          <p:cNvPr id="17413" name="AutoShape 8"/>
          <p:cNvSpPr>
            <a:spLocks noChangeArrowheads="1"/>
          </p:cNvSpPr>
          <p:nvPr/>
        </p:nvSpPr>
        <p:spPr bwMode="auto">
          <a:xfrm>
            <a:off x="914400" y="3581400"/>
            <a:ext cx="228600" cy="228600"/>
          </a:xfrm>
          <a:custGeom>
            <a:avLst/>
            <a:gdLst>
              <a:gd name="T0" fmla="*/ 114300 w 21600"/>
              <a:gd name="T1" fmla="*/ 0 h 21600"/>
              <a:gd name="T2" fmla="*/ 33475 w 21600"/>
              <a:gd name="T3" fmla="*/ 33475 h 21600"/>
              <a:gd name="T4" fmla="*/ 0 w 21600"/>
              <a:gd name="T5" fmla="*/ 114300 h 21600"/>
              <a:gd name="T6" fmla="*/ 33475 w 21600"/>
              <a:gd name="T7" fmla="*/ 195125 h 21600"/>
              <a:gd name="T8" fmla="*/ 114300 w 21600"/>
              <a:gd name="T9" fmla="*/ 228600 h 21600"/>
              <a:gd name="T10" fmla="*/ 195125 w 21600"/>
              <a:gd name="T11" fmla="*/ 195125 h 21600"/>
              <a:gd name="T12" fmla="*/ 228600 w 21600"/>
              <a:gd name="T13" fmla="*/ 114300 h 21600"/>
              <a:gd name="T14" fmla="*/ 195125 w 21600"/>
              <a:gd name="T15" fmla="*/ 33475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lgn="ctr">
            <a:solidFill>
              <a:srgbClr val="FF0000"/>
            </a:solidFill>
            <a:miter lim="800000"/>
            <a:headEnd/>
            <a:tailEnd/>
          </a:ln>
        </p:spPr>
        <p:txBody>
          <a:bodyPr wrap="none" anchor="ctr"/>
          <a:lstStyle/>
          <a:p>
            <a:endParaRPr lang="en-US"/>
          </a:p>
        </p:txBody>
      </p:sp>
      <p:sp>
        <p:nvSpPr>
          <p:cNvPr id="17414" name="AutoShape 9"/>
          <p:cNvSpPr>
            <a:spLocks noChangeArrowheads="1"/>
          </p:cNvSpPr>
          <p:nvPr/>
        </p:nvSpPr>
        <p:spPr bwMode="auto">
          <a:xfrm>
            <a:off x="914400" y="4953000"/>
            <a:ext cx="228600" cy="228600"/>
          </a:xfrm>
          <a:custGeom>
            <a:avLst/>
            <a:gdLst>
              <a:gd name="T0" fmla="*/ 114300 w 21600"/>
              <a:gd name="T1" fmla="*/ 0 h 21600"/>
              <a:gd name="T2" fmla="*/ 33475 w 21600"/>
              <a:gd name="T3" fmla="*/ 33475 h 21600"/>
              <a:gd name="T4" fmla="*/ 0 w 21600"/>
              <a:gd name="T5" fmla="*/ 114300 h 21600"/>
              <a:gd name="T6" fmla="*/ 33475 w 21600"/>
              <a:gd name="T7" fmla="*/ 195125 h 21600"/>
              <a:gd name="T8" fmla="*/ 114300 w 21600"/>
              <a:gd name="T9" fmla="*/ 228600 h 21600"/>
              <a:gd name="T10" fmla="*/ 195125 w 21600"/>
              <a:gd name="T11" fmla="*/ 195125 h 21600"/>
              <a:gd name="T12" fmla="*/ 228600 w 21600"/>
              <a:gd name="T13" fmla="*/ 114300 h 21600"/>
              <a:gd name="T14" fmla="*/ 195125 w 21600"/>
              <a:gd name="T15" fmla="*/ 33475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lgn="ctr">
            <a:solidFill>
              <a:srgbClr val="FF0000"/>
            </a:solidFill>
            <a:miter lim="800000"/>
            <a:headEnd/>
            <a:tailEnd/>
          </a:ln>
        </p:spPr>
        <p:txBody>
          <a:bodyPr wrap="none" anchor="ctr"/>
          <a:lstStyle/>
          <a:p>
            <a:endParaRPr lang="en-US"/>
          </a:p>
        </p:txBody>
      </p:sp>
      <p:sp>
        <p:nvSpPr>
          <p:cNvPr id="17415" name="AutoShape 10"/>
          <p:cNvSpPr>
            <a:spLocks noChangeArrowheads="1"/>
          </p:cNvSpPr>
          <p:nvPr/>
        </p:nvSpPr>
        <p:spPr bwMode="auto">
          <a:xfrm>
            <a:off x="914400" y="5791200"/>
            <a:ext cx="228600" cy="228600"/>
          </a:xfrm>
          <a:custGeom>
            <a:avLst/>
            <a:gdLst>
              <a:gd name="T0" fmla="*/ 114300 w 21600"/>
              <a:gd name="T1" fmla="*/ 0 h 21600"/>
              <a:gd name="T2" fmla="*/ 33475 w 21600"/>
              <a:gd name="T3" fmla="*/ 33475 h 21600"/>
              <a:gd name="T4" fmla="*/ 0 w 21600"/>
              <a:gd name="T5" fmla="*/ 114300 h 21600"/>
              <a:gd name="T6" fmla="*/ 33475 w 21600"/>
              <a:gd name="T7" fmla="*/ 195125 h 21600"/>
              <a:gd name="T8" fmla="*/ 114300 w 21600"/>
              <a:gd name="T9" fmla="*/ 228600 h 21600"/>
              <a:gd name="T10" fmla="*/ 195125 w 21600"/>
              <a:gd name="T11" fmla="*/ 195125 h 21600"/>
              <a:gd name="T12" fmla="*/ 228600 w 21600"/>
              <a:gd name="T13" fmla="*/ 114300 h 21600"/>
              <a:gd name="T14" fmla="*/ 195125 w 21600"/>
              <a:gd name="T15" fmla="*/ 33475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lgn="ctr">
            <a:solidFill>
              <a:srgbClr val="FF0000"/>
            </a:solid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2"/>
          <p:cNvSpPr>
            <a:spLocks noChangeArrowheads="1"/>
          </p:cNvSpPr>
          <p:nvPr/>
        </p:nvSpPr>
        <p:spPr bwMode="auto">
          <a:xfrm>
            <a:off x="3733800" y="2819400"/>
            <a:ext cx="4648200" cy="2667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4338" name="Rectangle 2"/>
          <p:cNvSpPr>
            <a:spLocks noGrp="1" noChangeArrowheads="1"/>
          </p:cNvSpPr>
          <p:nvPr>
            <p:ph type="title"/>
          </p:nvPr>
        </p:nvSpPr>
        <p:spPr/>
        <p:txBody>
          <a:bodyPr/>
          <a:lstStyle/>
          <a:p>
            <a:pPr eaLnBrk="1" hangingPunct="1">
              <a:defRPr/>
            </a:pPr>
            <a:r>
              <a:rPr lang="en-US" sz="4000" smtClean="0">
                <a:latin typeface="Century Gothic" pitchFamily="34" charset="0"/>
              </a:rPr>
              <a:t>I am a contractor.  Does the Privacy Act apply to me?</a:t>
            </a:r>
          </a:p>
        </p:txBody>
      </p:sp>
      <p:sp>
        <p:nvSpPr>
          <p:cNvPr id="14339" name="Rectangle 3"/>
          <p:cNvSpPr>
            <a:spLocks noGrp="1" noChangeArrowheads="1"/>
          </p:cNvSpPr>
          <p:nvPr>
            <p:ph type="body" idx="1"/>
          </p:nvPr>
        </p:nvSpPr>
        <p:spPr>
          <a:xfrm>
            <a:off x="3733800" y="2820988"/>
            <a:ext cx="4267200" cy="2441575"/>
          </a:xfrm>
        </p:spPr>
        <p:txBody>
          <a:bodyPr/>
          <a:lstStyle/>
          <a:p>
            <a:pPr eaLnBrk="1" hangingPunct="1">
              <a:lnSpc>
                <a:spcPct val="90000"/>
              </a:lnSpc>
              <a:buFont typeface="Wingdings" pitchFamily="2" charset="2"/>
              <a:buNone/>
              <a:defRPr/>
            </a:pPr>
            <a:r>
              <a:rPr lang="en-US" sz="2800" b="1" smtClean="0">
                <a:effectLst/>
              </a:rPr>
              <a:t>   </a:t>
            </a:r>
            <a:r>
              <a:rPr lang="en-US" sz="2800" b="1" smtClean="0">
                <a:solidFill>
                  <a:schemeClr val="hlink"/>
                </a:solidFill>
                <a:effectLst/>
              </a:rPr>
              <a:t>Yes.</a:t>
            </a:r>
            <a:r>
              <a:rPr lang="en-US" sz="2800" b="1" smtClean="0">
                <a:effectLst/>
              </a:rPr>
              <a:t>  Government contractors are subject to the Privacy Act and must comply with all of its provisions.</a:t>
            </a:r>
            <a:r>
              <a:rPr lang="en-US" sz="2800" smtClean="0">
                <a:latin typeface="Century Gothic" pitchFamily="34" charset="0"/>
              </a:rPr>
              <a:t>  </a:t>
            </a:r>
          </a:p>
        </p:txBody>
      </p:sp>
      <p:pic>
        <p:nvPicPr>
          <p:cNvPr id="18437" name="Picture 4" descr="h20gern0[1]"/>
          <p:cNvPicPr>
            <a:picLocks noChangeAspect="1" noChangeArrowheads="1"/>
          </p:cNvPicPr>
          <p:nvPr/>
        </p:nvPicPr>
        <p:blipFill>
          <a:blip r:embed="rId2" cstate="print"/>
          <a:srcRect/>
          <a:stretch>
            <a:fillRect/>
          </a:stretch>
        </p:blipFill>
        <p:spPr bwMode="auto">
          <a:xfrm>
            <a:off x="304800" y="1752600"/>
            <a:ext cx="3108325" cy="3429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en-US" sz="4000" smtClean="0"/>
              <a:t>What are the penalties for violating the Privacy Act?</a:t>
            </a:r>
          </a:p>
        </p:txBody>
      </p:sp>
      <p:sp>
        <p:nvSpPr>
          <p:cNvPr id="19459" name="Rectangle 3"/>
          <p:cNvSpPr>
            <a:spLocks noGrp="1" noChangeArrowheads="1"/>
          </p:cNvSpPr>
          <p:nvPr>
            <p:ph type="body" idx="1"/>
          </p:nvPr>
        </p:nvSpPr>
        <p:spPr>
          <a:xfrm>
            <a:off x="457200" y="2895600"/>
            <a:ext cx="8229600" cy="3429000"/>
          </a:xfrm>
        </p:spPr>
        <p:txBody>
          <a:bodyPr/>
          <a:lstStyle/>
          <a:p>
            <a:pPr lvl="1" eaLnBrk="1" hangingPunct="1">
              <a:lnSpc>
                <a:spcPct val="80000"/>
              </a:lnSpc>
            </a:pPr>
            <a:endParaRPr lang="en-US" sz="1800" b="1" smtClean="0">
              <a:effectLst/>
            </a:endParaRPr>
          </a:p>
          <a:p>
            <a:pPr eaLnBrk="1" hangingPunct="1">
              <a:lnSpc>
                <a:spcPct val="80000"/>
              </a:lnSpc>
            </a:pPr>
            <a:endParaRPr lang="en-US" sz="2000" b="1" smtClean="0">
              <a:effectLst/>
            </a:endParaRPr>
          </a:p>
          <a:p>
            <a:pPr eaLnBrk="1" hangingPunct="1">
              <a:lnSpc>
                <a:spcPct val="80000"/>
              </a:lnSpc>
            </a:pPr>
            <a:endParaRPr lang="en-US" sz="1800" b="1" smtClean="0">
              <a:solidFill>
                <a:srgbClr val="FF0000"/>
              </a:solidFill>
              <a:effectLst/>
            </a:endParaRPr>
          </a:p>
          <a:p>
            <a:pPr eaLnBrk="1" hangingPunct="1">
              <a:lnSpc>
                <a:spcPct val="80000"/>
              </a:lnSpc>
            </a:pPr>
            <a:endParaRPr lang="en-US" sz="2000" b="1" smtClean="0">
              <a:solidFill>
                <a:schemeClr val="bg1"/>
              </a:solidFill>
              <a:effectLst/>
            </a:endParaRPr>
          </a:p>
          <a:p>
            <a:pPr lvl="1" eaLnBrk="1" hangingPunct="1">
              <a:lnSpc>
                <a:spcPct val="80000"/>
              </a:lnSpc>
            </a:pPr>
            <a:endParaRPr lang="en-US" sz="1800" b="1" smtClean="0">
              <a:solidFill>
                <a:srgbClr val="FF0000"/>
              </a:solidFill>
              <a:effectLst/>
            </a:endParaRPr>
          </a:p>
        </p:txBody>
      </p:sp>
      <p:pic>
        <p:nvPicPr>
          <p:cNvPr id="19460" name="Picture 4" descr="upict3iq[1]"/>
          <p:cNvPicPr>
            <a:picLocks noChangeAspect="1" noChangeArrowheads="1"/>
          </p:cNvPicPr>
          <p:nvPr/>
        </p:nvPicPr>
        <p:blipFill>
          <a:blip r:embed="rId2" cstate="print"/>
          <a:srcRect/>
          <a:stretch>
            <a:fillRect/>
          </a:stretch>
        </p:blipFill>
        <p:spPr bwMode="auto">
          <a:xfrm>
            <a:off x="381000" y="1524000"/>
            <a:ext cx="2084388" cy="1974850"/>
          </a:xfrm>
          <a:prstGeom prst="rect">
            <a:avLst/>
          </a:prstGeom>
          <a:noFill/>
          <a:ln w="9525">
            <a:noFill/>
            <a:miter lim="800000"/>
            <a:headEnd/>
            <a:tailEnd/>
          </a:ln>
        </p:spPr>
      </p:pic>
      <p:sp>
        <p:nvSpPr>
          <p:cNvPr id="19461" name="AutoShape 5"/>
          <p:cNvSpPr>
            <a:spLocks noChangeArrowheads="1"/>
          </p:cNvSpPr>
          <p:nvPr/>
        </p:nvSpPr>
        <p:spPr bwMode="auto">
          <a:xfrm>
            <a:off x="304800" y="3886200"/>
            <a:ext cx="3733800" cy="2590800"/>
          </a:xfrm>
          <a:prstGeom prst="octagon">
            <a:avLst>
              <a:gd name="adj" fmla="val 29287"/>
            </a:avLst>
          </a:prstGeom>
          <a:solidFill>
            <a:srgbClr val="FFFF00"/>
          </a:solidFill>
          <a:ln w="9525">
            <a:solidFill>
              <a:srgbClr val="FF0000"/>
            </a:solidFill>
            <a:miter lim="800000"/>
            <a:headEnd/>
            <a:tailEnd/>
          </a:ln>
        </p:spPr>
        <p:txBody>
          <a:bodyPr wrap="none" anchor="ctr"/>
          <a:lstStyle/>
          <a:p>
            <a:pPr algn="ctr" eaLnBrk="1" hangingPunct="1">
              <a:lnSpc>
                <a:spcPct val="80000"/>
              </a:lnSpc>
              <a:spcBef>
                <a:spcPct val="20000"/>
              </a:spcBef>
              <a:buClr>
                <a:schemeClr val="hlink"/>
              </a:buClr>
              <a:buSzPct val="70000"/>
              <a:buFont typeface="Wingdings" pitchFamily="2" charset="2"/>
              <a:buNone/>
            </a:pPr>
            <a:endParaRPr lang="en-US" b="1">
              <a:solidFill>
                <a:schemeClr val="bg1"/>
              </a:solidFill>
            </a:endParaRPr>
          </a:p>
          <a:p>
            <a:pPr algn="ctr" eaLnBrk="1" hangingPunct="1">
              <a:lnSpc>
                <a:spcPct val="80000"/>
              </a:lnSpc>
              <a:spcBef>
                <a:spcPct val="20000"/>
              </a:spcBef>
              <a:buClr>
                <a:schemeClr val="hlink"/>
              </a:buClr>
              <a:buSzPct val="70000"/>
              <a:buFont typeface="Wingdings" pitchFamily="2" charset="2"/>
              <a:buNone/>
            </a:pPr>
            <a:r>
              <a:rPr lang="en-US" sz="1600" b="1">
                <a:solidFill>
                  <a:schemeClr val="bg1"/>
                </a:solidFill>
              </a:rPr>
              <a:t>For knowingly and</a:t>
            </a:r>
          </a:p>
          <a:p>
            <a:pPr algn="ctr" eaLnBrk="1" hangingPunct="1">
              <a:lnSpc>
                <a:spcPct val="80000"/>
              </a:lnSpc>
              <a:spcBef>
                <a:spcPct val="20000"/>
              </a:spcBef>
              <a:buClr>
                <a:schemeClr val="hlink"/>
              </a:buClr>
              <a:buSzPct val="70000"/>
              <a:buFont typeface="Wingdings" pitchFamily="2" charset="2"/>
              <a:buNone/>
            </a:pPr>
            <a:r>
              <a:rPr lang="en-US" sz="1600" b="1">
                <a:solidFill>
                  <a:schemeClr val="bg1"/>
                </a:solidFill>
              </a:rPr>
              <a:t> willfully disclosing privacy</a:t>
            </a:r>
          </a:p>
          <a:p>
            <a:pPr algn="ctr" eaLnBrk="1" hangingPunct="1">
              <a:lnSpc>
                <a:spcPct val="80000"/>
              </a:lnSpc>
              <a:spcBef>
                <a:spcPct val="20000"/>
              </a:spcBef>
              <a:buClr>
                <a:schemeClr val="hlink"/>
              </a:buClr>
              <a:buSzPct val="70000"/>
              <a:buFont typeface="Wingdings" pitchFamily="2" charset="2"/>
              <a:buNone/>
            </a:pPr>
            <a:r>
              <a:rPr lang="en-US" sz="1600" b="1">
                <a:solidFill>
                  <a:schemeClr val="bg1"/>
                </a:solidFill>
              </a:rPr>
              <a:t> data to any person not </a:t>
            </a:r>
          </a:p>
          <a:p>
            <a:pPr algn="ctr" eaLnBrk="1" hangingPunct="1">
              <a:lnSpc>
                <a:spcPct val="80000"/>
              </a:lnSpc>
              <a:spcBef>
                <a:spcPct val="20000"/>
              </a:spcBef>
              <a:buClr>
                <a:schemeClr val="hlink"/>
              </a:buClr>
              <a:buSzPct val="70000"/>
              <a:buFont typeface="Wingdings" pitchFamily="2" charset="2"/>
              <a:buNone/>
            </a:pPr>
            <a:r>
              <a:rPr lang="en-US" sz="1600" b="1">
                <a:solidFill>
                  <a:schemeClr val="bg1"/>
                </a:solidFill>
              </a:rPr>
              <a:t>entitled to access:</a:t>
            </a:r>
          </a:p>
          <a:p>
            <a:pPr algn="ctr" eaLnBrk="1" hangingPunct="1">
              <a:lnSpc>
                <a:spcPct val="80000"/>
              </a:lnSpc>
              <a:spcBef>
                <a:spcPct val="20000"/>
              </a:spcBef>
              <a:buClr>
                <a:schemeClr val="hlink"/>
              </a:buClr>
              <a:buSzPct val="70000"/>
              <a:buFont typeface="Wingdings" pitchFamily="2" charset="2"/>
              <a:buNone/>
            </a:pPr>
            <a:endParaRPr lang="en-US" sz="1600" b="1">
              <a:solidFill>
                <a:schemeClr val="bg1"/>
              </a:solidFill>
            </a:endParaRPr>
          </a:p>
          <a:p>
            <a:pPr algn="ctr"/>
            <a:r>
              <a:rPr lang="en-US" sz="1600" b="1">
                <a:solidFill>
                  <a:srgbClr val="FF0000"/>
                </a:solidFill>
              </a:rPr>
              <a:t>Misdemeanor criminal charge, </a:t>
            </a:r>
          </a:p>
          <a:p>
            <a:pPr algn="ctr"/>
            <a:r>
              <a:rPr lang="en-US" sz="1600" b="1">
                <a:solidFill>
                  <a:srgbClr val="FF0000"/>
                </a:solidFill>
              </a:rPr>
              <a:t>and a fine of up to </a:t>
            </a:r>
          </a:p>
          <a:p>
            <a:pPr algn="ctr"/>
            <a:r>
              <a:rPr lang="en-US" sz="1600" b="1">
                <a:solidFill>
                  <a:srgbClr val="FF0000"/>
                </a:solidFill>
              </a:rPr>
              <a:t>$5000.00</a:t>
            </a:r>
          </a:p>
        </p:txBody>
      </p:sp>
      <p:sp>
        <p:nvSpPr>
          <p:cNvPr id="19462" name="AutoShape 6"/>
          <p:cNvSpPr>
            <a:spLocks noChangeArrowheads="1"/>
          </p:cNvSpPr>
          <p:nvPr/>
        </p:nvSpPr>
        <p:spPr bwMode="auto">
          <a:xfrm>
            <a:off x="5334000" y="3886200"/>
            <a:ext cx="3810000" cy="2667000"/>
          </a:xfrm>
          <a:prstGeom prst="octagon">
            <a:avLst>
              <a:gd name="adj" fmla="val 29287"/>
            </a:avLst>
          </a:prstGeom>
          <a:solidFill>
            <a:srgbClr val="FFFF00"/>
          </a:solidFill>
          <a:ln w="9525">
            <a:solidFill>
              <a:srgbClr val="FF0000"/>
            </a:solidFill>
            <a:miter lim="800000"/>
            <a:headEnd/>
            <a:tailEnd/>
          </a:ln>
        </p:spPr>
        <p:txBody>
          <a:bodyPr wrap="none" anchor="ctr"/>
          <a:lstStyle/>
          <a:p>
            <a:pPr algn="ctr" eaLnBrk="1" hangingPunct="1">
              <a:lnSpc>
                <a:spcPct val="80000"/>
              </a:lnSpc>
              <a:spcBef>
                <a:spcPct val="20000"/>
              </a:spcBef>
              <a:buClr>
                <a:schemeClr val="hlink"/>
              </a:buClr>
              <a:buSzPct val="70000"/>
              <a:buFont typeface="Wingdings" pitchFamily="2" charset="2"/>
              <a:buNone/>
            </a:pPr>
            <a:endParaRPr lang="en-US" b="1">
              <a:solidFill>
                <a:schemeClr val="bg1"/>
              </a:solidFill>
            </a:endParaRPr>
          </a:p>
          <a:p>
            <a:pPr algn="ctr" eaLnBrk="1" hangingPunct="1">
              <a:lnSpc>
                <a:spcPct val="80000"/>
              </a:lnSpc>
              <a:spcBef>
                <a:spcPct val="20000"/>
              </a:spcBef>
              <a:buClr>
                <a:schemeClr val="hlink"/>
              </a:buClr>
              <a:buSzPct val="70000"/>
              <a:buFont typeface="Wingdings" pitchFamily="2" charset="2"/>
              <a:buNone/>
            </a:pPr>
            <a:r>
              <a:rPr lang="en-US" sz="1600" b="1">
                <a:solidFill>
                  <a:schemeClr val="bg1"/>
                </a:solidFill>
              </a:rPr>
              <a:t>For maintaining a System</a:t>
            </a:r>
          </a:p>
          <a:p>
            <a:pPr algn="ctr" eaLnBrk="1" hangingPunct="1">
              <a:lnSpc>
                <a:spcPct val="80000"/>
              </a:lnSpc>
              <a:spcBef>
                <a:spcPct val="20000"/>
              </a:spcBef>
              <a:buClr>
                <a:schemeClr val="hlink"/>
              </a:buClr>
              <a:buSzPct val="70000"/>
              <a:buFont typeface="Wingdings" pitchFamily="2" charset="2"/>
              <a:buNone/>
            </a:pPr>
            <a:r>
              <a:rPr lang="en-US" sz="1600" b="1">
                <a:solidFill>
                  <a:schemeClr val="bg1"/>
                </a:solidFill>
              </a:rPr>
              <a:t> of Records without meeting the</a:t>
            </a:r>
          </a:p>
          <a:p>
            <a:pPr algn="ctr" eaLnBrk="1" hangingPunct="1">
              <a:lnSpc>
                <a:spcPct val="80000"/>
              </a:lnSpc>
              <a:spcBef>
                <a:spcPct val="20000"/>
              </a:spcBef>
              <a:buClr>
                <a:schemeClr val="hlink"/>
              </a:buClr>
              <a:buSzPct val="70000"/>
              <a:buFont typeface="Wingdings" pitchFamily="2" charset="2"/>
              <a:buNone/>
            </a:pPr>
            <a:r>
              <a:rPr lang="en-US" sz="1600" b="1">
                <a:solidFill>
                  <a:schemeClr val="bg1"/>
                </a:solidFill>
              </a:rPr>
              <a:t> public notice requirements:</a:t>
            </a:r>
          </a:p>
          <a:p>
            <a:pPr algn="ctr" eaLnBrk="1" hangingPunct="1">
              <a:lnSpc>
                <a:spcPct val="80000"/>
              </a:lnSpc>
              <a:spcBef>
                <a:spcPct val="20000"/>
              </a:spcBef>
              <a:buClr>
                <a:schemeClr val="hlink"/>
              </a:buClr>
              <a:buSzPct val="70000"/>
              <a:buFont typeface="Wingdings" pitchFamily="2" charset="2"/>
              <a:buNone/>
            </a:pPr>
            <a:endParaRPr lang="en-US" sz="1600" b="1">
              <a:solidFill>
                <a:schemeClr val="bg1"/>
              </a:solidFill>
            </a:endParaRPr>
          </a:p>
          <a:p>
            <a:pPr lvl="1" algn="ctr"/>
            <a:r>
              <a:rPr lang="en-US" sz="1600" b="1">
                <a:solidFill>
                  <a:srgbClr val="FF0000"/>
                </a:solidFill>
              </a:rPr>
              <a:t>Misdemeanor criminal charge,</a:t>
            </a:r>
          </a:p>
          <a:p>
            <a:pPr lvl="1" algn="ctr"/>
            <a:r>
              <a:rPr lang="en-US" sz="1600" b="1">
                <a:solidFill>
                  <a:srgbClr val="FF0000"/>
                </a:solidFill>
              </a:rPr>
              <a:t> and a fine of up to $5000.00</a:t>
            </a:r>
            <a:endParaRPr lang="en-US" sz="1600" b="1">
              <a:solidFill>
                <a:schemeClr val="bg1"/>
              </a:solidFill>
            </a:endParaRPr>
          </a:p>
        </p:txBody>
      </p:sp>
      <p:sp>
        <p:nvSpPr>
          <p:cNvPr id="19463" name="AutoShape 7"/>
          <p:cNvSpPr>
            <a:spLocks noChangeArrowheads="1"/>
          </p:cNvSpPr>
          <p:nvPr/>
        </p:nvSpPr>
        <p:spPr bwMode="auto">
          <a:xfrm>
            <a:off x="2667000" y="1600200"/>
            <a:ext cx="4038600" cy="2438400"/>
          </a:xfrm>
          <a:prstGeom prst="octagon">
            <a:avLst>
              <a:gd name="adj" fmla="val 29287"/>
            </a:avLst>
          </a:prstGeom>
          <a:solidFill>
            <a:srgbClr val="FFFF00"/>
          </a:solidFill>
          <a:ln w="9525">
            <a:solidFill>
              <a:srgbClr val="FF0000"/>
            </a:solidFill>
            <a:miter lim="800000"/>
            <a:headEnd/>
            <a:tailEnd/>
          </a:ln>
        </p:spPr>
        <p:txBody>
          <a:bodyPr wrap="none" anchor="ctr"/>
          <a:lstStyle/>
          <a:p>
            <a:pPr algn="ctr">
              <a:lnSpc>
                <a:spcPct val="80000"/>
              </a:lnSpc>
            </a:pPr>
            <a:endParaRPr lang="en-US" b="1">
              <a:solidFill>
                <a:schemeClr val="bg1"/>
              </a:solidFill>
            </a:endParaRPr>
          </a:p>
          <a:p>
            <a:pPr algn="ctr">
              <a:lnSpc>
                <a:spcPct val="80000"/>
              </a:lnSpc>
            </a:pPr>
            <a:r>
              <a:rPr lang="en-US" sz="1600" b="1">
                <a:solidFill>
                  <a:schemeClr val="bg1"/>
                </a:solidFill>
              </a:rPr>
              <a:t>For knowingly and willfully</a:t>
            </a:r>
          </a:p>
          <a:p>
            <a:pPr algn="ctr">
              <a:lnSpc>
                <a:spcPct val="80000"/>
              </a:lnSpc>
            </a:pPr>
            <a:r>
              <a:rPr lang="en-US" sz="1600" b="1">
                <a:solidFill>
                  <a:schemeClr val="bg1"/>
                </a:solidFill>
              </a:rPr>
              <a:t> requesting or obtaining </a:t>
            </a:r>
          </a:p>
          <a:p>
            <a:pPr algn="ctr">
              <a:lnSpc>
                <a:spcPct val="80000"/>
              </a:lnSpc>
            </a:pPr>
            <a:r>
              <a:rPr lang="en-US" sz="1600" b="1">
                <a:solidFill>
                  <a:schemeClr val="bg1"/>
                </a:solidFill>
              </a:rPr>
              <a:t>records under false pretenses: </a:t>
            </a:r>
          </a:p>
          <a:p>
            <a:pPr algn="ctr">
              <a:lnSpc>
                <a:spcPct val="80000"/>
              </a:lnSpc>
            </a:pPr>
            <a:r>
              <a:rPr lang="en-US" sz="1600" b="1">
                <a:solidFill>
                  <a:schemeClr val="bg1"/>
                </a:solidFill>
              </a:rPr>
              <a:t> </a:t>
            </a:r>
          </a:p>
          <a:p>
            <a:pPr algn="ctr"/>
            <a:r>
              <a:rPr lang="en-US" sz="1600" b="1">
                <a:solidFill>
                  <a:srgbClr val="FF0000"/>
                </a:solidFill>
              </a:rPr>
              <a:t>Misdemeanor criminal charge, </a:t>
            </a:r>
          </a:p>
          <a:p>
            <a:pPr algn="ctr"/>
            <a:r>
              <a:rPr lang="en-US" sz="1600" b="1">
                <a:solidFill>
                  <a:srgbClr val="FF0000"/>
                </a:solidFill>
              </a:rPr>
              <a:t>and a fine of up to $5000.00</a:t>
            </a:r>
          </a:p>
          <a:p>
            <a:pPr algn="ctr"/>
            <a:r>
              <a:rPr lang="en-US" b="1">
                <a:solidFill>
                  <a:srgbClr val="FF0000"/>
                </a:solidFill>
              </a:rPr>
              <a:t/>
            </a:r>
            <a:br>
              <a:rPr lang="en-US" b="1">
                <a:solidFill>
                  <a:srgbClr val="FF0000"/>
                </a:solidFill>
              </a:rPr>
            </a:br>
            <a:endParaRPr lang="en-US" b="1">
              <a:solidFill>
                <a:srgbClr val="FF0000"/>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en-US" sz="4000" smtClean="0"/>
              <a:t>What are the penalties for violating the Privacy Act? (cont’d)</a:t>
            </a:r>
          </a:p>
        </p:txBody>
      </p:sp>
      <p:sp>
        <p:nvSpPr>
          <p:cNvPr id="16387" name="Rectangle 3"/>
          <p:cNvSpPr>
            <a:spLocks noGrp="1" noChangeArrowheads="1"/>
          </p:cNvSpPr>
          <p:nvPr>
            <p:ph type="body" sz="half" idx="1"/>
          </p:nvPr>
        </p:nvSpPr>
        <p:spPr>
          <a:xfrm>
            <a:off x="2667000" y="1295400"/>
            <a:ext cx="5638800" cy="3916363"/>
          </a:xfrm>
        </p:spPr>
        <p:txBody>
          <a:bodyPr/>
          <a:lstStyle/>
          <a:p>
            <a:pPr eaLnBrk="1" hangingPunct="1">
              <a:lnSpc>
                <a:spcPct val="90000"/>
              </a:lnSpc>
              <a:defRPr/>
            </a:pPr>
            <a:endParaRPr lang="en-US" sz="2400" smtClean="0">
              <a:latin typeface="Century Gothic" pitchFamily="34" charset="0"/>
            </a:endParaRPr>
          </a:p>
          <a:p>
            <a:pPr eaLnBrk="1" hangingPunct="1">
              <a:lnSpc>
                <a:spcPct val="90000"/>
              </a:lnSpc>
              <a:defRPr/>
            </a:pPr>
            <a:r>
              <a:rPr lang="en-US" sz="2400" b="1" smtClean="0">
                <a:effectLst/>
              </a:rPr>
              <a:t>Courts may award civil penalties for the following:</a:t>
            </a:r>
          </a:p>
          <a:p>
            <a:pPr lvl="1" eaLnBrk="1" hangingPunct="1">
              <a:lnSpc>
                <a:spcPct val="90000"/>
              </a:lnSpc>
              <a:defRPr/>
            </a:pPr>
            <a:r>
              <a:rPr lang="en-US" sz="2000" b="1" smtClean="0">
                <a:effectLst/>
              </a:rPr>
              <a:t>Unlawfully refusing to amend a record</a:t>
            </a:r>
          </a:p>
          <a:p>
            <a:pPr lvl="1" eaLnBrk="1" hangingPunct="1">
              <a:lnSpc>
                <a:spcPct val="90000"/>
              </a:lnSpc>
              <a:defRPr/>
            </a:pPr>
            <a:r>
              <a:rPr lang="en-US" sz="2000" b="1" smtClean="0">
                <a:effectLst/>
              </a:rPr>
              <a:t>Unlawfully refusing to grant access to a record</a:t>
            </a:r>
          </a:p>
          <a:p>
            <a:pPr lvl="1" eaLnBrk="1" hangingPunct="1">
              <a:lnSpc>
                <a:spcPct val="90000"/>
              </a:lnSpc>
              <a:defRPr/>
            </a:pPr>
            <a:r>
              <a:rPr lang="en-US" sz="2000" b="1" smtClean="0">
                <a:effectLst/>
              </a:rPr>
              <a:t>Failure to maintain accurate, relevant, timely, and complete data.</a:t>
            </a:r>
          </a:p>
          <a:p>
            <a:pPr lvl="1" eaLnBrk="1" hangingPunct="1">
              <a:lnSpc>
                <a:spcPct val="90000"/>
              </a:lnSpc>
              <a:defRPr/>
            </a:pPr>
            <a:r>
              <a:rPr lang="en-US" sz="2000" b="1" smtClean="0">
                <a:effectLst/>
              </a:rPr>
              <a:t>Failure to comply with any Privacy Act provision OR </a:t>
            </a:r>
            <a:r>
              <a:rPr lang="en-US" sz="2000" b="1" u="sng" smtClean="0">
                <a:effectLst/>
              </a:rPr>
              <a:t>agency rule</a:t>
            </a:r>
            <a:r>
              <a:rPr lang="en-US" sz="2000" b="1" smtClean="0">
                <a:effectLst/>
              </a:rPr>
              <a:t> that results in an adverse effect on the subject of the record.</a:t>
            </a:r>
          </a:p>
          <a:p>
            <a:pPr eaLnBrk="1" hangingPunct="1">
              <a:lnSpc>
                <a:spcPct val="90000"/>
              </a:lnSpc>
              <a:defRPr/>
            </a:pPr>
            <a:endParaRPr lang="en-US" sz="2400" b="1" smtClean="0">
              <a:effectLst/>
            </a:endParaRPr>
          </a:p>
        </p:txBody>
      </p:sp>
      <p:pic>
        <p:nvPicPr>
          <p:cNvPr id="20484" name="Picture 13" descr="je_4mgno[1]"/>
          <p:cNvPicPr>
            <a:picLocks noChangeAspect="1" noChangeArrowheads="1"/>
          </p:cNvPicPr>
          <p:nvPr>
            <p:ph sz="half" idx="2"/>
          </p:nvPr>
        </p:nvPicPr>
        <p:blipFill>
          <a:blip r:embed="rId2" cstate="print"/>
          <a:srcRect/>
          <a:stretch>
            <a:fillRect/>
          </a:stretch>
        </p:blipFill>
        <p:spPr>
          <a:xfrm>
            <a:off x="381000" y="1905000"/>
            <a:ext cx="2362200" cy="1828800"/>
          </a:xfrm>
          <a:noFill/>
        </p:spPr>
      </p:pic>
      <p:sp>
        <p:nvSpPr>
          <p:cNvPr id="20485" name="Rectangle 16"/>
          <p:cNvSpPr>
            <a:spLocks noChangeArrowheads="1"/>
          </p:cNvSpPr>
          <p:nvPr/>
        </p:nvSpPr>
        <p:spPr bwMode="auto">
          <a:xfrm>
            <a:off x="381000" y="5257800"/>
            <a:ext cx="5029200" cy="1371600"/>
          </a:xfrm>
          <a:prstGeom prst="rect">
            <a:avLst/>
          </a:prstGeom>
          <a:solidFill>
            <a:srgbClr val="FFFF00"/>
          </a:solidFill>
          <a:ln w="9525" algn="ctr">
            <a:solidFill>
              <a:srgbClr val="FF0000"/>
            </a:solidFill>
            <a:miter lim="800000"/>
            <a:headEnd/>
            <a:tailEnd/>
          </a:ln>
        </p:spPr>
        <p:txBody>
          <a:bodyPr wrap="none" anchor="ctr"/>
          <a:lstStyle/>
          <a:p>
            <a:pPr algn="ctr"/>
            <a:endParaRPr lang="en-US" b="1">
              <a:solidFill>
                <a:srgbClr val="FF0000"/>
              </a:solidFill>
            </a:endParaRPr>
          </a:p>
          <a:p>
            <a:pPr algn="ctr"/>
            <a:r>
              <a:rPr lang="en-US" b="1">
                <a:solidFill>
                  <a:srgbClr val="FF0000"/>
                </a:solidFill>
              </a:rPr>
              <a:t>Penalties for these violations include: </a:t>
            </a:r>
          </a:p>
          <a:p>
            <a:pPr algn="ctr"/>
            <a:r>
              <a:rPr lang="en-US" b="1">
                <a:solidFill>
                  <a:srgbClr val="FF0000"/>
                </a:solidFill>
              </a:rPr>
              <a:t>Actual Damages</a:t>
            </a:r>
          </a:p>
          <a:p>
            <a:pPr lvl="1" algn="ctr"/>
            <a:r>
              <a:rPr lang="en-US" b="1">
                <a:solidFill>
                  <a:srgbClr val="FF0000"/>
                </a:solidFill>
              </a:rPr>
              <a:t>Payment of reasonable attorney’s fees</a:t>
            </a:r>
          </a:p>
          <a:p>
            <a:pPr lvl="1" algn="ctr"/>
            <a:r>
              <a:rPr lang="en-US" b="1">
                <a:solidFill>
                  <a:srgbClr val="FF0000"/>
                </a:solidFill>
              </a:rPr>
              <a:t>Removal from employment</a:t>
            </a:r>
          </a:p>
          <a:p>
            <a:pPr algn="ctr"/>
            <a:endParaRPr lang="en-US" b="1"/>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3200" smtClean="0">
                <a:effectLst/>
              </a:rPr>
              <a:t>How will I know if the data that I handle is Privacy Act protected data?</a:t>
            </a:r>
          </a:p>
        </p:txBody>
      </p:sp>
      <p:sp>
        <p:nvSpPr>
          <p:cNvPr id="17411" name="Rectangle 3"/>
          <p:cNvSpPr>
            <a:spLocks noGrp="1" noChangeArrowheads="1"/>
          </p:cNvSpPr>
          <p:nvPr>
            <p:ph type="body" idx="1"/>
          </p:nvPr>
        </p:nvSpPr>
        <p:spPr/>
        <p:txBody>
          <a:bodyPr/>
          <a:lstStyle/>
          <a:p>
            <a:pPr eaLnBrk="1" hangingPunct="1">
              <a:defRPr/>
            </a:pPr>
            <a:endParaRPr lang="en-US" sz="2800" smtClean="0"/>
          </a:p>
          <a:p>
            <a:pPr eaLnBrk="1" hangingPunct="1">
              <a:defRPr/>
            </a:pPr>
            <a:r>
              <a:rPr lang="en-US" sz="2800" b="1" smtClean="0">
                <a:effectLst/>
              </a:rPr>
              <a:t>PPI should be marked:  “For Official Use Only – Privacy Sensitive:  Any misuse or unauthorized disclosure may result in both civil and criminal penalties.”</a:t>
            </a:r>
          </a:p>
          <a:p>
            <a:pPr eaLnBrk="1" hangingPunct="1">
              <a:defRPr/>
            </a:pPr>
            <a:r>
              <a:rPr lang="en-US" sz="2800" b="1" smtClean="0">
                <a:effectLst/>
              </a:rPr>
              <a:t>Be aware that PPI may not always be marked as such.  If you have questions about whether data is protected under the Privacy Act, ask your supervisor.</a:t>
            </a:r>
          </a:p>
        </p:txBody>
      </p:sp>
      <p:pic>
        <p:nvPicPr>
          <p:cNvPr id="21508" name="Picture 11" descr="a_zjt0zr[1]"/>
          <p:cNvPicPr>
            <a:picLocks noChangeAspect="1" noChangeArrowheads="1"/>
          </p:cNvPicPr>
          <p:nvPr/>
        </p:nvPicPr>
        <p:blipFill>
          <a:blip r:embed="rId2" cstate="print"/>
          <a:srcRect/>
          <a:stretch>
            <a:fillRect/>
          </a:stretch>
        </p:blipFill>
        <p:spPr bwMode="auto">
          <a:xfrm>
            <a:off x="7620000" y="4419600"/>
            <a:ext cx="1222375" cy="24384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r>
              <a:rPr lang="en-US" smtClean="0"/>
              <a:t>What is the Privacy Act?</a:t>
            </a:r>
          </a:p>
        </p:txBody>
      </p:sp>
      <p:sp>
        <p:nvSpPr>
          <p:cNvPr id="4099" name="Rectangle 3"/>
          <p:cNvSpPr>
            <a:spLocks noGrp="1" noChangeArrowheads="1"/>
          </p:cNvSpPr>
          <p:nvPr>
            <p:ph type="body" sz="half" idx="1"/>
          </p:nvPr>
        </p:nvSpPr>
        <p:spPr>
          <a:xfrm>
            <a:off x="304800" y="1905000"/>
            <a:ext cx="5410200" cy="1524000"/>
          </a:xfrm>
        </p:spPr>
        <p:txBody>
          <a:bodyPr/>
          <a:lstStyle/>
          <a:p>
            <a:pPr marL="0" indent="0" eaLnBrk="1" hangingPunct="1">
              <a:lnSpc>
                <a:spcPct val="90000"/>
              </a:lnSpc>
              <a:buFont typeface="Wingdings" pitchFamily="2" charset="2"/>
              <a:buNone/>
              <a:defRPr/>
            </a:pPr>
            <a:r>
              <a:rPr lang="en-US" sz="2000" b="1" smtClean="0">
                <a:effectLst/>
              </a:rPr>
              <a:t>The Privacy Act is an Act to limit an Agency’s</a:t>
            </a:r>
            <a:r>
              <a:rPr lang="en-US" sz="2000" smtClean="0"/>
              <a:t> </a:t>
            </a:r>
            <a:r>
              <a:rPr lang="en-US" sz="2000" b="1" smtClean="0">
                <a:effectLst/>
              </a:rPr>
              <a:t>collection and sharing of personal data.  The Privacy Act requires that all Executive Branch Agencies follow certain procedures when:</a:t>
            </a:r>
          </a:p>
          <a:p>
            <a:pPr marL="0" indent="0" eaLnBrk="1" hangingPunct="1">
              <a:lnSpc>
                <a:spcPct val="90000"/>
              </a:lnSpc>
              <a:buFont typeface="Wingdings" pitchFamily="2" charset="2"/>
              <a:buNone/>
              <a:defRPr/>
            </a:pPr>
            <a:endParaRPr lang="en-US" sz="2000" b="1" smtClean="0">
              <a:effectLst/>
            </a:endParaRPr>
          </a:p>
        </p:txBody>
      </p:sp>
      <p:pic>
        <p:nvPicPr>
          <p:cNvPr id="4100" name="Picture 4" descr="j0195384"/>
          <p:cNvPicPr>
            <a:picLocks noChangeAspect="1" noChangeArrowheads="1"/>
          </p:cNvPicPr>
          <p:nvPr>
            <p:ph sz="half" idx="2"/>
          </p:nvPr>
        </p:nvPicPr>
        <p:blipFill>
          <a:blip r:embed="rId3" cstate="print"/>
          <a:srcRect/>
          <a:stretch>
            <a:fillRect/>
          </a:stretch>
        </p:blipFill>
        <p:spPr>
          <a:xfrm>
            <a:off x="6324600" y="1371600"/>
            <a:ext cx="2541588" cy="2595563"/>
          </a:xfrm>
          <a:noFill/>
        </p:spPr>
      </p:pic>
      <p:sp>
        <p:nvSpPr>
          <p:cNvPr id="4101" name="Rectangle 6"/>
          <p:cNvSpPr>
            <a:spLocks noChangeArrowheads="1"/>
          </p:cNvSpPr>
          <p:nvPr/>
        </p:nvSpPr>
        <p:spPr bwMode="auto">
          <a:xfrm>
            <a:off x="304800" y="3657600"/>
            <a:ext cx="6934200" cy="2819400"/>
          </a:xfrm>
          <a:prstGeom prst="rect">
            <a:avLst/>
          </a:prstGeom>
          <a:solidFill>
            <a:srgbClr val="FFFF00"/>
          </a:solidFill>
          <a:ln w="9525" algn="ctr">
            <a:solidFill>
              <a:srgbClr val="FF0000"/>
            </a:solidFill>
            <a:miter lim="800000"/>
            <a:headEnd/>
            <a:tailEnd/>
          </a:ln>
        </p:spPr>
        <p:txBody>
          <a:bodyPr wrap="none" anchor="ctr"/>
          <a:lstStyle/>
          <a:p>
            <a:pPr marL="114300" lvl="1"/>
            <a:endParaRPr lang="en-US" b="1">
              <a:solidFill>
                <a:schemeClr val="bg1"/>
              </a:solidFill>
            </a:endParaRPr>
          </a:p>
          <a:p>
            <a:pPr marL="114300" lvl="1"/>
            <a:r>
              <a:rPr lang="en-US" b="1">
                <a:solidFill>
                  <a:schemeClr val="bg1"/>
                </a:solidFill>
              </a:rPr>
              <a:t>Collecting personal information</a:t>
            </a:r>
          </a:p>
          <a:p>
            <a:pPr marL="114300" lvl="1"/>
            <a:endParaRPr lang="en-US" b="1">
              <a:solidFill>
                <a:schemeClr val="bg1"/>
              </a:solidFill>
            </a:endParaRPr>
          </a:p>
          <a:p>
            <a:pPr marL="114300" lvl="1"/>
            <a:r>
              <a:rPr lang="en-US" b="1">
                <a:solidFill>
                  <a:schemeClr val="bg1"/>
                </a:solidFill>
              </a:rPr>
              <a:t>Creating databases containing personal identifiers</a:t>
            </a:r>
          </a:p>
          <a:p>
            <a:pPr marL="114300" lvl="1"/>
            <a:endParaRPr lang="en-US" b="1">
              <a:solidFill>
                <a:schemeClr val="bg1"/>
              </a:solidFill>
            </a:endParaRPr>
          </a:p>
          <a:p>
            <a:pPr marL="114300" lvl="1"/>
            <a:r>
              <a:rPr lang="en-US" b="1">
                <a:solidFill>
                  <a:schemeClr val="bg1"/>
                </a:solidFill>
              </a:rPr>
              <a:t>Maintaining databases containing personal identifiers</a:t>
            </a:r>
          </a:p>
          <a:p>
            <a:pPr marL="114300" lvl="1"/>
            <a:endParaRPr lang="en-US" b="1">
              <a:solidFill>
                <a:schemeClr val="bg1"/>
              </a:solidFill>
            </a:endParaRPr>
          </a:p>
          <a:p>
            <a:pPr marL="114300" lvl="1"/>
            <a:r>
              <a:rPr lang="en-US" b="1">
                <a:solidFill>
                  <a:schemeClr val="bg1"/>
                </a:solidFill>
              </a:rPr>
              <a:t>Disseminating information containing personal data</a:t>
            </a:r>
          </a:p>
          <a:p>
            <a:endParaRPr lang="en-US" b="1">
              <a:solidFill>
                <a:schemeClr val="bg1"/>
              </a:solidFill>
            </a:endParaRPr>
          </a:p>
          <a:p>
            <a:pPr marL="114300" lvl="1"/>
            <a:endParaRPr lang="en-US" b="1">
              <a:solidFill>
                <a:schemeClr val="bg1"/>
              </a:solidFill>
            </a:endParaRPr>
          </a:p>
        </p:txBody>
      </p:sp>
    </p:spTree>
    <p:custDataLst>
      <p:tags r:id="rId1"/>
    </p:custData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smtClean="0">
                <a:effectLst/>
              </a:rPr>
              <a:t>What is the DON Code of Fair Information Principles?</a:t>
            </a:r>
          </a:p>
        </p:txBody>
      </p:sp>
      <p:sp>
        <p:nvSpPr>
          <p:cNvPr id="22531" name="Rectangle 3"/>
          <p:cNvSpPr>
            <a:spLocks noGrp="1" noChangeArrowheads="1"/>
          </p:cNvSpPr>
          <p:nvPr>
            <p:ph type="body" idx="1"/>
          </p:nvPr>
        </p:nvSpPr>
        <p:spPr>
          <a:xfrm>
            <a:off x="457200" y="1600200"/>
            <a:ext cx="7620000" cy="4530725"/>
          </a:xfrm>
        </p:spPr>
        <p:txBody>
          <a:bodyPr/>
          <a:lstStyle/>
          <a:p>
            <a:pPr eaLnBrk="1" hangingPunct="1">
              <a:lnSpc>
                <a:spcPct val="80000"/>
              </a:lnSpc>
            </a:pPr>
            <a:endParaRPr lang="en-US" sz="2000" b="1" smtClean="0">
              <a:effectLst/>
            </a:endParaRPr>
          </a:p>
          <a:p>
            <a:pPr eaLnBrk="1" hangingPunct="1">
              <a:lnSpc>
                <a:spcPct val="80000"/>
              </a:lnSpc>
            </a:pPr>
            <a:r>
              <a:rPr lang="en-US" sz="2000" b="1" smtClean="0">
                <a:effectLst/>
              </a:rPr>
              <a:t>In order to assure that any personal information submitted to DON  is properly protected, DON has devised a list of principles to be applied when handling personal information.  This is referred to as the </a:t>
            </a:r>
            <a:r>
              <a:rPr lang="en-US" sz="2000" b="1" smtClean="0">
                <a:solidFill>
                  <a:srgbClr val="FF0000"/>
                </a:solidFill>
                <a:effectLst/>
              </a:rPr>
              <a:t>“Code of Fair Information Principles”</a:t>
            </a:r>
          </a:p>
          <a:p>
            <a:pPr eaLnBrk="1" hangingPunct="1">
              <a:lnSpc>
                <a:spcPct val="80000"/>
              </a:lnSpc>
            </a:pPr>
            <a:endParaRPr lang="en-US" sz="2000" b="1" smtClean="0">
              <a:solidFill>
                <a:srgbClr val="FF0000"/>
              </a:solidFill>
              <a:effectLst/>
            </a:endParaRPr>
          </a:p>
          <a:p>
            <a:pPr eaLnBrk="1" hangingPunct="1">
              <a:lnSpc>
                <a:spcPct val="80000"/>
              </a:lnSpc>
            </a:pPr>
            <a:r>
              <a:rPr lang="en-US" sz="2000" b="1" smtClean="0">
                <a:effectLst/>
              </a:rPr>
              <a:t>The </a:t>
            </a:r>
            <a:r>
              <a:rPr lang="en-US" sz="2000" b="1" smtClean="0">
                <a:solidFill>
                  <a:srgbClr val="FF0000"/>
                </a:solidFill>
                <a:effectLst/>
              </a:rPr>
              <a:t>“Code of Fair Information Principles”</a:t>
            </a:r>
            <a:r>
              <a:rPr lang="en-US" sz="2000" b="1" smtClean="0">
                <a:effectLst/>
              </a:rPr>
              <a:t> is set forth in a list of 10 policies that DON employees will follow when handling personal information.</a:t>
            </a:r>
          </a:p>
          <a:p>
            <a:pPr eaLnBrk="1" hangingPunct="1">
              <a:lnSpc>
                <a:spcPct val="80000"/>
              </a:lnSpc>
            </a:pPr>
            <a:endParaRPr lang="en-US" sz="2000" b="1" smtClean="0">
              <a:effectLst/>
            </a:endParaRPr>
          </a:p>
          <a:p>
            <a:pPr eaLnBrk="1" hangingPunct="1">
              <a:lnSpc>
                <a:spcPct val="80000"/>
              </a:lnSpc>
            </a:pPr>
            <a:r>
              <a:rPr lang="en-US" sz="2000" b="1" smtClean="0">
                <a:effectLst/>
              </a:rPr>
              <a:t>Any DON employee, military member, or contractor who handles the personal information of others must abide by the principles set forth by the Code. </a:t>
            </a:r>
          </a:p>
        </p:txBody>
      </p:sp>
      <p:pic>
        <p:nvPicPr>
          <p:cNvPr id="22532" name="Picture 4" descr="drkgtwbc[1]"/>
          <p:cNvPicPr>
            <a:picLocks noChangeAspect="1" noChangeArrowheads="1"/>
          </p:cNvPicPr>
          <p:nvPr/>
        </p:nvPicPr>
        <p:blipFill>
          <a:blip r:embed="rId2" cstate="print"/>
          <a:srcRect/>
          <a:stretch>
            <a:fillRect/>
          </a:stretch>
        </p:blipFill>
        <p:spPr bwMode="auto">
          <a:xfrm>
            <a:off x="7467600" y="4800600"/>
            <a:ext cx="1470025" cy="18129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en-US" sz="4000" smtClean="0"/>
              <a:t>The DON Code of Fair Information Principles</a:t>
            </a:r>
          </a:p>
        </p:txBody>
      </p:sp>
      <p:sp>
        <p:nvSpPr>
          <p:cNvPr id="23555" name="Rectangle 8"/>
          <p:cNvSpPr>
            <a:spLocks noChangeArrowheads="1"/>
          </p:cNvSpPr>
          <p:nvPr/>
        </p:nvSpPr>
        <p:spPr bwMode="auto">
          <a:xfrm>
            <a:off x="228600" y="1676400"/>
            <a:ext cx="8763000" cy="4953000"/>
          </a:xfrm>
          <a:prstGeom prst="rect">
            <a:avLst/>
          </a:prstGeom>
          <a:solidFill>
            <a:srgbClr val="66FFFF"/>
          </a:solidFill>
          <a:ln w="9525" algn="ctr">
            <a:solidFill>
              <a:srgbClr val="FF0000"/>
            </a:solidFill>
            <a:miter lim="800000"/>
            <a:headEnd/>
            <a:tailEnd/>
          </a:ln>
        </p:spPr>
        <p:txBody>
          <a:bodyPr wrap="none" anchor="ctr"/>
          <a:lstStyle/>
          <a:p>
            <a:r>
              <a:rPr lang="en-US" b="1">
                <a:solidFill>
                  <a:schemeClr val="bg1"/>
                </a:solidFill>
              </a:rPr>
              <a:t>1.  </a:t>
            </a:r>
            <a:r>
              <a:rPr lang="en-US" b="1" u="sng">
                <a:solidFill>
                  <a:schemeClr val="bg1"/>
                </a:solidFill>
              </a:rPr>
              <a:t>The Principle of Openness</a:t>
            </a:r>
            <a:r>
              <a:rPr lang="en-US" b="1">
                <a:solidFill>
                  <a:schemeClr val="bg1"/>
                </a:solidFill>
              </a:rPr>
              <a:t>:  When we collect personal data from you, </a:t>
            </a:r>
          </a:p>
          <a:p>
            <a:r>
              <a:rPr lang="en-US" b="1">
                <a:solidFill>
                  <a:schemeClr val="bg1"/>
                </a:solidFill>
              </a:rPr>
              <a:t>we will inform you of the intended uses of the data, the disclosures that </a:t>
            </a:r>
          </a:p>
          <a:p>
            <a:r>
              <a:rPr lang="en-US" b="1">
                <a:solidFill>
                  <a:schemeClr val="bg1"/>
                </a:solidFill>
              </a:rPr>
              <a:t>will be made, the authorities for the collection, and whether the collection </a:t>
            </a:r>
          </a:p>
          <a:p>
            <a:r>
              <a:rPr lang="en-US" b="1">
                <a:solidFill>
                  <a:schemeClr val="bg1"/>
                </a:solidFill>
              </a:rPr>
              <a:t>is mandatory or voluntary.  We will collect no data subject to the Privacy Act</a:t>
            </a:r>
          </a:p>
          <a:p>
            <a:r>
              <a:rPr lang="en-US" b="1">
                <a:solidFill>
                  <a:schemeClr val="bg1"/>
                </a:solidFill>
              </a:rPr>
              <a:t>unless a Privacy Act system notice has been published in the Federal</a:t>
            </a:r>
          </a:p>
          <a:p>
            <a:r>
              <a:rPr lang="en-US" b="1">
                <a:solidFill>
                  <a:schemeClr val="bg1"/>
                </a:solidFill>
              </a:rPr>
              <a:t>Register and posted on the and at www.privacy.navy.mil.</a:t>
            </a:r>
            <a:endParaRPr lang="en-US" b="1">
              <a:solidFill>
                <a:srgbClr val="FF0000"/>
              </a:solidFill>
            </a:endParaRPr>
          </a:p>
          <a:p>
            <a:endParaRPr lang="en-US" b="1">
              <a:solidFill>
                <a:srgbClr val="FF0000"/>
              </a:solidFill>
            </a:endParaRPr>
          </a:p>
          <a:p>
            <a:pPr>
              <a:buFontTx/>
              <a:buAutoNum type="arabicPeriod" startAt="2"/>
            </a:pPr>
            <a:r>
              <a:rPr lang="en-US" b="1">
                <a:solidFill>
                  <a:schemeClr val="bg1"/>
                </a:solidFill>
              </a:rPr>
              <a:t>  </a:t>
            </a:r>
            <a:r>
              <a:rPr lang="en-US" b="1" u="sng">
                <a:solidFill>
                  <a:schemeClr val="bg1"/>
                </a:solidFill>
              </a:rPr>
              <a:t>The Principle of Individual Participation</a:t>
            </a:r>
            <a:r>
              <a:rPr lang="en-US" b="1">
                <a:solidFill>
                  <a:schemeClr val="bg1"/>
                </a:solidFill>
              </a:rPr>
              <a:t>:  Unless DON has claimed an</a:t>
            </a:r>
          </a:p>
          <a:p>
            <a:r>
              <a:rPr lang="en-US" b="1">
                <a:solidFill>
                  <a:schemeClr val="bg1"/>
                </a:solidFill>
              </a:rPr>
              <a:t>exemption from the Privacy Act, we will, upon request, grant you access to</a:t>
            </a:r>
          </a:p>
          <a:p>
            <a:r>
              <a:rPr lang="en-US" b="1">
                <a:solidFill>
                  <a:schemeClr val="bg1"/>
                </a:solidFill>
              </a:rPr>
              <a:t>your records; provide you a list of disclosures made outside the Department</a:t>
            </a:r>
          </a:p>
          <a:p>
            <a:r>
              <a:rPr lang="en-US" b="1">
                <a:solidFill>
                  <a:schemeClr val="bg1"/>
                </a:solidFill>
              </a:rPr>
              <a:t>of Defense ; and make corrections to your file, once shown to be in error.</a:t>
            </a:r>
            <a:br>
              <a:rPr lang="en-US" b="1">
                <a:solidFill>
                  <a:schemeClr val="bg1"/>
                </a:solidFill>
              </a:rPr>
            </a:br>
            <a:endParaRPr lang="en-US" b="1">
              <a:solidFill>
                <a:schemeClr val="bg1"/>
              </a:solidFill>
            </a:endParaRPr>
          </a:p>
          <a:p>
            <a:r>
              <a:rPr lang="en-US" b="1">
                <a:solidFill>
                  <a:schemeClr val="bg1"/>
                </a:solidFill>
              </a:rPr>
              <a:t>3.  </a:t>
            </a:r>
            <a:r>
              <a:rPr lang="en-US" b="1" u="sng">
                <a:solidFill>
                  <a:schemeClr val="bg1"/>
                </a:solidFill>
              </a:rPr>
              <a:t>The Principle of Limited Collection</a:t>
            </a:r>
            <a:r>
              <a:rPr lang="en-US" b="1">
                <a:solidFill>
                  <a:schemeClr val="bg1"/>
                </a:solidFill>
              </a:rPr>
              <a:t>:  DON will collect only those personal</a:t>
            </a:r>
            <a:br>
              <a:rPr lang="en-US" b="1">
                <a:solidFill>
                  <a:schemeClr val="bg1"/>
                </a:solidFill>
              </a:rPr>
            </a:br>
            <a:r>
              <a:rPr lang="en-US" b="1">
                <a:solidFill>
                  <a:schemeClr val="bg1"/>
                </a:solidFill>
              </a:rPr>
              <a:t> data elements required to fulfill an official function or mission grounded in</a:t>
            </a:r>
            <a:br>
              <a:rPr lang="en-US" b="1">
                <a:solidFill>
                  <a:schemeClr val="bg1"/>
                </a:solidFill>
              </a:rPr>
            </a:br>
            <a:r>
              <a:rPr lang="en-US" b="1">
                <a:solidFill>
                  <a:schemeClr val="bg1"/>
                </a:solidFill>
              </a:rPr>
              <a:t> law.  Those collections are conducted by lawful and fair means.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z="3600" smtClean="0">
                <a:effectLst/>
              </a:rPr>
              <a:t>Besides Privacy Act data, should I be concerned with other types of For Official Use Only (FOUO) data?</a:t>
            </a:r>
          </a:p>
        </p:txBody>
      </p:sp>
      <p:sp>
        <p:nvSpPr>
          <p:cNvPr id="43011" name="Rectangle 3"/>
          <p:cNvSpPr>
            <a:spLocks noGrp="1" noChangeArrowheads="1"/>
          </p:cNvSpPr>
          <p:nvPr>
            <p:ph type="body" idx="1"/>
          </p:nvPr>
        </p:nvSpPr>
        <p:spPr>
          <a:xfrm>
            <a:off x="533400" y="1219200"/>
            <a:ext cx="8229600" cy="2362200"/>
          </a:xfrm>
          <a:ln>
            <a:solidFill>
              <a:schemeClr val="bg1"/>
            </a:solidFill>
          </a:ln>
        </p:spPr>
        <p:txBody>
          <a:bodyPr/>
          <a:lstStyle/>
          <a:p>
            <a:pPr eaLnBrk="1" hangingPunct="1">
              <a:lnSpc>
                <a:spcPct val="80000"/>
              </a:lnSpc>
              <a:buFont typeface="Wingdings" pitchFamily="2" charset="2"/>
              <a:buNone/>
              <a:defRPr/>
            </a:pPr>
            <a:endParaRPr lang="en-US" sz="1400" smtClean="0"/>
          </a:p>
          <a:p>
            <a:pPr eaLnBrk="1" hangingPunct="1">
              <a:lnSpc>
                <a:spcPct val="80000"/>
              </a:lnSpc>
              <a:buFontTx/>
              <a:buNone/>
              <a:defRPr/>
            </a:pPr>
            <a:r>
              <a:rPr lang="en-US" sz="2000" smtClean="0"/>
              <a:t>	</a:t>
            </a:r>
            <a:endParaRPr lang="en-US" sz="2000" smtClean="0">
              <a:latin typeface="Century Gothic" pitchFamily="34" charset="0"/>
            </a:endParaRPr>
          </a:p>
          <a:p>
            <a:pPr eaLnBrk="1" hangingPunct="1">
              <a:lnSpc>
                <a:spcPct val="80000"/>
              </a:lnSpc>
              <a:buFontTx/>
              <a:buNone/>
              <a:defRPr/>
            </a:pPr>
            <a:r>
              <a:rPr lang="en-US" sz="2400" b="1" smtClean="0">
                <a:solidFill>
                  <a:srgbClr val="FF0000"/>
                </a:solidFill>
                <a:effectLst/>
              </a:rPr>
              <a:t>Yes!</a:t>
            </a:r>
            <a:r>
              <a:rPr lang="en-US" sz="2000" b="1" smtClean="0">
                <a:effectLst/>
              </a:rPr>
              <a:t>  As an employee, you will come in contact with multiple types of records.  Some may be marked as "FOUO."   For data marked as FOUO, you must:</a:t>
            </a:r>
          </a:p>
          <a:p>
            <a:pPr eaLnBrk="1" hangingPunct="1">
              <a:lnSpc>
                <a:spcPct val="80000"/>
              </a:lnSpc>
              <a:buFontTx/>
              <a:buNone/>
              <a:defRPr/>
            </a:pPr>
            <a:r>
              <a:rPr lang="en-US" sz="2000" b="1" smtClean="0">
                <a:effectLst/>
              </a:rPr>
              <a:t> </a:t>
            </a:r>
            <a:endParaRPr lang="en-US" sz="2000" b="1" smtClean="0">
              <a:solidFill>
                <a:schemeClr val="bg1"/>
              </a:solidFill>
              <a:effectLst/>
            </a:endParaRPr>
          </a:p>
          <a:p>
            <a:pPr eaLnBrk="1" hangingPunct="1">
              <a:lnSpc>
                <a:spcPct val="80000"/>
              </a:lnSpc>
              <a:defRPr/>
            </a:pPr>
            <a:endParaRPr lang="en-US" sz="2000" b="1" smtClean="0">
              <a:solidFill>
                <a:schemeClr val="bg1"/>
              </a:solidFill>
              <a:effectLst/>
            </a:endParaRPr>
          </a:p>
          <a:p>
            <a:pPr algn="ctr" eaLnBrk="1" hangingPunct="1">
              <a:lnSpc>
                <a:spcPct val="80000"/>
              </a:lnSpc>
              <a:buFont typeface="Wingdings" pitchFamily="2" charset="2"/>
              <a:buNone/>
              <a:defRPr/>
            </a:pPr>
            <a:r>
              <a:rPr lang="en-US" sz="2000" b="1" smtClean="0">
                <a:effectLst/>
              </a:rPr>
              <a:t>	</a:t>
            </a:r>
            <a:endParaRPr lang="en-US" sz="1400" b="1" smtClean="0">
              <a:solidFill>
                <a:srgbClr val="FF0000"/>
              </a:solidFill>
              <a:effectLst/>
            </a:endParaRPr>
          </a:p>
        </p:txBody>
      </p:sp>
      <p:pic>
        <p:nvPicPr>
          <p:cNvPr id="24580" name="Picture 9" descr="42lh_gmd[1]"/>
          <p:cNvPicPr>
            <a:picLocks noChangeAspect="1" noChangeArrowheads="1"/>
          </p:cNvPicPr>
          <p:nvPr/>
        </p:nvPicPr>
        <p:blipFill>
          <a:blip r:embed="rId2" cstate="print"/>
          <a:srcRect/>
          <a:stretch>
            <a:fillRect/>
          </a:stretch>
        </p:blipFill>
        <p:spPr bwMode="auto">
          <a:xfrm>
            <a:off x="7162800" y="2743200"/>
            <a:ext cx="1417638" cy="2120900"/>
          </a:xfrm>
          <a:prstGeom prst="rect">
            <a:avLst/>
          </a:prstGeom>
          <a:noFill/>
          <a:ln w="9525">
            <a:noFill/>
            <a:miter lim="800000"/>
            <a:headEnd/>
            <a:tailEnd/>
          </a:ln>
        </p:spPr>
      </p:pic>
      <p:sp>
        <p:nvSpPr>
          <p:cNvPr id="24581" name="Rectangle 12"/>
          <p:cNvSpPr>
            <a:spLocks noChangeArrowheads="1"/>
          </p:cNvSpPr>
          <p:nvPr/>
        </p:nvSpPr>
        <p:spPr bwMode="auto">
          <a:xfrm>
            <a:off x="685800" y="5562600"/>
            <a:ext cx="7543800" cy="1295400"/>
          </a:xfrm>
          <a:prstGeom prst="rect">
            <a:avLst/>
          </a:prstGeom>
          <a:solidFill>
            <a:schemeClr val="tx1"/>
          </a:solidFill>
          <a:ln w="9525" algn="ctr">
            <a:solidFill>
              <a:srgbClr val="FF0000"/>
            </a:solidFill>
            <a:miter lim="800000"/>
            <a:headEnd/>
            <a:tailEnd/>
          </a:ln>
        </p:spPr>
        <p:txBody>
          <a:bodyPr wrap="none" anchor="ctr"/>
          <a:lstStyle/>
          <a:p>
            <a:pPr algn="ctr" eaLnBrk="1" hangingPunct="1">
              <a:lnSpc>
                <a:spcPct val="80000"/>
              </a:lnSpc>
              <a:spcBef>
                <a:spcPct val="20000"/>
              </a:spcBef>
              <a:buClr>
                <a:schemeClr val="hlink"/>
              </a:buClr>
              <a:buSzPct val="70000"/>
              <a:buFont typeface="Wingdings" pitchFamily="2" charset="2"/>
              <a:buNone/>
              <a:tabLst>
                <a:tab pos="1887538" algn="l"/>
              </a:tabLst>
            </a:pPr>
            <a:r>
              <a:rPr lang="en-US" b="1">
                <a:solidFill>
                  <a:srgbClr val="FF0000"/>
                </a:solidFill>
              </a:rPr>
              <a:t>Not all records are marked with the FOUO legend.  If the record is </a:t>
            </a:r>
            <a:br>
              <a:rPr lang="en-US" b="1">
                <a:solidFill>
                  <a:srgbClr val="FF0000"/>
                </a:solidFill>
              </a:rPr>
            </a:br>
            <a:r>
              <a:rPr lang="en-US" b="1">
                <a:solidFill>
                  <a:srgbClr val="FF0000"/>
                </a:solidFill>
              </a:rPr>
              <a:t>not marked as FOUO, you may still be required to safeguard it.</a:t>
            </a:r>
            <a:br>
              <a:rPr lang="en-US" b="1">
                <a:solidFill>
                  <a:srgbClr val="FF0000"/>
                </a:solidFill>
              </a:rPr>
            </a:br>
            <a:r>
              <a:rPr lang="en-US" b="1">
                <a:solidFill>
                  <a:srgbClr val="FF0000"/>
                </a:solidFill>
              </a:rPr>
              <a:t>  Do not disclose  any agency</a:t>
            </a:r>
            <a:br>
              <a:rPr lang="en-US" b="1">
                <a:solidFill>
                  <a:srgbClr val="FF0000"/>
                </a:solidFill>
              </a:rPr>
            </a:br>
            <a:r>
              <a:rPr lang="en-US" b="1">
                <a:solidFill>
                  <a:srgbClr val="FF0000"/>
                </a:solidFill>
              </a:rPr>
              <a:t>record to a third party except for official, authorized purposes.</a:t>
            </a:r>
            <a:endParaRPr lang="en-US" b="1"/>
          </a:p>
        </p:txBody>
      </p:sp>
      <p:sp>
        <p:nvSpPr>
          <p:cNvPr id="24582" name="Rectangle 13"/>
          <p:cNvSpPr>
            <a:spLocks noChangeArrowheads="1"/>
          </p:cNvSpPr>
          <p:nvPr/>
        </p:nvSpPr>
        <p:spPr bwMode="auto">
          <a:xfrm>
            <a:off x="685800" y="2895600"/>
            <a:ext cx="5867400" cy="2667000"/>
          </a:xfrm>
          <a:prstGeom prst="rect">
            <a:avLst/>
          </a:prstGeom>
          <a:solidFill>
            <a:srgbClr val="FFFF00"/>
          </a:solidFill>
          <a:ln w="9525" algn="ctr">
            <a:solidFill>
              <a:srgbClr val="FF0000"/>
            </a:solidFill>
            <a:miter lim="800000"/>
            <a:headEnd/>
            <a:tailEnd/>
          </a:ln>
        </p:spPr>
        <p:txBody>
          <a:bodyPr wrap="none" anchor="ctr"/>
          <a:lstStyle/>
          <a:p>
            <a:pPr lvl="4"/>
            <a:r>
              <a:rPr lang="en-US" b="1">
                <a:solidFill>
                  <a:schemeClr val="bg1"/>
                </a:solidFill>
              </a:rPr>
              <a:t>Properly safeguard it.</a:t>
            </a:r>
            <a:br>
              <a:rPr lang="en-US" b="1">
                <a:solidFill>
                  <a:schemeClr val="bg1"/>
                </a:solidFill>
              </a:rPr>
            </a:br>
            <a:r>
              <a:rPr lang="en-US" b="1">
                <a:solidFill>
                  <a:schemeClr val="bg1"/>
                </a:solidFill>
              </a:rPr>
              <a:t> </a:t>
            </a:r>
          </a:p>
          <a:p>
            <a:pPr lvl="1"/>
            <a:r>
              <a:rPr lang="en-US" b="1">
                <a:solidFill>
                  <a:schemeClr val="bg1"/>
                </a:solidFill>
              </a:rPr>
              <a:t>Use it only for official government business.</a:t>
            </a:r>
            <a:br>
              <a:rPr lang="en-US" b="1">
                <a:solidFill>
                  <a:schemeClr val="bg1"/>
                </a:solidFill>
              </a:rPr>
            </a:br>
            <a:endParaRPr lang="en-US" b="1">
              <a:solidFill>
                <a:schemeClr val="bg1"/>
              </a:solidFill>
            </a:endParaRPr>
          </a:p>
          <a:p>
            <a:pPr lvl="1"/>
            <a:r>
              <a:rPr lang="en-US" b="1">
                <a:solidFill>
                  <a:schemeClr val="bg1"/>
                </a:solidFill>
              </a:rPr>
              <a:t>Share it only with those with an official need </a:t>
            </a:r>
            <a:br>
              <a:rPr lang="en-US" b="1">
                <a:solidFill>
                  <a:schemeClr val="bg1"/>
                </a:solidFill>
              </a:rPr>
            </a:br>
            <a:r>
              <a:rPr lang="en-US" b="1">
                <a:solidFill>
                  <a:schemeClr val="bg1"/>
                </a:solidFill>
              </a:rPr>
              <a:t>for access.</a:t>
            </a:r>
            <a:br>
              <a:rPr lang="en-US" b="1">
                <a:solidFill>
                  <a:schemeClr val="bg1"/>
                </a:solidFill>
              </a:rPr>
            </a:br>
            <a:r>
              <a:rPr lang="en-US" b="1">
                <a:solidFill>
                  <a:schemeClr val="bg1"/>
                </a:solidFill>
              </a:rPr>
              <a:t>	</a:t>
            </a:r>
          </a:p>
          <a:p>
            <a:pPr lvl="1"/>
            <a:r>
              <a:rPr lang="en-US" b="1">
                <a:solidFill>
                  <a:schemeClr val="bg1"/>
                </a:solidFill>
              </a:rPr>
              <a:t>If you create records containing FOUO data, </a:t>
            </a:r>
            <a:br>
              <a:rPr lang="en-US" b="1">
                <a:solidFill>
                  <a:schemeClr val="bg1"/>
                </a:solidFill>
              </a:rPr>
            </a:br>
            <a:r>
              <a:rPr lang="en-US" b="1">
                <a:solidFill>
                  <a:schemeClr val="bg1"/>
                </a:solidFill>
              </a:rPr>
              <a:t>mark them at the time of creation. </a:t>
            </a:r>
            <a:endParaRPr lang="en-US" b="1"/>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effectLst/>
              </a:rPr>
              <a:t>What are some examples of FOUO data?</a:t>
            </a:r>
          </a:p>
        </p:txBody>
      </p:sp>
      <p:sp>
        <p:nvSpPr>
          <p:cNvPr id="19459" name="Rectangle 3"/>
          <p:cNvSpPr>
            <a:spLocks noGrp="1" noChangeArrowheads="1"/>
          </p:cNvSpPr>
          <p:nvPr>
            <p:ph type="body" idx="1"/>
          </p:nvPr>
        </p:nvSpPr>
        <p:spPr/>
        <p:txBody>
          <a:bodyPr/>
          <a:lstStyle/>
          <a:p>
            <a:pPr eaLnBrk="1" hangingPunct="1">
              <a:lnSpc>
                <a:spcPct val="80000"/>
              </a:lnSpc>
              <a:buFont typeface="Wingdings" pitchFamily="2" charset="2"/>
              <a:buNone/>
              <a:defRPr/>
            </a:pPr>
            <a:endParaRPr lang="en-US" sz="1800" smtClean="0"/>
          </a:p>
          <a:p>
            <a:pPr eaLnBrk="1" hangingPunct="1">
              <a:lnSpc>
                <a:spcPct val="80000"/>
              </a:lnSpc>
              <a:defRPr/>
            </a:pPr>
            <a:r>
              <a:rPr lang="en-US" sz="1800" b="1" smtClean="0">
                <a:effectLst/>
              </a:rPr>
              <a:t>Data that could allow someone to circumvent DLA rules or commit fraud. </a:t>
            </a:r>
          </a:p>
          <a:p>
            <a:pPr lvl="1" eaLnBrk="1" hangingPunct="1">
              <a:lnSpc>
                <a:spcPct val="80000"/>
              </a:lnSpc>
              <a:defRPr/>
            </a:pPr>
            <a:r>
              <a:rPr lang="en-US" sz="1600" b="1" smtClean="0">
                <a:effectLst/>
              </a:rPr>
              <a:t>Examples: </a:t>
            </a:r>
          </a:p>
          <a:p>
            <a:pPr lvl="2" eaLnBrk="1" hangingPunct="1">
              <a:lnSpc>
                <a:spcPct val="80000"/>
              </a:lnSpc>
              <a:defRPr/>
            </a:pPr>
            <a:r>
              <a:rPr lang="en-US" sz="1400" b="1" smtClean="0">
                <a:effectLst/>
              </a:rPr>
              <a:t>Government credit card account numbers</a:t>
            </a:r>
          </a:p>
          <a:p>
            <a:pPr lvl="2" eaLnBrk="1" hangingPunct="1">
              <a:lnSpc>
                <a:spcPct val="80000"/>
              </a:lnSpc>
              <a:defRPr/>
            </a:pPr>
            <a:r>
              <a:rPr lang="en-US" sz="1400" b="1" smtClean="0">
                <a:effectLst/>
              </a:rPr>
              <a:t>Security plans, procedures, weaknesses and vulnerabilities</a:t>
            </a:r>
          </a:p>
          <a:p>
            <a:pPr lvl="2" eaLnBrk="1" hangingPunct="1">
              <a:lnSpc>
                <a:spcPct val="80000"/>
              </a:lnSpc>
              <a:defRPr/>
            </a:pPr>
            <a:r>
              <a:rPr lang="en-US" sz="1400" b="1" smtClean="0">
                <a:effectLst/>
              </a:rPr>
              <a:t>Answers to test questions</a:t>
            </a:r>
          </a:p>
          <a:p>
            <a:pPr lvl="2" eaLnBrk="1" hangingPunct="1">
              <a:lnSpc>
                <a:spcPct val="80000"/>
              </a:lnSpc>
              <a:defRPr/>
            </a:pPr>
            <a:r>
              <a:rPr lang="en-US" sz="1400" b="1" smtClean="0">
                <a:effectLst/>
              </a:rPr>
              <a:t>Guidelines for detecting fraud</a:t>
            </a:r>
          </a:p>
          <a:p>
            <a:pPr lvl="2" eaLnBrk="1" hangingPunct="1">
              <a:lnSpc>
                <a:spcPct val="80000"/>
              </a:lnSpc>
              <a:defRPr/>
            </a:pPr>
            <a:r>
              <a:rPr lang="en-US" sz="1400" b="1" smtClean="0">
                <a:effectLst/>
              </a:rPr>
              <a:t>Benchmarks and criteria used in evaluating job applicants</a:t>
            </a:r>
          </a:p>
          <a:p>
            <a:pPr lvl="2" eaLnBrk="1" hangingPunct="1">
              <a:lnSpc>
                <a:spcPct val="80000"/>
              </a:lnSpc>
              <a:defRPr/>
            </a:pPr>
            <a:r>
              <a:rPr lang="en-US" sz="1400" b="1" smtClean="0">
                <a:effectLst/>
              </a:rPr>
              <a:t>Procedures for securing assets, firearms, and controlled forms and devices</a:t>
            </a:r>
          </a:p>
          <a:p>
            <a:pPr lvl="2" eaLnBrk="1" hangingPunct="1">
              <a:lnSpc>
                <a:spcPct val="80000"/>
              </a:lnSpc>
              <a:defRPr/>
            </a:pPr>
            <a:r>
              <a:rPr lang="en-US" sz="1400" b="1" smtClean="0">
                <a:effectLst/>
              </a:rPr>
              <a:t>Procedures for identifying, neutralizing, or responding to security threats</a:t>
            </a:r>
          </a:p>
          <a:p>
            <a:pPr eaLnBrk="1" hangingPunct="1">
              <a:lnSpc>
                <a:spcPct val="80000"/>
              </a:lnSpc>
              <a:defRPr/>
            </a:pPr>
            <a:r>
              <a:rPr lang="en-US" sz="1800" b="1" smtClean="0">
                <a:effectLst/>
              </a:rPr>
              <a:t>Data required by law to be handled as FOUO.  </a:t>
            </a:r>
          </a:p>
          <a:p>
            <a:pPr lvl="1" eaLnBrk="1" hangingPunct="1">
              <a:lnSpc>
                <a:spcPct val="80000"/>
              </a:lnSpc>
              <a:defRPr/>
            </a:pPr>
            <a:r>
              <a:rPr lang="en-US" sz="1600" b="1" smtClean="0">
                <a:effectLst/>
              </a:rPr>
              <a:t>Examples:</a:t>
            </a:r>
          </a:p>
          <a:p>
            <a:pPr lvl="2" eaLnBrk="1" hangingPunct="1">
              <a:lnSpc>
                <a:spcPct val="80000"/>
              </a:lnSpc>
              <a:defRPr/>
            </a:pPr>
            <a:r>
              <a:rPr lang="en-US" sz="1400" b="1" smtClean="0">
                <a:effectLst/>
              </a:rPr>
              <a:t>Unsuccessful contractor proposals		</a:t>
            </a:r>
          </a:p>
          <a:p>
            <a:pPr lvl="2" eaLnBrk="1" hangingPunct="1">
              <a:lnSpc>
                <a:spcPct val="80000"/>
              </a:lnSpc>
              <a:defRPr/>
            </a:pPr>
            <a:r>
              <a:rPr lang="en-US" sz="1400" b="1" smtClean="0">
                <a:effectLst/>
              </a:rPr>
              <a:t>Financial Disclosure Reports of special government employees</a:t>
            </a:r>
          </a:p>
          <a:p>
            <a:pPr lvl="2" eaLnBrk="1" hangingPunct="1">
              <a:lnSpc>
                <a:spcPct val="80000"/>
              </a:lnSpc>
              <a:defRPr/>
            </a:pPr>
            <a:r>
              <a:rPr lang="en-US" sz="1400" b="1" smtClean="0">
                <a:effectLst/>
              </a:rPr>
              <a:t>Dispute resolution communications </a:t>
            </a:r>
          </a:p>
          <a:p>
            <a:pPr lvl="2" eaLnBrk="1" hangingPunct="1">
              <a:lnSpc>
                <a:spcPct val="80000"/>
              </a:lnSpc>
              <a:defRPr/>
            </a:pPr>
            <a:r>
              <a:rPr lang="en-US" sz="1400" b="1" smtClean="0">
                <a:effectLst/>
              </a:rPr>
              <a:t>Drug abuse rehabilitation records</a:t>
            </a:r>
          </a:p>
          <a:p>
            <a:pPr lvl="2" eaLnBrk="1" hangingPunct="1">
              <a:lnSpc>
                <a:spcPct val="80000"/>
              </a:lnSpc>
              <a:defRPr/>
            </a:pPr>
            <a:r>
              <a:rPr lang="en-US" sz="1400" b="1" smtClean="0">
                <a:effectLst/>
              </a:rPr>
              <a:t>Names, duty addresses (including e-mail), and phone numbers of overseas employees. </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z="4000" smtClean="0">
                <a:effectLst/>
              </a:rPr>
              <a:t>What are some examples of FOUO data? (cont’d)</a:t>
            </a:r>
          </a:p>
        </p:txBody>
      </p:sp>
      <p:sp>
        <p:nvSpPr>
          <p:cNvPr id="26627" name="Rectangle 3"/>
          <p:cNvSpPr>
            <a:spLocks noGrp="1" noChangeArrowheads="1"/>
          </p:cNvSpPr>
          <p:nvPr>
            <p:ph type="body" idx="1"/>
          </p:nvPr>
        </p:nvSpPr>
        <p:spPr/>
        <p:txBody>
          <a:bodyPr/>
          <a:lstStyle/>
          <a:p>
            <a:pPr eaLnBrk="1" hangingPunct="1">
              <a:lnSpc>
                <a:spcPct val="90000"/>
              </a:lnSpc>
            </a:pPr>
            <a:r>
              <a:rPr lang="en-US" sz="2400" b="1" smtClean="0">
                <a:effectLst/>
              </a:rPr>
              <a:t>Data submitted by private entities with the understanding it would be kept in confidence.  </a:t>
            </a:r>
          </a:p>
          <a:p>
            <a:pPr lvl="1" eaLnBrk="1" hangingPunct="1">
              <a:lnSpc>
                <a:spcPct val="90000"/>
              </a:lnSpc>
            </a:pPr>
            <a:r>
              <a:rPr lang="en-US" sz="2000" b="1" smtClean="0">
                <a:effectLst/>
              </a:rPr>
              <a:t>Examples:  </a:t>
            </a:r>
          </a:p>
          <a:p>
            <a:pPr lvl="2" eaLnBrk="1" hangingPunct="1">
              <a:lnSpc>
                <a:spcPct val="90000"/>
              </a:lnSpc>
            </a:pPr>
            <a:r>
              <a:rPr lang="en-US" sz="1800" b="1" smtClean="0">
                <a:effectLst/>
              </a:rPr>
              <a:t>Names of a company's customers, suppliers, and subcontractors</a:t>
            </a:r>
          </a:p>
          <a:p>
            <a:pPr lvl="2" eaLnBrk="1" hangingPunct="1">
              <a:lnSpc>
                <a:spcPct val="90000"/>
              </a:lnSpc>
            </a:pPr>
            <a:r>
              <a:rPr lang="en-US" sz="1800" b="1" smtClean="0">
                <a:effectLst/>
              </a:rPr>
              <a:t>Business, financial, pricing, and management strategies</a:t>
            </a:r>
          </a:p>
          <a:p>
            <a:pPr lvl="2" eaLnBrk="1" hangingPunct="1">
              <a:lnSpc>
                <a:spcPct val="90000"/>
              </a:lnSpc>
            </a:pPr>
            <a:r>
              <a:rPr lang="en-US" sz="1800" b="1" smtClean="0">
                <a:effectLst/>
              </a:rPr>
              <a:t>Profit and loss data, break-even calculations</a:t>
            </a:r>
          </a:p>
          <a:p>
            <a:pPr lvl="2" eaLnBrk="1" hangingPunct="1">
              <a:lnSpc>
                <a:spcPct val="90000"/>
              </a:lnSpc>
            </a:pPr>
            <a:r>
              <a:rPr lang="en-US" sz="1800" b="1" smtClean="0">
                <a:effectLst/>
              </a:rPr>
              <a:t>Technical, cost, and management proposals </a:t>
            </a:r>
          </a:p>
          <a:p>
            <a:pPr lvl="2" eaLnBrk="1" hangingPunct="1">
              <a:lnSpc>
                <a:spcPct val="90000"/>
              </a:lnSpc>
            </a:pPr>
            <a:r>
              <a:rPr lang="en-US" sz="1800" b="1" smtClean="0">
                <a:effectLst/>
              </a:rPr>
              <a:t>Assets, liabilities and net worth</a:t>
            </a:r>
          </a:p>
          <a:p>
            <a:pPr lvl="2" eaLnBrk="1" hangingPunct="1">
              <a:lnSpc>
                <a:spcPct val="90000"/>
              </a:lnSpc>
            </a:pPr>
            <a:r>
              <a:rPr lang="en-US" sz="1800" b="1" smtClean="0">
                <a:effectLst/>
              </a:rPr>
              <a:t>Selling prices, purchase records, actual cost data</a:t>
            </a:r>
          </a:p>
          <a:p>
            <a:pPr lvl="2" eaLnBrk="1" hangingPunct="1">
              <a:lnSpc>
                <a:spcPct val="90000"/>
              </a:lnSpc>
            </a:pPr>
            <a:r>
              <a:rPr lang="en-US" sz="1800" b="1" smtClean="0">
                <a:effectLst/>
              </a:rPr>
              <a:t>Unannounced future or planned products</a:t>
            </a:r>
          </a:p>
          <a:p>
            <a:pPr lvl="2" eaLnBrk="1" hangingPunct="1">
              <a:lnSpc>
                <a:spcPct val="90000"/>
              </a:lnSpc>
            </a:pPr>
            <a:r>
              <a:rPr lang="en-US" sz="1800" b="1" smtClean="0">
                <a:effectLst/>
              </a:rPr>
              <a:t>Descriptions of plants or facilities, assembly line setups</a:t>
            </a:r>
          </a:p>
          <a:p>
            <a:pPr lvl="2" eaLnBrk="1" hangingPunct="1">
              <a:lnSpc>
                <a:spcPct val="90000"/>
              </a:lnSpc>
            </a:pPr>
            <a:r>
              <a:rPr lang="en-US" sz="1800" b="1" smtClean="0">
                <a:effectLst/>
              </a:rPr>
              <a:t>Internal security measures</a:t>
            </a:r>
          </a:p>
          <a:p>
            <a:pPr lvl="2" eaLnBrk="1" hangingPunct="1">
              <a:lnSpc>
                <a:spcPct val="90000"/>
              </a:lnSpc>
            </a:pPr>
            <a:r>
              <a:rPr lang="en-US" sz="1800" b="1" smtClean="0">
                <a:effectLst/>
              </a:rPr>
              <a:t>Scientific and manufacturing processes</a:t>
            </a:r>
          </a:p>
        </p:txBody>
      </p:sp>
      <p:pic>
        <p:nvPicPr>
          <p:cNvPr id="26628" name="Picture 4" descr="vpcc14zi[1]"/>
          <p:cNvPicPr>
            <a:picLocks noChangeAspect="1" noChangeArrowheads="1"/>
          </p:cNvPicPr>
          <p:nvPr/>
        </p:nvPicPr>
        <p:blipFill>
          <a:blip r:embed="rId2" cstate="print"/>
          <a:srcRect/>
          <a:stretch>
            <a:fillRect/>
          </a:stretch>
        </p:blipFill>
        <p:spPr bwMode="auto">
          <a:xfrm>
            <a:off x="7620000" y="1371600"/>
            <a:ext cx="1524000" cy="1325563"/>
          </a:xfrm>
          <a:prstGeom prst="rect">
            <a:avLst/>
          </a:prstGeom>
          <a:noFill/>
          <a:ln w="9525">
            <a:noFill/>
            <a:miter lim="800000"/>
            <a:headEnd/>
            <a:tailEnd/>
          </a:ln>
        </p:spPr>
      </p:pic>
      <p:pic>
        <p:nvPicPr>
          <p:cNvPr id="26629" name="Picture 5" descr="b1v2n3fz[1]"/>
          <p:cNvPicPr>
            <a:picLocks noChangeAspect="1" noChangeArrowheads="1"/>
          </p:cNvPicPr>
          <p:nvPr/>
        </p:nvPicPr>
        <p:blipFill>
          <a:blip r:embed="rId3" cstate="print"/>
          <a:srcRect/>
          <a:stretch>
            <a:fillRect/>
          </a:stretch>
        </p:blipFill>
        <p:spPr bwMode="auto">
          <a:xfrm>
            <a:off x="7391400" y="5429250"/>
            <a:ext cx="1447800" cy="14287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z="4000" smtClean="0">
                <a:effectLst/>
              </a:rPr>
              <a:t>What are some examples of FOUO data? (cont’d)</a:t>
            </a:r>
          </a:p>
        </p:txBody>
      </p:sp>
      <p:sp>
        <p:nvSpPr>
          <p:cNvPr id="59395" name="Rectangle 3"/>
          <p:cNvSpPr>
            <a:spLocks noGrp="1" noChangeArrowheads="1"/>
          </p:cNvSpPr>
          <p:nvPr>
            <p:ph type="body" idx="1"/>
          </p:nvPr>
        </p:nvSpPr>
        <p:spPr/>
        <p:txBody>
          <a:bodyPr/>
          <a:lstStyle/>
          <a:p>
            <a:pPr eaLnBrk="1" hangingPunct="1">
              <a:lnSpc>
                <a:spcPct val="80000"/>
              </a:lnSpc>
              <a:defRPr/>
            </a:pPr>
            <a:r>
              <a:rPr lang="en-US" sz="2000" b="1" smtClean="0"/>
              <a:t>Government Privileged data. </a:t>
            </a:r>
          </a:p>
          <a:p>
            <a:pPr lvl="1" eaLnBrk="1" hangingPunct="1">
              <a:lnSpc>
                <a:spcPct val="80000"/>
              </a:lnSpc>
              <a:defRPr/>
            </a:pPr>
            <a:r>
              <a:rPr lang="en-US" sz="1800" b="1" smtClean="0"/>
              <a:t> Examples:</a:t>
            </a:r>
          </a:p>
          <a:p>
            <a:pPr lvl="2" eaLnBrk="1" hangingPunct="1">
              <a:lnSpc>
                <a:spcPct val="80000"/>
              </a:lnSpc>
              <a:defRPr/>
            </a:pPr>
            <a:r>
              <a:rPr lang="en-US" sz="1600" b="1" smtClean="0"/>
              <a:t>Internal advice, opinions, and recommendations.</a:t>
            </a:r>
          </a:p>
          <a:p>
            <a:pPr lvl="2" eaLnBrk="1" hangingPunct="1">
              <a:lnSpc>
                <a:spcPct val="80000"/>
              </a:lnSpc>
              <a:defRPr/>
            </a:pPr>
            <a:r>
              <a:rPr lang="en-US" sz="1600" b="1" smtClean="0"/>
              <a:t>Non factual portions of evaluations of contractors and their products.</a:t>
            </a:r>
          </a:p>
          <a:p>
            <a:pPr lvl="2" eaLnBrk="1" hangingPunct="1">
              <a:lnSpc>
                <a:spcPct val="80000"/>
              </a:lnSpc>
              <a:defRPr/>
            </a:pPr>
            <a:r>
              <a:rPr lang="en-US" sz="1600" b="1" smtClean="0"/>
              <a:t>Drafts or proposed policies, statements, reports, etc.</a:t>
            </a:r>
          </a:p>
          <a:p>
            <a:pPr lvl="2" eaLnBrk="1" hangingPunct="1">
              <a:lnSpc>
                <a:spcPct val="80000"/>
              </a:lnSpc>
              <a:defRPr/>
            </a:pPr>
            <a:r>
              <a:rPr lang="en-US" sz="1600" b="1" smtClean="0"/>
              <a:t>Confidential communications between attorney and client. </a:t>
            </a:r>
          </a:p>
          <a:p>
            <a:pPr lvl="2" eaLnBrk="1" hangingPunct="1">
              <a:lnSpc>
                <a:spcPct val="80000"/>
              </a:lnSpc>
              <a:defRPr/>
            </a:pPr>
            <a:r>
              <a:rPr lang="en-US" sz="1600" b="1" smtClean="0"/>
              <a:t>Documents prepared by an attorney in anticipation of actual or potential litigation.  </a:t>
            </a:r>
          </a:p>
          <a:p>
            <a:pPr lvl="2" eaLnBrk="1" hangingPunct="1">
              <a:lnSpc>
                <a:spcPct val="80000"/>
              </a:lnSpc>
              <a:defRPr/>
            </a:pPr>
            <a:r>
              <a:rPr lang="en-US" sz="1600" b="1" smtClean="0"/>
              <a:t>Government background documents used to calculate its bid in a “contracting out” procedure (i.e., OMB Circular A-76).</a:t>
            </a:r>
          </a:p>
          <a:p>
            <a:pPr lvl="2" eaLnBrk="1" hangingPunct="1">
              <a:lnSpc>
                <a:spcPct val="80000"/>
              </a:lnSpc>
              <a:defRPr/>
            </a:pPr>
            <a:r>
              <a:rPr lang="en-US" sz="1600" b="1" smtClean="0"/>
              <a:t>Formulas or methods for evaluating contractor proposals.  </a:t>
            </a:r>
          </a:p>
          <a:p>
            <a:pPr lvl="2" eaLnBrk="1" hangingPunct="1">
              <a:lnSpc>
                <a:spcPct val="80000"/>
              </a:lnSpc>
              <a:defRPr/>
            </a:pPr>
            <a:endParaRPr lang="en-US" sz="1600" b="1" smtClean="0"/>
          </a:p>
          <a:p>
            <a:pPr eaLnBrk="1" hangingPunct="1">
              <a:lnSpc>
                <a:spcPct val="80000"/>
              </a:lnSpc>
              <a:defRPr/>
            </a:pPr>
            <a:r>
              <a:rPr lang="en-US" sz="2000" b="1" smtClean="0"/>
              <a:t>Investigative records</a:t>
            </a:r>
          </a:p>
          <a:p>
            <a:pPr lvl="1" eaLnBrk="1" hangingPunct="1">
              <a:lnSpc>
                <a:spcPct val="80000"/>
              </a:lnSpc>
              <a:defRPr/>
            </a:pPr>
            <a:r>
              <a:rPr lang="en-US" sz="1800" b="1" smtClean="0"/>
              <a:t>Examples:</a:t>
            </a:r>
          </a:p>
          <a:p>
            <a:pPr lvl="2" eaLnBrk="1" hangingPunct="1">
              <a:lnSpc>
                <a:spcPct val="80000"/>
              </a:lnSpc>
              <a:defRPr/>
            </a:pPr>
            <a:r>
              <a:rPr lang="en-US" sz="1600" b="1" smtClean="0"/>
              <a:t>Details that could compromise ongoing investigations</a:t>
            </a:r>
          </a:p>
          <a:p>
            <a:pPr lvl="2" eaLnBrk="1" hangingPunct="1">
              <a:lnSpc>
                <a:spcPct val="80000"/>
              </a:lnSpc>
              <a:defRPr/>
            </a:pPr>
            <a:r>
              <a:rPr lang="en-US" sz="1600" b="1" smtClean="0"/>
              <a:t>Investigative sources, techniques, and methods</a:t>
            </a:r>
          </a:p>
          <a:p>
            <a:pPr lvl="2" eaLnBrk="1" hangingPunct="1">
              <a:lnSpc>
                <a:spcPct val="80000"/>
              </a:lnSpc>
              <a:defRPr/>
            </a:pPr>
            <a:r>
              <a:rPr lang="en-US" sz="1600" b="1" smtClean="0"/>
              <a:t>Personal details about witnesses and third parties</a:t>
            </a:r>
          </a:p>
        </p:txBody>
      </p:sp>
      <p:pic>
        <p:nvPicPr>
          <p:cNvPr id="27652" name="Picture 14" descr="tt1ghcqp[1]"/>
          <p:cNvPicPr>
            <a:picLocks noChangeAspect="1" noChangeArrowheads="1"/>
          </p:cNvPicPr>
          <p:nvPr/>
        </p:nvPicPr>
        <p:blipFill>
          <a:blip r:embed="rId2" cstate="print"/>
          <a:srcRect/>
          <a:stretch>
            <a:fillRect/>
          </a:stretch>
        </p:blipFill>
        <p:spPr bwMode="auto">
          <a:xfrm>
            <a:off x="7543800" y="4495800"/>
            <a:ext cx="1368425" cy="10302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z="4000" smtClean="0">
                <a:effectLst/>
              </a:rPr>
              <a:t>What are some examples of FOUO data? (cont’d)</a:t>
            </a:r>
          </a:p>
        </p:txBody>
      </p:sp>
      <p:sp>
        <p:nvSpPr>
          <p:cNvPr id="28675" name="Rectangle 3"/>
          <p:cNvSpPr>
            <a:spLocks noGrp="1" noChangeArrowheads="1"/>
          </p:cNvSpPr>
          <p:nvPr>
            <p:ph type="body" idx="1"/>
          </p:nvPr>
        </p:nvSpPr>
        <p:spPr/>
        <p:txBody>
          <a:bodyPr/>
          <a:lstStyle/>
          <a:p>
            <a:pPr eaLnBrk="1" hangingPunct="1">
              <a:lnSpc>
                <a:spcPct val="80000"/>
              </a:lnSpc>
            </a:pPr>
            <a:r>
              <a:rPr lang="en-US" sz="2400" b="1" smtClean="0">
                <a:effectLst/>
              </a:rPr>
              <a:t>Personal data about individuals. </a:t>
            </a:r>
          </a:p>
          <a:p>
            <a:pPr lvl="1" eaLnBrk="1" hangingPunct="1">
              <a:lnSpc>
                <a:spcPct val="80000"/>
              </a:lnSpc>
            </a:pPr>
            <a:r>
              <a:rPr lang="en-US" sz="2000" b="1" smtClean="0">
                <a:effectLst/>
              </a:rPr>
              <a:t> Examples:</a:t>
            </a:r>
          </a:p>
          <a:p>
            <a:pPr lvl="2" eaLnBrk="1" hangingPunct="1">
              <a:lnSpc>
                <a:spcPct val="80000"/>
              </a:lnSpc>
            </a:pPr>
            <a:r>
              <a:rPr lang="en-US" sz="1800" b="1" smtClean="0">
                <a:effectLst/>
              </a:rPr>
              <a:t>Financial, credit, and medical data.</a:t>
            </a:r>
          </a:p>
          <a:p>
            <a:pPr lvl="2" eaLnBrk="1" hangingPunct="1">
              <a:lnSpc>
                <a:spcPct val="80000"/>
              </a:lnSpc>
            </a:pPr>
            <a:r>
              <a:rPr lang="en-US" sz="1800" b="1" smtClean="0">
                <a:effectLst/>
              </a:rPr>
              <a:t>Security clearance level. </a:t>
            </a:r>
          </a:p>
          <a:p>
            <a:pPr lvl="2" eaLnBrk="1" hangingPunct="1">
              <a:lnSpc>
                <a:spcPct val="80000"/>
              </a:lnSpc>
            </a:pPr>
            <a:r>
              <a:rPr lang="en-US" sz="1800" b="1" smtClean="0">
                <a:effectLst/>
              </a:rPr>
              <a:t>Leave balances; types of leave used.</a:t>
            </a:r>
          </a:p>
          <a:p>
            <a:pPr lvl="2" eaLnBrk="1" hangingPunct="1">
              <a:lnSpc>
                <a:spcPct val="80000"/>
              </a:lnSpc>
            </a:pPr>
            <a:r>
              <a:rPr lang="en-US" sz="1800" b="1" smtClean="0">
                <a:effectLst/>
              </a:rPr>
              <a:t>Home address and telephone numbers (including home web addresses).</a:t>
            </a:r>
          </a:p>
          <a:p>
            <a:pPr lvl="2" eaLnBrk="1" hangingPunct="1">
              <a:lnSpc>
                <a:spcPct val="80000"/>
              </a:lnSpc>
            </a:pPr>
            <a:r>
              <a:rPr lang="en-US" sz="1800" b="1" smtClean="0">
                <a:effectLst/>
              </a:rPr>
              <a:t>Social Security Number.</a:t>
            </a:r>
          </a:p>
          <a:p>
            <a:pPr lvl="2" eaLnBrk="1" hangingPunct="1">
              <a:lnSpc>
                <a:spcPct val="80000"/>
              </a:lnSpc>
            </a:pPr>
            <a:r>
              <a:rPr lang="en-US" sz="1800" b="1" smtClean="0">
                <a:effectLst/>
              </a:rPr>
              <a:t>Mother's maiden name; other names used.</a:t>
            </a:r>
          </a:p>
          <a:p>
            <a:pPr lvl="2" eaLnBrk="1" hangingPunct="1">
              <a:lnSpc>
                <a:spcPct val="80000"/>
              </a:lnSpc>
            </a:pPr>
            <a:r>
              <a:rPr lang="en-US" sz="1800" b="1" smtClean="0">
                <a:effectLst/>
              </a:rPr>
              <a:t>Drug test results and the fact of participation in rehabilitation programs.</a:t>
            </a:r>
          </a:p>
          <a:p>
            <a:pPr lvl="2" eaLnBrk="1" hangingPunct="1">
              <a:lnSpc>
                <a:spcPct val="80000"/>
              </a:lnSpc>
            </a:pPr>
            <a:r>
              <a:rPr lang="en-US" sz="1800" b="1" smtClean="0">
                <a:effectLst/>
              </a:rPr>
              <a:t>Family data.</a:t>
            </a:r>
          </a:p>
          <a:p>
            <a:pPr lvl="2" eaLnBrk="1" hangingPunct="1">
              <a:lnSpc>
                <a:spcPct val="80000"/>
              </a:lnSpc>
            </a:pPr>
            <a:r>
              <a:rPr lang="en-US" sz="1800" b="1" smtClean="0">
                <a:effectLst/>
              </a:rPr>
              <a:t>Religion, race, national origin.</a:t>
            </a:r>
          </a:p>
          <a:p>
            <a:pPr lvl="2" eaLnBrk="1" hangingPunct="1">
              <a:lnSpc>
                <a:spcPct val="80000"/>
              </a:lnSpc>
            </a:pPr>
            <a:r>
              <a:rPr lang="en-US" sz="1800" b="1" smtClean="0">
                <a:effectLst/>
              </a:rPr>
              <a:t>Performance ratings.</a:t>
            </a:r>
          </a:p>
          <a:p>
            <a:pPr lvl="2" eaLnBrk="1" hangingPunct="1">
              <a:lnSpc>
                <a:spcPct val="80000"/>
              </a:lnSpc>
            </a:pPr>
            <a:r>
              <a:rPr lang="en-US" sz="1800" b="1" smtClean="0">
                <a:effectLst/>
              </a:rPr>
              <a:t>Names of employees who hold government-issued travel cards, including card data</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ctrTitle"/>
          </p:nvPr>
        </p:nvSpPr>
        <p:spPr>
          <a:xfrm>
            <a:off x="0" y="533400"/>
            <a:ext cx="9144000" cy="2743200"/>
          </a:xfrm>
        </p:spPr>
        <p:txBody>
          <a:bodyPr/>
          <a:lstStyle/>
          <a:p>
            <a:pPr eaLnBrk="1" hangingPunct="1">
              <a:defRPr/>
            </a:pPr>
            <a:endParaRPr lang="en-US" smtClean="0">
              <a:solidFill>
                <a:srgbClr val="FFFF00"/>
              </a:solidFill>
              <a:effectLst>
                <a:outerShdw blurRad="38100" dist="38100" dir="2700000" algn="tl">
                  <a:srgbClr val="C0C0C0"/>
                </a:outerShdw>
              </a:effectLst>
              <a:latin typeface="Monotype Corsiva" pitchFamily="66" charset="0"/>
            </a:endParaRPr>
          </a:p>
        </p:txBody>
      </p:sp>
      <p:sp>
        <p:nvSpPr>
          <p:cNvPr id="29699" name="Rectangle 3"/>
          <p:cNvSpPr>
            <a:spLocks noGrp="1" noChangeArrowheads="1"/>
          </p:cNvSpPr>
          <p:nvPr>
            <p:ph type="subTitle" idx="1"/>
          </p:nvPr>
        </p:nvSpPr>
        <p:spPr>
          <a:xfrm>
            <a:off x="228600" y="609600"/>
            <a:ext cx="8763000" cy="5715000"/>
          </a:xfrm>
          <a:solidFill>
            <a:schemeClr val="tx2"/>
          </a:solidFill>
          <a:ln>
            <a:solidFill>
              <a:schemeClr val="bg2"/>
            </a:solidFill>
          </a:ln>
        </p:spPr>
        <p:txBody>
          <a:bodyPr/>
          <a:lstStyle/>
          <a:p>
            <a:pPr eaLnBrk="1" hangingPunct="1">
              <a:tabLst>
                <a:tab pos="3541713" algn="l"/>
              </a:tabLst>
            </a:pPr>
            <a:r>
              <a:rPr lang="en-US" sz="7200" smtClean="0">
                <a:solidFill>
                  <a:srgbClr val="0033CC"/>
                </a:solidFill>
                <a:effectLst/>
                <a:latin typeface="Monotype Corsiva" pitchFamily="66" charset="0"/>
              </a:rPr>
              <a:t>Certificate of Completion</a:t>
            </a:r>
          </a:p>
          <a:p>
            <a:pPr eaLnBrk="1" hangingPunct="1">
              <a:tabLst>
                <a:tab pos="3541713" algn="l"/>
              </a:tabLst>
            </a:pPr>
            <a:r>
              <a:rPr lang="en-US" sz="2800" smtClean="0">
                <a:solidFill>
                  <a:srgbClr val="0033CC"/>
                </a:solidFill>
                <a:effectLst/>
                <a:latin typeface="Garamond" pitchFamily="18" charset="0"/>
              </a:rPr>
              <a:t>Congratulations on the completion of</a:t>
            </a:r>
            <a:r>
              <a:rPr lang="en-US" smtClean="0">
                <a:solidFill>
                  <a:srgbClr val="0033CC"/>
                </a:solidFill>
                <a:effectLst/>
              </a:rPr>
              <a:t> </a:t>
            </a:r>
          </a:p>
          <a:p>
            <a:pPr eaLnBrk="1" hangingPunct="1">
              <a:tabLst>
                <a:tab pos="3541713" algn="l"/>
              </a:tabLst>
            </a:pPr>
            <a:r>
              <a:rPr lang="en-US" sz="5400" smtClean="0">
                <a:solidFill>
                  <a:srgbClr val="0033CC"/>
                </a:solidFill>
                <a:effectLst/>
                <a:latin typeface="Monotype Corsiva" pitchFamily="66" charset="0"/>
              </a:rPr>
              <a:t>Privacy Act 101</a:t>
            </a:r>
          </a:p>
          <a:p>
            <a:pPr eaLnBrk="1" hangingPunct="1">
              <a:tabLst>
                <a:tab pos="3541713" algn="l"/>
              </a:tabLst>
            </a:pPr>
            <a:r>
              <a:rPr lang="en-US" sz="2800" smtClean="0">
                <a:solidFill>
                  <a:srgbClr val="0033CC"/>
                </a:solidFill>
                <a:effectLst/>
                <a:latin typeface="Garamond" pitchFamily="18" charset="0"/>
              </a:rPr>
              <a:t>Orientation training for all </a:t>
            </a:r>
          </a:p>
          <a:p>
            <a:pPr eaLnBrk="1" hangingPunct="1">
              <a:tabLst>
                <a:tab pos="3541713" algn="l"/>
              </a:tabLst>
            </a:pPr>
            <a:r>
              <a:rPr lang="en-US" sz="2800" smtClean="0">
                <a:solidFill>
                  <a:srgbClr val="0033CC"/>
                </a:solidFill>
                <a:effectLst/>
                <a:latin typeface="Garamond" pitchFamily="18" charset="0"/>
              </a:rPr>
              <a:t>Military Members, Civilian Employees, and Contractors</a:t>
            </a:r>
          </a:p>
          <a:p>
            <a:pPr eaLnBrk="1" hangingPunct="1">
              <a:tabLst>
                <a:tab pos="3541713" algn="l"/>
              </a:tabLst>
            </a:pPr>
            <a:endParaRPr lang="en-US" sz="1400" smtClean="0">
              <a:solidFill>
                <a:srgbClr val="0033CC"/>
              </a:solidFill>
              <a:effectLst/>
              <a:latin typeface="Garamond" pitchFamily="18" charset="0"/>
            </a:endParaRPr>
          </a:p>
          <a:p>
            <a:pPr eaLnBrk="1" hangingPunct="1">
              <a:tabLst>
                <a:tab pos="3541713" algn="l"/>
              </a:tabLst>
            </a:pPr>
            <a:r>
              <a:rPr lang="en-US" sz="1400" smtClean="0">
                <a:solidFill>
                  <a:srgbClr val="0033CC"/>
                </a:solidFill>
                <a:effectLst/>
                <a:latin typeface="Garamond" pitchFamily="18" charset="0"/>
              </a:rPr>
              <a:t>	</a:t>
            </a:r>
          </a:p>
          <a:p>
            <a:pPr eaLnBrk="1" hangingPunct="1">
              <a:tabLst>
                <a:tab pos="3541713" algn="l"/>
              </a:tabLst>
            </a:pPr>
            <a:endParaRPr lang="en-US" sz="1400" smtClean="0">
              <a:solidFill>
                <a:srgbClr val="000099"/>
              </a:solidFill>
              <a:effectLst/>
              <a:latin typeface="Garamond" pitchFamily="18" charset="0"/>
            </a:endParaRPr>
          </a:p>
          <a:p>
            <a:pPr eaLnBrk="1" hangingPunct="1">
              <a:tabLst>
                <a:tab pos="3541713" algn="l"/>
              </a:tabLst>
            </a:pPr>
            <a:endParaRPr lang="en-US" sz="1400" smtClean="0">
              <a:solidFill>
                <a:srgbClr val="0033CC"/>
              </a:solidFill>
              <a:effectLst/>
              <a:latin typeface="Garamond" pitchFamily="18" charset="0"/>
            </a:endParaRPr>
          </a:p>
          <a:p>
            <a:pPr eaLnBrk="1" hangingPunct="1">
              <a:tabLst>
                <a:tab pos="3541713" algn="l"/>
              </a:tabLst>
            </a:pPr>
            <a:r>
              <a:rPr lang="en-US" sz="1400" smtClean="0">
                <a:solidFill>
                  <a:srgbClr val="0033CC"/>
                </a:solidFill>
                <a:effectLst/>
                <a:latin typeface="Garamond" pitchFamily="18" charset="0"/>
              </a:rPr>
              <a:t>	</a:t>
            </a:r>
          </a:p>
          <a:p>
            <a:pPr eaLnBrk="1" hangingPunct="1">
              <a:tabLst>
                <a:tab pos="3541713" algn="l"/>
              </a:tabLst>
            </a:pPr>
            <a:r>
              <a:rPr lang="en-US" sz="1600" smtClean="0">
                <a:solidFill>
                  <a:srgbClr val="0033CC"/>
                </a:solidFill>
                <a:effectLst/>
                <a:latin typeface="Garamond" pitchFamily="18" charset="0"/>
              </a:rPr>
              <a:t>*Right click to print this page. The printed page is a record that you have completed the Privacy Act 101 course.</a:t>
            </a:r>
          </a:p>
        </p:txBody>
      </p:sp>
      <p:pic>
        <p:nvPicPr>
          <p:cNvPr id="29700" name="Picture 4" descr="j0290902"/>
          <p:cNvPicPr>
            <a:picLocks noChangeAspect="1" noChangeArrowheads="1"/>
          </p:cNvPicPr>
          <p:nvPr/>
        </p:nvPicPr>
        <p:blipFill>
          <a:blip r:embed="rId2" cstate="print"/>
          <a:srcRect/>
          <a:stretch>
            <a:fillRect/>
          </a:stretch>
        </p:blipFill>
        <p:spPr bwMode="auto">
          <a:xfrm>
            <a:off x="304800" y="2362200"/>
            <a:ext cx="1695450" cy="1192213"/>
          </a:xfrm>
          <a:prstGeom prst="rect">
            <a:avLst/>
          </a:prstGeom>
          <a:noFill/>
          <a:ln w="9525">
            <a:noFill/>
            <a:miter lim="800000"/>
            <a:headEnd/>
            <a:tailEnd/>
          </a:ln>
        </p:spPr>
      </p:pic>
      <p:pic>
        <p:nvPicPr>
          <p:cNvPr id="29701" name="Picture 6" descr="j0290902"/>
          <p:cNvPicPr>
            <a:picLocks noChangeAspect="1" noChangeArrowheads="1"/>
          </p:cNvPicPr>
          <p:nvPr/>
        </p:nvPicPr>
        <p:blipFill>
          <a:blip r:embed="rId2" cstate="print"/>
          <a:srcRect/>
          <a:stretch>
            <a:fillRect/>
          </a:stretch>
        </p:blipFill>
        <p:spPr bwMode="auto">
          <a:xfrm>
            <a:off x="7086600" y="2362200"/>
            <a:ext cx="1695450" cy="11922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r>
              <a:rPr lang="en-US" sz="4000" smtClean="0"/>
              <a:t>Why was the Privacy Act passed?</a:t>
            </a:r>
          </a:p>
        </p:txBody>
      </p:sp>
      <p:sp>
        <p:nvSpPr>
          <p:cNvPr id="5123" name="Rectangle 3"/>
          <p:cNvSpPr>
            <a:spLocks noGrp="1" noChangeArrowheads="1"/>
          </p:cNvSpPr>
          <p:nvPr>
            <p:ph type="body" idx="1"/>
          </p:nvPr>
        </p:nvSpPr>
        <p:spPr>
          <a:xfrm>
            <a:off x="0" y="1371600"/>
            <a:ext cx="9144000" cy="1371600"/>
          </a:xfrm>
        </p:spPr>
        <p:txBody>
          <a:bodyPr/>
          <a:lstStyle/>
          <a:p>
            <a:pPr eaLnBrk="1" hangingPunct="1">
              <a:lnSpc>
                <a:spcPct val="80000"/>
              </a:lnSpc>
              <a:defRPr/>
            </a:pPr>
            <a:endParaRPr lang="en-US" sz="1600" smtClean="0"/>
          </a:p>
          <a:p>
            <a:pPr eaLnBrk="1" hangingPunct="1">
              <a:lnSpc>
                <a:spcPct val="80000"/>
              </a:lnSpc>
              <a:buFont typeface="Wingdings" pitchFamily="2" charset="2"/>
              <a:buNone/>
              <a:defRPr/>
            </a:pPr>
            <a:r>
              <a:rPr lang="en-US" sz="1600" b="1" smtClean="0">
                <a:effectLst/>
              </a:rPr>
              <a:t>	Roots of the Privacy Act of 1974 can be traced as far back as 1965 when hearings were held by the House of Representatives Special Subcommittee on Invasion of Privacy.  The Privacy Act was created in response to concerns about how the creation and use of computerized databases might impact individuals' privacy rights. It safeguards privacy through creating four procedural and substantive rights in one’s own personal data. </a:t>
            </a:r>
          </a:p>
          <a:p>
            <a:pPr eaLnBrk="1" hangingPunct="1">
              <a:lnSpc>
                <a:spcPct val="80000"/>
              </a:lnSpc>
              <a:buFont typeface="Wingdings" pitchFamily="2" charset="2"/>
              <a:buNone/>
              <a:defRPr/>
            </a:pPr>
            <a:endParaRPr lang="en-US" sz="1600" b="1" smtClean="0">
              <a:effectLst/>
            </a:endParaRPr>
          </a:p>
        </p:txBody>
      </p:sp>
      <p:sp>
        <p:nvSpPr>
          <p:cNvPr id="5124" name="Rectangle 9"/>
          <p:cNvSpPr>
            <a:spLocks noChangeArrowheads="1"/>
          </p:cNvSpPr>
          <p:nvPr/>
        </p:nvSpPr>
        <p:spPr bwMode="auto">
          <a:xfrm>
            <a:off x="-304800" y="4572000"/>
            <a:ext cx="5181600" cy="641350"/>
          </a:xfrm>
          <a:prstGeom prst="rect">
            <a:avLst/>
          </a:prstGeom>
          <a:noFill/>
          <a:ln w="9525" algn="ctr">
            <a:noFill/>
            <a:miter lim="800000"/>
            <a:headEnd/>
            <a:tailEnd/>
          </a:ln>
        </p:spPr>
        <p:txBody>
          <a:bodyPr>
            <a:spAutoFit/>
          </a:bodyPr>
          <a:lstStyle/>
          <a:p>
            <a:pPr lvl="1" algn="ctr"/>
            <a:endParaRPr lang="en-US" b="1"/>
          </a:p>
          <a:p>
            <a:pPr lvl="1" algn="ctr"/>
            <a:endParaRPr lang="en-US" b="1"/>
          </a:p>
        </p:txBody>
      </p:sp>
      <p:sp>
        <p:nvSpPr>
          <p:cNvPr id="5125" name="Oval 11"/>
          <p:cNvSpPr>
            <a:spLocks noChangeArrowheads="1"/>
          </p:cNvSpPr>
          <p:nvPr/>
        </p:nvSpPr>
        <p:spPr bwMode="auto">
          <a:xfrm>
            <a:off x="5181600" y="2895600"/>
            <a:ext cx="3581400" cy="1828800"/>
          </a:xfrm>
          <a:prstGeom prst="ellipse">
            <a:avLst/>
          </a:prstGeom>
          <a:solidFill>
            <a:srgbClr val="FFFF00"/>
          </a:solidFill>
          <a:ln w="9525" algn="ctr">
            <a:solidFill>
              <a:srgbClr val="FF0000"/>
            </a:solidFill>
            <a:round/>
            <a:headEnd/>
            <a:tailEnd/>
          </a:ln>
        </p:spPr>
        <p:txBody>
          <a:bodyPr wrap="none" anchor="ctr"/>
          <a:lstStyle/>
          <a:p>
            <a:pPr algn="ctr"/>
            <a:r>
              <a:rPr lang="en-US" sz="1600" b="1">
                <a:solidFill>
                  <a:schemeClr val="bg1"/>
                </a:solidFill>
              </a:rPr>
              <a:t>2.</a:t>
            </a:r>
          </a:p>
          <a:p>
            <a:pPr algn="ctr"/>
            <a:r>
              <a:rPr lang="en-US" sz="1600" b="1">
                <a:solidFill>
                  <a:schemeClr val="bg1"/>
                </a:solidFill>
              </a:rPr>
              <a:t>It requires agencies </a:t>
            </a:r>
          </a:p>
          <a:p>
            <a:pPr algn="ctr"/>
            <a:r>
              <a:rPr lang="en-US" sz="1600" b="1">
                <a:solidFill>
                  <a:schemeClr val="bg1"/>
                </a:solidFill>
              </a:rPr>
              <a:t>to follow certain principles, </a:t>
            </a:r>
          </a:p>
          <a:p>
            <a:pPr algn="ctr"/>
            <a:r>
              <a:rPr lang="en-US" sz="1600" b="1">
                <a:solidFill>
                  <a:schemeClr val="bg1"/>
                </a:solidFill>
              </a:rPr>
              <a:t>called "fair information </a:t>
            </a:r>
          </a:p>
          <a:p>
            <a:pPr algn="ctr"/>
            <a:r>
              <a:rPr lang="en-US" sz="1600" b="1">
                <a:solidFill>
                  <a:schemeClr val="bg1"/>
                </a:solidFill>
              </a:rPr>
              <a:t>practices," when gathering </a:t>
            </a:r>
          </a:p>
          <a:p>
            <a:pPr algn="ctr"/>
            <a:r>
              <a:rPr lang="en-US" sz="1600" b="1">
                <a:solidFill>
                  <a:schemeClr val="bg1"/>
                </a:solidFill>
              </a:rPr>
              <a:t>and handling personal</a:t>
            </a:r>
          </a:p>
          <a:p>
            <a:pPr algn="ctr"/>
            <a:r>
              <a:rPr lang="en-US" sz="1600" b="1">
                <a:solidFill>
                  <a:schemeClr val="bg1"/>
                </a:solidFill>
              </a:rPr>
              <a:t> data.</a:t>
            </a:r>
          </a:p>
        </p:txBody>
      </p:sp>
      <p:sp>
        <p:nvSpPr>
          <p:cNvPr id="5126" name="Oval 15"/>
          <p:cNvSpPr>
            <a:spLocks noChangeArrowheads="1"/>
          </p:cNvSpPr>
          <p:nvPr/>
        </p:nvSpPr>
        <p:spPr bwMode="auto">
          <a:xfrm>
            <a:off x="266700" y="2895600"/>
            <a:ext cx="3733800" cy="1828800"/>
          </a:xfrm>
          <a:prstGeom prst="ellipse">
            <a:avLst/>
          </a:prstGeom>
          <a:solidFill>
            <a:srgbClr val="FFFF00"/>
          </a:solidFill>
          <a:ln w="9525" algn="ctr">
            <a:solidFill>
              <a:srgbClr val="FF0000"/>
            </a:solidFill>
            <a:round/>
            <a:headEnd/>
            <a:tailEnd/>
          </a:ln>
        </p:spPr>
        <p:txBody>
          <a:bodyPr wrap="none" anchor="ctr"/>
          <a:lstStyle/>
          <a:p>
            <a:pPr algn="ctr"/>
            <a:r>
              <a:rPr lang="en-US" sz="1600" b="1">
                <a:solidFill>
                  <a:schemeClr val="bg1"/>
                </a:solidFill>
              </a:rPr>
              <a:t>1.</a:t>
            </a:r>
          </a:p>
          <a:p>
            <a:pPr algn="ctr"/>
            <a:r>
              <a:rPr lang="en-US" sz="1600" b="1">
                <a:solidFill>
                  <a:schemeClr val="bg1"/>
                </a:solidFill>
              </a:rPr>
              <a:t>It requires government</a:t>
            </a:r>
          </a:p>
          <a:p>
            <a:pPr algn="ctr"/>
            <a:r>
              <a:rPr lang="en-US" sz="1600" b="1">
                <a:solidFill>
                  <a:schemeClr val="bg1"/>
                </a:solidFill>
              </a:rPr>
              <a:t> agencies to show an individual </a:t>
            </a:r>
          </a:p>
          <a:p>
            <a:pPr algn="ctr"/>
            <a:r>
              <a:rPr lang="en-US" sz="1600" b="1">
                <a:solidFill>
                  <a:schemeClr val="bg1"/>
                </a:solidFill>
              </a:rPr>
              <a:t>records that are kept on that </a:t>
            </a:r>
          </a:p>
          <a:p>
            <a:pPr algn="ctr"/>
            <a:r>
              <a:rPr lang="en-US" sz="1600" b="1">
                <a:solidFill>
                  <a:schemeClr val="bg1"/>
                </a:solidFill>
              </a:rPr>
              <a:t>individual.</a:t>
            </a:r>
          </a:p>
          <a:p>
            <a:pPr algn="ctr"/>
            <a:endParaRPr lang="en-US" sz="1600" b="1"/>
          </a:p>
        </p:txBody>
      </p:sp>
      <p:sp>
        <p:nvSpPr>
          <p:cNvPr id="5127" name="Oval 16"/>
          <p:cNvSpPr>
            <a:spLocks noChangeArrowheads="1"/>
          </p:cNvSpPr>
          <p:nvPr/>
        </p:nvSpPr>
        <p:spPr bwMode="auto">
          <a:xfrm>
            <a:off x="4953000" y="4876800"/>
            <a:ext cx="3733800" cy="1828800"/>
          </a:xfrm>
          <a:prstGeom prst="ellipse">
            <a:avLst/>
          </a:prstGeom>
          <a:solidFill>
            <a:srgbClr val="FFFF00"/>
          </a:solidFill>
          <a:ln w="9525" algn="ctr">
            <a:solidFill>
              <a:srgbClr val="FF0000"/>
            </a:solidFill>
            <a:round/>
            <a:headEnd/>
            <a:tailEnd/>
          </a:ln>
        </p:spPr>
        <p:txBody>
          <a:bodyPr wrap="none" anchor="ctr"/>
          <a:lstStyle/>
          <a:p>
            <a:pPr lvl="1" algn="ctr"/>
            <a:r>
              <a:rPr lang="en-US" b="1">
                <a:solidFill>
                  <a:schemeClr val="bg1"/>
                </a:solidFill>
              </a:rPr>
              <a:t>  </a:t>
            </a:r>
            <a:r>
              <a:rPr lang="en-US" sz="1600" b="1">
                <a:solidFill>
                  <a:schemeClr val="bg1"/>
                </a:solidFill>
              </a:rPr>
              <a:t>4.       </a:t>
            </a:r>
          </a:p>
          <a:p>
            <a:pPr lvl="1" algn="ctr"/>
            <a:r>
              <a:rPr lang="en-US" sz="1600" b="1">
                <a:solidFill>
                  <a:schemeClr val="bg1"/>
                </a:solidFill>
              </a:rPr>
              <a:t>It lets individuals sue  the </a:t>
            </a:r>
          </a:p>
          <a:p>
            <a:pPr lvl="1" algn="ctr"/>
            <a:r>
              <a:rPr lang="en-US" sz="1600" b="1">
                <a:solidFill>
                  <a:schemeClr val="bg1"/>
                </a:solidFill>
              </a:rPr>
              <a:t>government for violating the </a:t>
            </a:r>
          </a:p>
          <a:p>
            <a:pPr lvl="1" algn="ctr"/>
            <a:r>
              <a:rPr lang="en-US" sz="1600" b="1">
                <a:solidFill>
                  <a:schemeClr val="bg1"/>
                </a:solidFill>
              </a:rPr>
              <a:t>provisions of the Act</a:t>
            </a:r>
            <a:r>
              <a:rPr lang="en-US" b="1">
                <a:solidFill>
                  <a:schemeClr val="bg1"/>
                </a:solidFill>
              </a:rPr>
              <a:t>. </a:t>
            </a:r>
          </a:p>
          <a:p>
            <a:pPr algn="ctr"/>
            <a:endParaRPr lang="en-US" sz="1600" b="1"/>
          </a:p>
        </p:txBody>
      </p:sp>
      <p:sp>
        <p:nvSpPr>
          <p:cNvPr id="5128" name="Oval 17"/>
          <p:cNvSpPr>
            <a:spLocks noChangeArrowheads="1"/>
          </p:cNvSpPr>
          <p:nvPr/>
        </p:nvSpPr>
        <p:spPr bwMode="auto">
          <a:xfrm>
            <a:off x="266700" y="4876800"/>
            <a:ext cx="3733800" cy="1828800"/>
          </a:xfrm>
          <a:prstGeom prst="ellipse">
            <a:avLst/>
          </a:prstGeom>
          <a:solidFill>
            <a:srgbClr val="FFFF00"/>
          </a:solidFill>
          <a:ln w="9525" algn="ctr">
            <a:solidFill>
              <a:srgbClr val="FF0000"/>
            </a:solidFill>
            <a:round/>
            <a:headEnd/>
            <a:tailEnd/>
          </a:ln>
        </p:spPr>
        <p:txBody>
          <a:bodyPr wrap="none" anchor="ctr"/>
          <a:lstStyle/>
          <a:p>
            <a:pPr lvl="1" algn="ctr"/>
            <a:r>
              <a:rPr lang="en-US" sz="1600" b="1">
                <a:solidFill>
                  <a:schemeClr val="bg1"/>
                </a:solidFill>
              </a:rPr>
              <a:t>3.     </a:t>
            </a:r>
          </a:p>
          <a:p>
            <a:pPr lvl="1" algn="ctr"/>
            <a:r>
              <a:rPr lang="en-US" sz="1600" b="1">
                <a:solidFill>
                  <a:schemeClr val="bg1"/>
                </a:solidFill>
              </a:rPr>
              <a:t>It places restrictions on how </a:t>
            </a:r>
          </a:p>
          <a:p>
            <a:pPr lvl="1" algn="ctr"/>
            <a:r>
              <a:rPr lang="en-US" sz="1600" b="1">
                <a:solidFill>
                  <a:schemeClr val="bg1"/>
                </a:solidFill>
              </a:rPr>
              <a:t>agencies can share an </a:t>
            </a:r>
          </a:p>
          <a:p>
            <a:pPr lvl="1" algn="ctr"/>
            <a:r>
              <a:rPr lang="en-US" sz="1600" b="1">
                <a:solidFill>
                  <a:schemeClr val="bg1"/>
                </a:solidFill>
              </a:rPr>
              <a:t>individual's data with other</a:t>
            </a:r>
          </a:p>
          <a:p>
            <a:pPr lvl="1" algn="ctr"/>
            <a:r>
              <a:rPr lang="en-US" sz="1600" b="1">
                <a:solidFill>
                  <a:schemeClr val="bg1"/>
                </a:solidFill>
              </a:rPr>
              <a:t> people and  agencies</a:t>
            </a:r>
          </a:p>
          <a:p>
            <a:pPr lvl="1" algn="ctr"/>
            <a:endParaRPr lang="en-US" sz="1600" b="1">
              <a:solidFill>
                <a:schemeClr val="bg1"/>
              </a:solidFill>
            </a:endParaRPr>
          </a:p>
        </p:txBody>
      </p:sp>
    </p:spTree>
    <p:custDataLst>
      <p:tags r:id="rId1"/>
    </p:custData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defRPr/>
            </a:pPr>
            <a:r>
              <a:rPr lang="en-US" sz="4000" smtClean="0">
                <a:latin typeface="Century Gothic" pitchFamily="34" charset="0"/>
              </a:rPr>
              <a:t>Why was the Privacy Act enacted?</a:t>
            </a:r>
          </a:p>
        </p:txBody>
      </p:sp>
      <p:sp>
        <p:nvSpPr>
          <p:cNvPr id="6147" name="Rectangle 3"/>
          <p:cNvSpPr>
            <a:spLocks noGrp="1" noChangeArrowheads="1"/>
          </p:cNvSpPr>
          <p:nvPr>
            <p:ph type="body" idx="1"/>
          </p:nvPr>
        </p:nvSpPr>
        <p:spPr/>
        <p:txBody>
          <a:bodyPr/>
          <a:lstStyle/>
          <a:p>
            <a:pPr eaLnBrk="1" hangingPunct="1">
              <a:lnSpc>
                <a:spcPct val="80000"/>
              </a:lnSpc>
              <a:buFontTx/>
              <a:buNone/>
            </a:pPr>
            <a:r>
              <a:rPr lang="en-US" sz="2800" b="1" smtClean="0">
                <a:effectLst/>
              </a:rPr>
              <a:t>The Privacy Act was passed to address past abuses such as:</a:t>
            </a:r>
          </a:p>
          <a:p>
            <a:pPr eaLnBrk="1" hangingPunct="1">
              <a:lnSpc>
                <a:spcPct val="80000"/>
              </a:lnSpc>
              <a:buFontTx/>
              <a:buChar char="•"/>
            </a:pPr>
            <a:endParaRPr lang="en-US" sz="2800" b="1" smtClean="0">
              <a:effectLst/>
            </a:endParaRPr>
          </a:p>
          <a:p>
            <a:pPr eaLnBrk="1" hangingPunct="1">
              <a:lnSpc>
                <a:spcPct val="80000"/>
              </a:lnSpc>
              <a:buFontTx/>
              <a:buNone/>
            </a:pPr>
            <a:r>
              <a:rPr lang="en-US" sz="2000" b="1" smtClean="0">
                <a:effectLst/>
              </a:rPr>
              <a:t>	Federal strong-arm tactics for data collection</a:t>
            </a:r>
          </a:p>
          <a:p>
            <a:pPr eaLnBrk="1" hangingPunct="1">
              <a:buFontTx/>
              <a:buNone/>
            </a:pPr>
            <a:r>
              <a:rPr lang="en-US" sz="2000" b="1" smtClean="0">
                <a:effectLst/>
              </a:rPr>
              <a:t>	Federal misuse of personal data</a:t>
            </a:r>
          </a:p>
          <a:p>
            <a:pPr eaLnBrk="1" hangingPunct="1">
              <a:buFontTx/>
              <a:buNone/>
            </a:pPr>
            <a:r>
              <a:rPr lang="en-US" sz="2000" b="1" smtClean="0">
                <a:effectLst/>
              </a:rPr>
              <a:t>	Growing impact of computer technologies and the potential for abuse </a:t>
            </a:r>
          </a:p>
          <a:p>
            <a:pPr eaLnBrk="1" hangingPunct="1">
              <a:buFontTx/>
              <a:buNone/>
            </a:pPr>
            <a:endParaRPr lang="en-US" sz="2000" b="1" smtClean="0">
              <a:effectLst/>
            </a:endParaRPr>
          </a:p>
          <a:p>
            <a:pPr eaLnBrk="1" hangingPunct="1">
              <a:lnSpc>
                <a:spcPct val="80000"/>
              </a:lnSpc>
              <a:buFontTx/>
              <a:buChar char="•"/>
            </a:pPr>
            <a:endParaRPr lang="en-US" sz="2800" b="1" smtClean="0">
              <a:effectLst/>
            </a:endParaRPr>
          </a:p>
        </p:txBody>
      </p:sp>
      <p:pic>
        <p:nvPicPr>
          <p:cNvPr id="6148" name="Picture 11" descr="oqpnsu2v[1]"/>
          <p:cNvPicPr>
            <a:picLocks noChangeAspect="1" noChangeArrowheads="1"/>
          </p:cNvPicPr>
          <p:nvPr/>
        </p:nvPicPr>
        <p:blipFill>
          <a:blip r:embed="rId3" cstate="print"/>
          <a:srcRect/>
          <a:stretch>
            <a:fillRect/>
          </a:stretch>
        </p:blipFill>
        <p:spPr bwMode="auto">
          <a:xfrm>
            <a:off x="6781800" y="4114800"/>
            <a:ext cx="1635125" cy="1935163"/>
          </a:xfrm>
          <a:prstGeom prst="rect">
            <a:avLst/>
          </a:prstGeom>
          <a:noFill/>
          <a:ln w="9525">
            <a:noFill/>
            <a:miter lim="800000"/>
            <a:headEnd/>
            <a:tailEnd/>
          </a:ln>
        </p:spPr>
      </p:pic>
      <p:sp>
        <p:nvSpPr>
          <p:cNvPr id="6149" name="Rectangle 13"/>
          <p:cNvSpPr>
            <a:spLocks noChangeArrowheads="1"/>
          </p:cNvSpPr>
          <p:nvPr/>
        </p:nvSpPr>
        <p:spPr bwMode="auto">
          <a:xfrm>
            <a:off x="762000" y="4495800"/>
            <a:ext cx="7772400" cy="1905000"/>
          </a:xfrm>
          <a:prstGeom prst="rect">
            <a:avLst/>
          </a:prstGeom>
          <a:solidFill>
            <a:srgbClr val="FFFF00"/>
          </a:solidFill>
          <a:ln w="9525" algn="ctr">
            <a:solidFill>
              <a:srgbClr val="FF0000"/>
            </a:solidFill>
            <a:miter lim="800000"/>
            <a:headEnd/>
            <a:tailEnd/>
          </a:ln>
        </p:spPr>
        <p:txBody>
          <a:bodyPr wrap="none" anchor="ctr"/>
          <a:lstStyle/>
          <a:p>
            <a:pPr algn="ctr" eaLnBrk="1" hangingPunct="1">
              <a:lnSpc>
                <a:spcPct val="80000"/>
              </a:lnSpc>
              <a:spcBef>
                <a:spcPct val="20000"/>
              </a:spcBef>
              <a:buClr>
                <a:schemeClr val="hlink"/>
              </a:buClr>
              <a:buSzPct val="70000"/>
            </a:pPr>
            <a:r>
              <a:rPr lang="en-US" b="1">
                <a:solidFill>
                  <a:schemeClr val="bg1"/>
                </a:solidFill>
              </a:rPr>
              <a:t>With the abuses that took place during Watergate, </a:t>
            </a:r>
          </a:p>
          <a:p>
            <a:pPr algn="ctr" eaLnBrk="1" hangingPunct="1">
              <a:lnSpc>
                <a:spcPct val="80000"/>
              </a:lnSpc>
              <a:spcBef>
                <a:spcPct val="20000"/>
              </a:spcBef>
              <a:buClr>
                <a:schemeClr val="hlink"/>
              </a:buClr>
              <a:buSzPct val="70000"/>
            </a:pPr>
            <a:r>
              <a:rPr lang="en-US" b="1">
                <a:solidFill>
                  <a:schemeClr val="bg1"/>
                </a:solidFill>
              </a:rPr>
              <a:t>and the growing use of computers to store information, Congress </a:t>
            </a:r>
          </a:p>
          <a:p>
            <a:pPr algn="ctr" eaLnBrk="1" hangingPunct="1">
              <a:lnSpc>
                <a:spcPct val="80000"/>
              </a:lnSpc>
              <a:spcBef>
                <a:spcPct val="20000"/>
              </a:spcBef>
              <a:buClr>
                <a:schemeClr val="hlink"/>
              </a:buClr>
              <a:buSzPct val="70000"/>
            </a:pPr>
            <a:r>
              <a:rPr lang="en-US" b="1">
                <a:solidFill>
                  <a:schemeClr val="bg1"/>
                </a:solidFill>
              </a:rPr>
              <a:t>envisioned the damage that could occur to personal</a:t>
            </a:r>
          </a:p>
          <a:p>
            <a:pPr algn="ctr" eaLnBrk="1" hangingPunct="1">
              <a:lnSpc>
                <a:spcPct val="80000"/>
              </a:lnSpc>
              <a:spcBef>
                <a:spcPct val="20000"/>
              </a:spcBef>
              <a:buClr>
                <a:schemeClr val="hlink"/>
              </a:buClr>
              <a:buSzPct val="70000"/>
            </a:pPr>
            <a:r>
              <a:rPr lang="en-US" b="1">
                <a:solidFill>
                  <a:schemeClr val="bg1"/>
                </a:solidFill>
              </a:rPr>
              <a:t> privacy in a computer-based society.  </a:t>
            </a:r>
          </a:p>
          <a:p>
            <a:pPr algn="ctr" eaLnBrk="1" hangingPunct="1">
              <a:lnSpc>
                <a:spcPct val="80000"/>
              </a:lnSpc>
              <a:spcBef>
                <a:spcPct val="20000"/>
              </a:spcBef>
              <a:buClr>
                <a:schemeClr val="hlink"/>
              </a:buClr>
              <a:buSzPct val="70000"/>
            </a:pPr>
            <a:r>
              <a:rPr lang="en-US" b="1">
                <a:solidFill>
                  <a:schemeClr val="bg1"/>
                </a:solidFill>
              </a:rPr>
              <a:t>This realization lead to the creation of the Privacy Act.</a:t>
            </a:r>
          </a:p>
          <a:p>
            <a:pPr algn="ctr"/>
            <a:endParaRPr lang="en-US" b="1">
              <a:solidFill>
                <a:schemeClr val="bg1"/>
              </a:solidFill>
            </a:endParaRPr>
          </a:p>
        </p:txBody>
      </p:sp>
    </p:spTree>
    <p:custDataLst>
      <p:tags r:id="rId1"/>
    </p:custData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US" sz="4000" smtClean="0"/>
              <a:t>What are the limitations of the Privacy Act?</a:t>
            </a:r>
          </a:p>
        </p:txBody>
      </p:sp>
      <p:sp>
        <p:nvSpPr>
          <p:cNvPr id="7171" name="Rectangle 3"/>
          <p:cNvSpPr>
            <a:spLocks noGrp="1" noChangeArrowheads="1"/>
          </p:cNvSpPr>
          <p:nvPr>
            <p:ph type="body" idx="1"/>
          </p:nvPr>
        </p:nvSpPr>
        <p:spPr/>
        <p:txBody>
          <a:bodyPr/>
          <a:lstStyle/>
          <a:p>
            <a:pPr marL="58738" indent="-58738" eaLnBrk="1" hangingPunct="1">
              <a:lnSpc>
                <a:spcPct val="90000"/>
              </a:lnSpc>
              <a:buFont typeface="Wingdings" pitchFamily="2" charset="2"/>
              <a:buNone/>
              <a:tabLst>
                <a:tab pos="1262063" algn="l"/>
                <a:tab pos="1770063" algn="l"/>
              </a:tabLst>
            </a:pPr>
            <a:r>
              <a:rPr lang="en-US" sz="2800" b="1" smtClean="0">
                <a:effectLst/>
              </a:rPr>
              <a:t>The Privacy Act applies only to:</a:t>
            </a:r>
          </a:p>
          <a:p>
            <a:pPr marL="58738" indent="-58738" eaLnBrk="1" hangingPunct="1">
              <a:lnSpc>
                <a:spcPct val="90000"/>
              </a:lnSpc>
              <a:buFont typeface="Wingdings" pitchFamily="2" charset="2"/>
              <a:buNone/>
              <a:tabLst>
                <a:tab pos="1262063" algn="l"/>
                <a:tab pos="1770063" algn="l"/>
              </a:tabLst>
            </a:pPr>
            <a:r>
              <a:rPr lang="en-US" sz="2800" b="1" smtClean="0">
                <a:effectLst/>
              </a:rPr>
              <a:t>          </a:t>
            </a:r>
          </a:p>
          <a:p>
            <a:pPr marL="58738" indent="-58738" eaLnBrk="1" hangingPunct="1">
              <a:lnSpc>
                <a:spcPct val="90000"/>
              </a:lnSpc>
              <a:buFont typeface="Wingdings" pitchFamily="2" charset="2"/>
              <a:buNone/>
              <a:tabLst>
                <a:tab pos="1262063" algn="l"/>
                <a:tab pos="1770063" algn="l"/>
              </a:tabLst>
            </a:pPr>
            <a:r>
              <a:rPr lang="en-US" sz="2800" b="1" smtClean="0">
                <a:effectLst/>
              </a:rPr>
              <a:t>           US citizens </a:t>
            </a:r>
          </a:p>
          <a:p>
            <a:pPr marL="174625" lvl="1" indent="-1588" eaLnBrk="1" hangingPunct="1">
              <a:lnSpc>
                <a:spcPct val="90000"/>
              </a:lnSpc>
              <a:buFontTx/>
              <a:buNone/>
              <a:tabLst>
                <a:tab pos="1262063" algn="l"/>
                <a:tab pos="1770063" algn="l"/>
              </a:tabLst>
            </a:pPr>
            <a:r>
              <a:rPr lang="en-US" sz="2400" b="1" smtClean="0">
                <a:effectLst/>
              </a:rPr>
              <a:t>	                  or</a:t>
            </a:r>
          </a:p>
          <a:p>
            <a:pPr marL="174625" lvl="1" indent="-1588" eaLnBrk="1" hangingPunct="1">
              <a:lnSpc>
                <a:spcPct val="90000"/>
              </a:lnSpc>
              <a:buFontTx/>
              <a:buNone/>
              <a:tabLst>
                <a:tab pos="1262063" algn="l"/>
                <a:tab pos="1770063" algn="l"/>
              </a:tabLst>
            </a:pPr>
            <a:r>
              <a:rPr lang="en-US" sz="2400" b="1" smtClean="0">
                <a:effectLst/>
              </a:rPr>
              <a:t>           Lawfully admitted aliens </a:t>
            </a:r>
          </a:p>
          <a:p>
            <a:pPr marL="174625" lvl="1" indent="-1588" eaLnBrk="1" hangingPunct="1">
              <a:lnSpc>
                <a:spcPct val="90000"/>
              </a:lnSpc>
              <a:buFontTx/>
              <a:buNone/>
              <a:tabLst>
                <a:tab pos="1262063" algn="l"/>
                <a:tab pos="1770063" algn="l"/>
              </a:tabLst>
            </a:pPr>
            <a:endParaRPr lang="en-US" sz="2400" b="1" smtClean="0">
              <a:effectLst/>
            </a:endParaRPr>
          </a:p>
          <a:p>
            <a:pPr marL="174625" lvl="1" indent="-1588" eaLnBrk="1" hangingPunct="1">
              <a:lnSpc>
                <a:spcPct val="90000"/>
              </a:lnSpc>
              <a:buFontTx/>
              <a:buNone/>
              <a:tabLst>
                <a:tab pos="1262063" algn="l"/>
                <a:tab pos="1770063" algn="l"/>
              </a:tabLst>
            </a:pPr>
            <a:endParaRPr lang="en-US" sz="2400" b="1" smtClean="0">
              <a:effectLst/>
            </a:endParaRPr>
          </a:p>
          <a:p>
            <a:pPr marL="174625" lvl="1" indent="-1588" eaLnBrk="1" hangingPunct="1">
              <a:lnSpc>
                <a:spcPct val="90000"/>
              </a:lnSpc>
              <a:buFontTx/>
              <a:buNone/>
              <a:tabLst>
                <a:tab pos="1262063" algn="l"/>
                <a:tab pos="1770063" algn="l"/>
              </a:tabLst>
            </a:pPr>
            <a:r>
              <a:rPr lang="en-US" sz="2400" b="1" smtClean="0">
                <a:effectLst/>
              </a:rPr>
              <a:t>Whose records are filed in a </a:t>
            </a:r>
          </a:p>
          <a:p>
            <a:pPr marL="174625" lvl="1" indent="-1588" eaLnBrk="1" hangingPunct="1">
              <a:lnSpc>
                <a:spcPct val="90000"/>
              </a:lnSpc>
              <a:buFontTx/>
              <a:buNone/>
              <a:tabLst>
                <a:tab pos="1262063" algn="l"/>
                <a:tab pos="1770063" algn="l"/>
              </a:tabLst>
            </a:pPr>
            <a:r>
              <a:rPr lang="en-US" sz="2400" b="1" smtClean="0">
                <a:effectLst/>
              </a:rPr>
              <a:t>“System of Records” where those records are retrieved by a personal identifier. </a:t>
            </a:r>
          </a:p>
          <a:p>
            <a:pPr marL="914400" lvl="2" indent="0" eaLnBrk="1" hangingPunct="1">
              <a:lnSpc>
                <a:spcPct val="90000"/>
              </a:lnSpc>
              <a:buFont typeface="Wingdings" pitchFamily="2" charset="2"/>
              <a:buNone/>
              <a:tabLst>
                <a:tab pos="1262063" algn="l"/>
                <a:tab pos="1770063" algn="l"/>
              </a:tabLst>
            </a:pPr>
            <a:endParaRPr lang="en-US" sz="2000" b="1" smtClean="0">
              <a:effectLst/>
            </a:endParaRPr>
          </a:p>
        </p:txBody>
      </p:sp>
      <p:sp>
        <p:nvSpPr>
          <p:cNvPr id="7172" name="AutoShape 6"/>
          <p:cNvSpPr>
            <a:spLocks noChangeArrowheads="1"/>
          </p:cNvSpPr>
          <p:nvPr/>
        </p:nvSpPr>
        <p:spPr bwMode="auto">
          <a:xfrm>
            <a:off x="381000" y="3505200"/>
            <a:ext cx="976313" cy="485775"/>
          </a:xfrm>
          <a:prstGeom prst="rightArrow">
            <a:avLst>
              <a:gd name="adj1" fmla="val 50000"/>
              <a:gd name="adj2" fmla="val 50245"/>
            </a:avLst>
          </a:prstGeom>
          <a:solidFill>
            <a:srgbClr val="FFFF00"/>
          </a:solidFill>
          <a:ln w="9525" algn="ctr">
            <a:solidFill>
              <a:srgbClr val="FF0000"/>
            </a:solidFill>
            <a:miter lim="800000"/>
            <a:headEnd/>
            <a:tailEnd/>
          </a:ln>
        </p:spPr>
        <p:txBody>
          <a:bodyPr wrap="none" anchor="ctr"/>
          <a:lstStyle/>
          <a:p>
            <a:endParaRPr lang="en-US"/>
          </a:p>
        </p:txBody>
      </p:sp>
      <p:sp>
        <p:nvSpPr>
          <p:cNvPr id="7173" name="AutoShape 7"/>
          <p:cNvSpPr>
            <a:spLocks noChangeArrowheads="1"/>
          </p:cNvSpPr>
          <p:nvPr/>
        </p:nvSpPr>
        <p:spPr bwMode="auto">
          <a:xfrm>
            <a:off x="381000" y="2667000"/>
            <a:ext cx="976313" cy="485775"/>
          </a:xfrm>
          <a:prstGeom prst="rightArrow">
            <a:avLst>
              <a:gd name="adj1" fmla="val 50000"/>
              <a:gd name="adj2" fmla="val 50245"/>
            </a:avLst>
          </a:prstGeom>
          <a:solidFill>
            <a:srgbClr val="FFFF00"/>
          </a:solidFill>
          <a:ln w="9525" algn="ctr">
            <a:solidFill>
              <a:srgbClr val="FF0000"/>
            </a:solidFill>
            <a:miter lim="800000"/>
            <a:headEnd/>
            <a:tailEnd/>
          </a:ln>
        </p:spPr>
        <p:txBody>
          <a:bodyPr wrap="none" anchor="ctr"/>
          <a:lstStyle/>
          <a:p>
            <a:endParaRPr lang="en-US"/>
          </a:p>
        </p:txBody>
      </p:sp>
      <p:sp>
        <p:nvSpPr>
          <p:cNvPr id="7174" name="AutoShape 8"/>
          <p:cNvSpPr>
            <a:spLocks noChangeArrowheads="1"/>
          </p:cNvSpPr>
          <p:nvPr/>
        </p:nvSpPr>
        <p:spPr bwMode="auto">
          <a:xfrm>
            <a:off x="6858000" y="2895600"/>
            <a:ext cx="1143000" cy="2133600"/>
          </a:xfrm>
          <a:prstGeom prst="curvedLeftArrow">
            <a:avLst>
              <a:gd name="adj1" fmla="val 37333"/>
              <a:gd name="adj2" fmla="val 74667"/>
              <a:gd name="adj3" fmla="val 33333"/>
            </a:avLst>
          </a:prstGeom>
          <a:solidFill>
            <a:srgbClr val="FFFF00"/>
          </a:solidFill>
          <a:ln w="9525">
            <a:solidFill>
              <a:srgbClr val="FF0000"/>
            </a:solid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ctrTitle"/>
          </p:nvPr>
        </p:nvSpPr>
        <p:spPr>
          <a:xfrm>
            <a:off x="685800" y="838200"/>
            <a:ext cx="7772400" cy="1143000"/>
          </a:xfrm>
        </p:spPr>
        <p:txBody>
          <a:bodyPr/>
          <a:lstStyle/>
          <a:p>
            <a:pPr eaLnBrk="1" hangingPunct="1">
              <a:defRPr/>
            </a:pPr>
            <a:r>
              <a:rPr lang="en-US" b="1" smtClean="0"/>
              <a:t>What is Privacy Act Data?</a:t>
            </a:r>
          </a:p>
        </p:txBody>
      </p:sp>
      <p:sp>
        <p:nvSpPr>
          <p:cNvPr id="125955" name="Rectangle 3"/>
          <p:cNvSpPr>
            <a:spLocks noGrp="1" noChangeArrowheads="1"/>
          </p:cNvSpPr>
          <p:nvPr>
            <p:ph type="subTitle" idx="1"/>
          </p:nvPr>
        </p:nvSpPr>
        <p:spPr>
          <a:xfrm>
            <a:off x="685800" y="2438400"/>
            <a:ext cx="7772400" cy="3352800"/>
          </a:xfrm>
        </p:spPr>
        <p:txBody>
          <a:bodyPr/>
          <a:lstStyle/>
          <a:p>
            <a:pPr eaLnBrk="1" hangingPunct="1">
              <a:lnSpc>
                <a:spcPct val="90000"/>
              </a:lnSpc>
              <a:defRPr/>
            </a:pPr>
            <a:r>
              <a:rPr lang="en-US" sz="2800" b="1" u="sng" smtClean="0"/>
              <a:t>Definition</a:t>
            </a:r>
            <a:r>
              <a:rPr lang="en-US" sz="2800" b="1" smtClean="0"/>
              <a:t>  </a:t>
            </a:r>
          </a:p>
          <a:p>
            <a:pPr eaLnBrk="1" hangingPunct="1">
              <a:lnSpc>
                <a:spcPct val="90000"/>
              </a:lnSpc>
              <a:defRPr/>
            </a:pPr>
            <a:endParaRPr lang="en-US" sz="2800" b="1" smtClean="0"/>
          </a:p>
          <a:p>
            <a:pPr algn="l" eaLnBrk="1" hangingPunct="1">
              <a:lnSpc>
                <a:spcPct val="90000"/>
              </a:lnSpc>
              <a:defRPr/>
            </a:pPr>
            <a:r>
              <a:rPr lang="en-US" sz="2800" b="1" smtClean="0"/>
              <a:t>Any item of information about an individual (i.e., educational history, personnel data, employment history, financial transactions, medical information, criminal history, etc.) that is (1) maintained by an Agency and (2) is identifiable to that individual.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en-US" smtClean="0"/>
              <a:t>What is a System of Records?</a:t>
            </a:r>
          </a:p>
        </p:txBody>
      </p:sp>
      <p:sp>
        <p:nvSpPr>
          <p:cNvPr id="9219" name="Rectangle 3"/>
          <p:cNvSpPr>
            <a:spLocks noGrp="1" noChangeArrowheads="1"/>
          </p:cNvSpPr>
          <p:nvPr>
            <p:ph type="body" sz="half" idx="1"/>
          </p:nvPr>
        </p:nvSpPr>
        <p:spPr>
          <a:xfrm>
            <a:off x="3962400" y="1624013"/>
            <a:ext cx="4953000" cy="4525962"/>
          </a:xfrm>
        </p:spPr>
        <p:txBody>
          <a:bodyPr/>
          <a:lstStyle/>
          <a:p>
            <a:pPr eaLnBrk="1" hangingPunct="1">
              <a:lnSpc>
                <a:spcPct val="80000"/>
              </a:lnSpc>
            </a:pPr>
            <a:r>
              <a:rPr lang="en-US" sz="2400" b="1" smtClean="0">
                <a:effectLst/>
              </a:rPr>
              <a:t>A System of Records is a </a:t>
            </a:r>
            <a:r>
              <a:rPr lang="en-US" sz="2400" b="1" u="sng" smtClean="0">
                <a:effectLst/>
              </a:rPr>
              <a:t>group of records</a:t>
            </a:r>
            <a:r>
              <a:rPr lang="en-US" sz="2400" b="1" smtClean="0">
                <a:effectLst/>
              </a:rPr>
              <a:t> that:</a:t>
            </a:r>
          </a:p>
          <a:p>
            <a:pPr lvl="1" eaLnBrk="1" hangingPunct="1">
              <a:lnSpc>
                <a:spcPct val="80000"/>
              </a:lnSpc>
            </a:pPr>
            <a:endParaRPr lang="en-US" sz="2000" b="1" smtClean="0">
              <a:effectLst/>
            </a:endParaRPr>
          </a:p>
          <a:p>
            <a:pPr lvl="1" eaLnBrk="1" hangingPunct="1">
              <a:lnSpc>
                <a:spcPct val="80000"/>
              </a:lnSpc>
            </a:pPr>
            <a:r>
              <a:rPr lang="en-US" sz="2000" b="1" smtClean="0">
                <a:effectLst/>
              </a:rPr>
              <a:t>Contain Privacy Act data about individuals (blood type, age, home address, disciplinary action, etc.), </a:t>
            </a:r>
          </a:p>
          <a:p>
            <a:pPr lvl="1" eaLnBrk="1" hangingPunct="1">
              <a:lnSpc>
                <a:spcPct val="80000"/>
              </a:lnSpc>
            </a:pPr>
            <a:endParaRPr lang="en-US" sz="2000" b="1" smtClean="0">
              <a:effectLst/>
            </a:endParaRPr>
          </a:p>
          <a:p>
            <a:pPr lvl="1" eaLnBrk="1" hangingPunct="1">
              <a:lnSpc>
                <a:spcPct val="80000"/>
              </a:lnSpc>
              <a:buFontTx/>
              <a:buNone/>
            </a:pPr>
            <a:r>
              <a:rPr lang="en-US" sz="2000" b="1" smtClean="0">
                <a:effectLst/>
              </a:rPr>
              <a:t>                       AND </a:t>
            </a:r>
          </a:p>
          <a:p>
            <a:pPr lvl="1" eaLnBrk="1" hangingPunct="1">
              <a:lnSpc>
                <a:spcPct val="80000"/>
              </a:lnSpc>
            </a:pPr>
            <a:endParaRPr lang="en-US" sz="2000" b="1" smtClean="0">
              <a:effectLst/>
            </a:endParaRPr>
          </a:p>
          <a:p>
            <a:pPr lvl="1" eaLnBrk="1" hangingPunct="1">
              <a:lnSpc>
                <a:spcPct val="80000"/>
              </a:lnSpc>
            </a:pPr>
            <a:r>
              <a:rPr lang="en-US" sz="2000" b="1" smtClean="0">
                <a:effectLst/>
              </a:rPr>
              <a:t>A record is routinely retrieved from the records group by an individual’s unique personal identifier (name, SSN, fingerprint, etc.).</a:t>
            </a:r>
          </a:p>
        </p:txBody>
      </p:sp>
      <p:pic>
        <p:nvPicPr>
          <p:cNvPr id="9220" name="Picture 4" descr="xg4gjviv[1]"/>
          <p:cNvPicPr>
            <a:picLocks noChangeAspect="1" noChangeArrowheads="1"/>
          </p:cNvPicPr>
          <p:nvPr>
            <p:ph sz="half" idx="2"/>
          </p:nvPr>
        </p:nvPicPr>
        <p:blipFill>
          <a:blip r:embed="rId3" cstate="print"/>
          <a:srcRect/>
          <a:stretch>
            <a:fillRect/>
          </a:stretch>
        </p:blipFill>
        <p:spPr>
          <a:xfrm>
            <a:off x="533400" y="1906588"/>
            <a:ext cx="3048000" cy="2665412"/>
          </a:xfrm>
          <a:noFill/>
        </p:spPr>
      </p:pic>
    </p:spTree>
    <p:custDataLst>
      <p:tags r:id="rId1"/>
    </p:custData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2" descr="vamfzsz_[1]"/>
          <p:cNvPicPr>
            <a:picLocks noChangeAspect="1" noChangeArrowheads="1"/>
          </p:cNvPicPr>
          <p:nvPr>
            <p:ph sz="quarter" idx="3"/>
          </p:nvPr>
        </p:nvPicPr>
        <p:blipFill>
          <a:blip r:embed="rId3" cstate="print"/>
          <a:srcRect/>
          <a:stretch>
            <a:fillRect/>
          </a:stretch>
        </p:blipFill>
        <p:spPr>
          <a:xfrm>
            <a:off x="838200" y="2057400"/>
            <a:ext cx="3657600" cy="4343400"/>
          </a:xfrm>
          <a:noFill/>
        </p:spPr>
      </p:pic>
      <p:sp>
        <p:nvSpPr>
          <p:cNvPr id="57346" name="Rectangle 2"/>
          <p:cNvSpPr>
            <a:spLocks noGrp="1" noChangeArrowheads="1"/>
          </p:cNvSpPr>
          <p:nvPr>
            <p:ph type="title"/>
          </p:nvPr>
        </p:nvSpPr>
        <p:spPr/>
        <p:txBody>
          <a:bodyPr/>
          <a:lstStyle/>
          <a:p>
            <a:pPr eaLnBrk="1" hangingPunct="1">
              <a:defRPr/>
            </a:pPr>
            <a:r>
              <a:rPr lang="en-US" sz="4000" smtClean="0"/>
              <a:t>What purpose does the System Notice serve</a:t>
            </a:r>
            <a:r>
              <a:rPr lang="en-US" sz="4000" smtClean="0">
                <a:latin typeface="Century Gothic" pitchFamily="34" charset="0"/>
              </a:rPr>
              <a:t>?</a:t>
            </a:r>
          </a:p>
        </p:txBody>
      </p:sp>
      <p:sp>
        <p:nvSpPr>
          <p:cNvPr id="10244" name="Rectangle 3"/>
          <p:cNvSpPr>
            <a:spLocks noGrp="1" noChangeArrowheads="1"/>
          </p:cNvSpPr>
          <p:nvPr>
            <p:ph type="body" sz="half" idx="1"/>
          </p:nvPr>
        </p:nvSpPr>
        <p:spPr/>
        <p:txBody>
          <a:bodyPr/>
          <a:lstStyle/>
          <a:p>
            <a:pPr eaLnBrk="1" hangingPunct="1"/>
            <a:r>
              <a:rPr lang="en-US" sz="2800" b="1" smtClean="0">
                <a:effectLst/>
              </a:rPr>
              <a:t>A System Notice:</a:t>
            </a:r>
          </a:p>
          <a:p>
            <a:pPr lvl="1" eaLnBrk="1" hangingPunct="1"/>
            <a:endParaRPr lang="en-US" sz="2400" b="1" smtClean="0">
              <a:effectLst/>
            </a:endParaRPr>
          </a:p>
        </p:txBody>
      </p:sp>
      <p:sp>
        <p:nvSpPr>
          <p:cNvPr id="10245" name="Rectangle 17"/>
          <p:cNvSpPr>
            <a:spLocks noChangeArrowheads="1"/>
          </p:cNvSpPr>
          <p:nvPr/>
        </p:nvSpPr>
        <p:spPr bwMode="auto">
          <a:xfrm>
            <a:off x="1066800" y="3276600"/>
            <a:ext cx="2209800" cy="2838450"/>
          </a:xfrm>
          <a:prstGeom prst="rect">
            <a:avLst/>
          </a:prstGeom>
          <a:noFill/>
          <a:ln w="9525" algn="ctr">
            <a:noFill/>
            <a:miter lim="800000"/>
            <a:headEnd/>
            <a:tailEnd/>
          </a:ln>
        </p:spPr>
        <p:txBody>
          <a:bodyPr>
            <a:spAutoFit/>
          </a:bodyPr>
          <a:lstStyle/>
          <a:p>
            <a:pPr lvl="1" algn="ctr" eaLnBrk="1" hangingPunct="1">
              <a:spcBef>
                <a:spcPct val="20000"/>
              </a:spcBef>
              <a:buClr>
                <a:schemeClr val="accent2"/>
              </a:buClr>
              <a:buSzPct val="70000"/>
              <a:buFont typeface="Wingdings" pitchFamily="2" charset="2"/>
              <a:buNone/>
            </a:pPr>
            <a:r>
              <a:rPr lang="en-US" b="1">
                <a:solidFill>
                  <a:schemeClr val="bg1"/>
                </a:solidFill>
              </a:rPr>
              <a:t>Informs the general public of what data is being collected, the purpose of the collection, and the authority for doing so</a:t>
            </a:r>
          </a:p>
        </p:txBody>
      </p:sp>
      <p:grpSp>
        <p:nvGrpSpPr>
          <p:cNvPr id="10246" name="Group 24"/>
          <p:cNvGrpSpPr>
            <a:grpSpLocks/>
          </p:cNvGrpSpPr>
          <p:nvPr/>
        </p:nvGrpSpPr>
        <p:grpSpPr bwMode="auto">
          <a:xfrm>
            <a:off x="4953000" y="2057400"/>
            <a:ext cx="3810000" cy="4343400"/>
            <a:chOff x="3024" y="1440"/>
            <a:chExt cx="2448" cy="2592"/>
          </a:xfrm>
        </p:grpSpPr>
        <p:pic>
          <p:nvPicPr>
            <p:cNvPr id="10248" name="Picture 15" descr="vamfzsz_[1]"/>
            <p:cNvPicPr>
              <a:picLocks noChangeAspect="1" noChangeArrowheads="1"/>
            </p:cNvPicPr>
            <p:nvPr/>
          </p:nvPicPr>
          <p:blipFill>
            <a:blip r:embed="rId3" cstate="print"/>
            <a:srcRect/>
            <a:stretch>
              <a:fillRect/>
            </a:stretch>
          </p:blipFill>
          <p:spPr bwMode="auto">
            <a:xfrm>
              <a:off x="3024" y="1440"/>
              <a:ext cx="2448" cy="2592"/>
            </a:xfrm>
            <a:prstGeom prst="rect">
              <a:avLst/>
            </a:prstGeom>
            <a:noFill/>
            <a:ln w="9525">
              <a:noFill/>
              <a:miter lim="800000"/>
              <a:headEnd/>
              <a:tailEnd/>
            </a:ln>
          </p:spPr>
        </p:pic>
        <p:sp>
          <p:nvSpPr>
            <p:cNvPr id="10249" name="Rectangle 20"/>
            <p:cNvSpPr>
              <a:spLocks noChangeArrowheads="1"/>
            </p:cNvSpPr>
            <p:nvPr/>
          </p:nvSpPr>
          <p:spPr bwMode="auto">
            <a:xfrm>
              <a:off x="3408" y="2064"/>
              <a:ext cx="1104" cy="219"/>
            </a:xfrm>
            <a:prstGeom prst="rect">
              <a:avLst/>
            </a:prstGeom>
            <a:noFill/>
            <a:ln w="9525" algn="ctr">
              <a:noFill/>
              <a:miter lim="800000"/>
              <a:headEnd/>
              <a:tailEnd/>
            </a:ln>
          </p:spPr>
          <p:txBody>
            <a:bodyPr>
              <a:spAutoFit/>
            </a:bodyPr>
            <a:lstStyle/>
            <a:p>
              <a:pPr lvl="1" algn="ctr" eaLnBrk="1" hangingPunct="1">
                <a:spcBef>
                  <a:spcPct val="20000"/>
                </a:spcBef>
                <a:buClr>
                  <a:schemeClr val="accent2"/>
                </a:buClr>
                <a:buSzPct val="70000"/>
                <a:buFont typeface="Wingdings" pitchFamily="2" charset="2"/>
                <a:buNone/>
              </a:pPr>
              <a:endParaRPr lang="en-US" b="1">
                <a:solidFill>
                  <a:schemeClr val="bg1"/>
                </a:solidFill>
              </a:endParaRPr>
            </a:p>
          </p:txBody>
        </p:sp>
      </p:grpSp>
      <p:sp>
        <p:nvSpPr>
          <p:cNvPr id="10247" name="Rectangle 25"/>
          <p:cNvSpPr>
            <a:spLocks noChangeArrowheads="1"/>
          </p:cNvSpPr>
          <p:nvPr/>
        </p:nvSpPr>
        <p:spPr bwMode="auto">
          <a:xfrm>
            <a:off x="5181600" y="3733800"/>
            <a:ext cx="2514600" cy="1739900"/>
          </a:xfrm>
          <a:prstGeom prst="rect">
            <a:avLst/>
          </a:prstGeom>
          <a:noFill/>
          <a:ln w="9525" algn="ctr">
            <a:noFill/>
            <a:miter lim="800000"/>
            <a:headEnd/>
            <a:tailEnd/>
          </a:ln>
        </p:spPr>
        <p:txBody>
          <a:bodyPr>
            <a:spAutoFit/>
          </a:bodyPr>
          <a:lstStyle/>
          <a:p>
            <a:pPr lvl="1" algn="ctr" eaLnBrk="1" hangingPunct="1">
              <a:spcBef>
                <a:spcPct val="20000"/>
              </a:spcBef>
              <a:buClr>
                <a:schemeClr val="accent2"/>
              </a:buClr>
              <a:buSzPct val="70000"/>
              <a:buFont typeface="Wingdings" pitchFamily="2" charset="2"/>
              <a:buNone/>
            </a:pPr>
            <a:r>
              <a:rPr lang="en-US" b="1">
                <a:solidFill>
                  <a:schemeClr val="bg1"/>
                </a:solidFill>
              </a:rPr>
              <a:t>Sets the rules that DON will follow in collecting and maintaining personal data</a:t>
            </a:r>
          </a:p>
        </p:txBody>
      </p:sp>
    </p:spTree>
    <p:custDataLst>
      <p:tags r:id="rId1"/>
    </p:custData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en-US" sz="4000" smtClean="0"/>
              <a:t>What specific data is listed in a System Notice?</a:t>
            </a:r>
          </a:p>
        </p:txBody>
      </p:sp>
      <p:sp>
        <p:nvSpPr>
          <p:cNvPr id="11267" name="Rectangle 3"/>
          <p:cNvSpPr>
            <a:spLocks noGrp="1" noChangeArrowheads="1"/>
          </p:cNvSpPr>
          <p:nvPr>
            <p:ph type="body" idx="1"/>
          </p:nvPr>
        </p:nvSpPr>
        <p:spPr>
          <a:xfrm>
            <a:off x="457200" y="1600200"/>
            <a:ext cx="8229600" cy="533400"/>
          </a:xfrm>
        </p:spPr>
        <p:txBody>
          <a:bodyPr/>
          <a:lstStyle/>
          <a:p>
            <a:pPr eaLnBrk="1" hangingPunct="1">
              <a:lnSpc>
                <a:spcPct val="90000"/>
              </a:lnSpc>
            </a:pPr>
            <a:r>
              <a:rPr lang="en-US" b="1" smtClean="0">
                <a:effectLst/>
              </a:rPr>
              <a:t>A System Notice includes:</a:t>
            </a:r>
          </a:p>
        </p:txBody>
      </p:sp>
      <p:sp>
        <p:nvSpPr>
          <p:cNvPr id="11268" name="Rectangle 9"/>
          <p:cNvSpPr>
            <a:spLocks noChangeArrowheads="1"/>
          </p:cNvSpPr>
          <p:nvPr/>
        </p:nvSpPr>
        <p:spPr bwMode="auto">
          <a:xfrm>
            <a:off x="4724400" y="2286000"/>
            <a:ext cx="4191000" cy="4038600"/>
          </a:xfrm>
          <a:prstGeom prst="rect">
            <a:avLst/>
          </a:prstGeom>
          <a:solidFill>
            <a:srgbClr val="FFFF00"/>
          </a:solidFill>
          <a:ln w="9525" algn="ctr">
            <a:solidFill>
              <a:srgbClr val="FF0000"/>
            </a:solidFill>
            <a:miter lim="800000"/>
            <a:headEnd/>
            <a:tailEnd/>
          </a:ln>
        </p:spPr>
        <p:txBody>
          <a:bodyPr wrap="none" anchor="ctr"/>
          <a:lstStyle/>
          <a:p>
            <a:pPr marL="114300" lvl="1"/>
            <a:endParaRPr lang="en-US" b="1" u="sng">
              <a:solidFill>
                <a:schemeClr val="bg1"/>
              </a:solidFill>
            </a:endParaRPr>
          </a:p>
          <a:p>
            <a:pPr marL="114300" lvl="1"/>
            <a:r>
              <a:rPr lang="en-US" sz="1600" b="1" u="sng">
                <a:solidFill>
                  <a:schemeClr val="bg1"/>
                </a:solidFill>
              </a:rPr>
              <a:t>Authority of maintenance of the </a:t>
            </a:r>
          </a:p>
          <a:p>
            <a:pPr marL="114300" lvl="1"/>
            <a:r>
              <a:rPr lang="en-US" sz="1600" b="1" u="sng">
                <a:solidFill>
                  <a:schemeClr val="bg1"/>
                </a:solidFill>
              </a:rPr>
              <a:t>system</a:t>
            </a:r>
            <a:r>
              <a:rPr lang="en-US" sz="1600" b="1">
                <a:solidFill>
                  <a:schemeClr val="bg1"/>
                </a:solidFill>
              </a:rPr>
              <a:t>:  Gives legal authority to</a:t>
            </a:r>
          </a:p>
          <a:p>
            <a:pPr marL="114300" lvl="1"/>
            <a:r>
              <a:rPr lang="en-US" sz="1600" b="1">
                <a:solidFill>
                  <a:schemeClr val="bg1"/>
                </a:solidFill>
              </a:rPr>
              <a:t>collect and maintain the information</a:t>
            </a:r>
          </a:p>
          <a:p>
            <a:pPr marL="114300" lvl="1"/>
            <a:r>
              <a:rPr lang="en-US" sz="1600" b="1">
                <a:solidFill>
                  <a:schemeClr val="bg1"/>
                </a:solidFill>
              </a:rPr>
              <a:t>in the system</a:t>
            </a:r>
          </a:p>
          <a:p>
            <a:pPr marL="114300" lvl="1"/>
            <a:endParaRPr lang="en-US" sz="1600" b="1">
              <a:solidFill>
                <a:schemeClr val="bg1"/>
              </a:solidFill>
            </a:endParaRPr>
          </a:p>
          <a:p>
            <a:pPr marL="114300" lvl="1"/>
            <a:r>
              <a:rPr lang="en-US" sz="1600" b="1" u="sng">
                <a:solidFill>
                  <a:schemeClr val="bg1"/>
                </a:solidFill>
              </a:rPr>
              <a:t>Purpose(s)</a:t>
            </a:r>
            <a:r>
              <a:rPr lang="en-US" sz="1600" b="1">
                <a:solidFill>
                  <a:schemeClr val="bg1"/>
                </a:solidFill>
              </a:rPr>
              <a:t>: Tells how DON will use</a:t>
            </a:r>
          </a:p>
          <a:p>
            <a:pPr marL="114300" lvl="1"/>
            <a:r>
              <a:rPr lang="en-US" sz="1600" b="1">
                <a:solidFill>
                  <a:schemeClr val="bg1"/>
                </a:solidFill>
              </a:rPr>
              <a:t>the information internally</a:t>
            </a:r>
          </a:p>
          <a:p>
            <a:pPr marL="114300" lvl="1"/>
            <a:endParaRPr lang="en-US" sz="1600" b="1">
              <a:solidFill>
                <a:schemeClr val="bg1"/>
              </a:solidFill>
            </a:endParaRPr>
          </a:p>
          <a:p>
            <a:pPr marL="114300" lvl="1"/>
            <a:r>
              <a:rPr lang="en-US" sz="1600" b="1" u="sng">
                <a:solidFill>
                  <a:schemeClr val="bg1"/>
                </a:solidFill>
              </a:rPr>
              <a:t>Routine uses of records maintained </a:t>
            </a:r>
          </a:p>
          <a:p>
            <a:pPr marL="114300" lvl="1"/>
            <a:r>
              <a:rPr lang="en-US" sz="1600" b="1" u="sng">
                <a:solidFill>
                  <a:schemeClr val="bg1"/>
                </a:solidFill>
              </a:rPr>
              <a:t>in the system, including categories </a:t>
            </a:r>
          </a:p>
          <a:p>
            <a:pPr marL="114300" lvl="1"/>
            <a:r>
              <a:rPr lang="en-US" sz="1600" b="1" u="sng">
                <a:solidFill>
                  <a:schemeClr val="bg1"/>
                </a:solidFill>
              </a:rPr>
              <a:t>of users and purposes of such uses</a:t>
            </a:r>
            <a:r>
              <a:rPr lang="en-US" sz="1600" b="1">
                <a:solidFill>
                  <a:schemeClr val="bg1"/>
                </a:solidFill>
              </a:rPr>
              <a:t>:</a:t>
            </a:r>
          </a:p>
          <a:p>
            <a:pPr marL="114300" lvl="1"/>
            <a:endParaRPr lang="en-US" sz="1600" b="1">
              <a:solidFill>
                <a:schemeClr val="bg1"/>
              </a:solidFill>
            </a:endParaRPr>
          </a:p>
          <a:p>
            <a:pPr marL="114300" lvl="1"/>
            <a:r>
              <a:rPr lang="en-US" sz="1600" b="1">
                <a:solidFill>
                  <a:schemeClr val="bg1"/>
                </a:solidFill>
              </a:rPr>
              <a:t>Lists agencies outside of DOD that</a:t>
            </a:r>
          </a:p>
          <a:p>
            <a:pPr marL="114300" lvl="1"/>
            <a:r>
              <a:rPr lang="en-US" sz="1600" b="1">
                <a:solidFill>
                  <a:schemeClr val="bg1"/>
                </a:solidFill>
              </a:rPr>
              <a:t>will have access to the information</a:t>
            </a:r>
          </a:p>
          <a:p>
            <a:pPr marL="114300" lvl="1"/>
            <a:r>
              <a:rPr lang="en-US" sz="1600" b="1">
                <a:solidFill>
                  <a:schemeClr val="bg1"/>
                </a:solidFill>
              </a:rPr>
              <a:t>and how they are authorized to use it</a:t>
            </a:r>
            <a:r>
              <a:rPr lang="en-US" b="1">
                <a:solidFill>
                  <a:schemeClr val="bg1"/>
                </a:solidFill>
              </a:rPr>
              <a:t> </a:t>
            </a:r>
          </a:p>
          <a:p>
            <a:pPr marL="114300" lvl="1"/>
            <a:endParaRPr lang="en-US" b="1">
              <a:solidFill>
                <a:schemeClr val="bg1"/>
              </a:solidFill>
            </a:endParaRPr>
          </a:p>
        </p:txBody>
      </p:sp>
      <p:sp>
        <p:nvSpPr>
          <p:cNvPr id="11269" name="Rectangle 10"/>
          <p:cNvSpPr>
            <a:spLocks noChangeArrowheads="1"/>
          </p:cNvSpPr>
          <p:nvPr/>
        </p:nvSpPr>
        <p:spPr bwMode="auto">
          <a:xfrm>
            <a:off x="152400" y="2286000"/>
            <a:ext cx="4191000" cy="4038600"/>
          </a:xfrm>
          <a:prstGeom prst="rect">
            <a:avLst/>
          </a:prstGeom>
          <a:solidFill>
            <a:srgbClr val="FFFF00"/>
          </a:solidFill>
          <a:ln w="9525" algn="ctr">
            <a:solidFill>
              <a:srgbClr val="FF0000"/>
            </a:solidFill>
            <a:miter lim="800000"/>
            <a:headEnd/>
            <a:tailEnd/>
          </a:ln>
        </p:spPr>
        <p:txBody>
          <a:bodyPr wrap="none" anchor="ctr"/>
          <a:lstStyle/>
          <a:p>
            <a:pPr indent="174625"/>
            <a:r>
              <a:rPr lang="en-US" sz="1600" b="1" u="sng">
                <a:solidFill>
                  <a:schemeClr val="bg1"/>
                </a:solidFill>
              </a:rPr>
              <a:t>System Location</a:t>
            </a:r>
            <a:r>
              <a:rPr lang="en-US" sz="1600" b="1">
                <a:solidFill>
                  <a:schemeClr val="bg1"/>
                </a:solidFill>
              </a:rPr>
              <a:t>:  Tells where </a:t>
            </a:r>
          </a:p>
          <a:p>
            <a:pPr indent="174625"/>
            <a:r>
              <a:rPr lang="en-US" sz="1600" b="1">
                <a:solidFill>
                  <a:schemeClr val="bg1"/>
                </a:solidFill>
              </a:rPr>
              <a:t>files are located</a:t>
            </a:r>
          </a:p>
          <a:p>
            <a:pPr indent="174625"/>
            <a:endParaRPr lang="en-US" sz="1600" b="1">
              <a:solidFill>
                <a:schemeClr val="bg1"/>
              </a:solidFill>
            </a:endParaRPr>
          </a:p>
          <a:p>
            <a:pPr indent="174625"/>
            <a:r>
              <a:rPr lang="en-US" sz="1600" b="1" u="sng">
                <a:solidFill>
                  <a:schemeClr val="bg1"/>
                </a:solidFill>
              </a:rPr>
              <a:t>Categories of individuals covered</a:t>
            </a:r>
            <a:br>
              <a:rPr lang="en-US" sz="1600" b="1" u="sng">
                <a:solidFill>
                  <a:schemeClr val="bg1"/>
                </a:solidFill>
              </a:rPr>
            </a:br>
            <a:r>
              <a:rPr lang="en-US" sz="1600" b="1">
                <a:solidFill>
                  <a:schemeClr val="bg1"/>
                </a:solidFill>
              </a:rPr>
              <a:t>   </a:t>
            </a:r>
            <a:r>
              <a:rPr lang="en-US" sz="1600" b="1" u="sng">
                <a:solidFill>
                  <a:schemeClr val="bg1"/>
                </a:solidFill>
              </a:rPr>
              <a:t>by the system</a:t>
            </a:r>
            <a:r>
              <a:rPr lang="en-US" sz="1600" b="1">
                <a:solidFill>
                  <a:schemeClr val="bg1"/>
                </a:solidFill>
              </a:rPr>
              <a:t>:   Tells what people</a:t>
            </a:r>
            <a:br>
              <a:rPr lang="en-US" sz="1600" b="1">
                <a:solidFill>
                  <a:schemeClr val="bg1"/>
                </a:solidFill>
              </a:rPr>
            </a:br>
            <a:r>
              <a:rPr lang="en-US" sz="1600" b="1">
                <a:solidFill>
                  <a:schemeClr val="bg1"/>
                </a:solidFill>
              </a:rPr>
              <a:t>   are covered</a:t>
            </a:r>
          </a:p>
          <a:p>
            <a:pPr indent="174625"/>
            <a:endParaRPr lang="en-US" sz="1600" b="1">
              <a:solidFill>
                <a:schemeClr val="bg1"/>
              </a:solidFill>
            </a:endParaRPr>
          </a:p>
          <a:p>
            <a:pPr indent="174625"/>
            <a:r>
              <a:rPr lang="en-US" sz="1600" b="1" u="sng">
                <a:solidFill>
                  <a:schemeClr val="bg1"/>
                </a:solidFill>
              </a:rPr>
              <a:t>Categories of records in the system</a:t>
            </a:r>
            <a:r>
              <a:rPr lang="en-US" sz="1600" b="1">
                <a:solidFill>
                  <a:schemeClr val="bg1"/>
                </a:solidFill>
              </a:rPr>
              <a:t>: </a:t>
            </a:r>
          </a:p>
          <a:p>
            <a:pPr indent="174625"/>
            <a:r>
              <a:rPr lang="en-US" sz="1600" b="1">
                <a:solidFill>
                  <a:schemeClr val="bg1"/>
                </a:solidFill>
              </a:rPr>
              <a:t>Tells what data  elements are collected</a:t>
            </a:r>
          </a:p>
        </p:txBody>
      </p:sp>
      <p:sp>
        <p:nvSpPr>
          <p:cNvPr id="11270" name="Rectangle 11"/>
          <p:cNvSpPr>
            <a:spLocks noChangeArrowheads="1"/>
          </p:cNvSpPr>
          <p:nvPr/>
        </p:nvSpPr>
        <p:spPr bwMode="auto">
          <a:xfrm>
            <a:off x="304800" y="3971925"/>
            <a:ext cx="3810000" cy="641350"/>
          </a:xfrm>
          <a:prstGeom prst="rect">
            <a:avLst/>
          </a:prstGeom>
          <a:noFill/>
          <a:ln w="9525" algn="ctr">
            <a:noFill/>
            <a:miter lim="800000"/>
            <a:headEnd/>
            <a:tailEnd/>
          </a:ln>
        </p:spPr>
        <p:txBody>
          <a:bodyPr anchor="ctr">
            <a:spAutoFit/>
          </a:bodyPr>
          <a:lstStyle/>
          <a:p>
            <a:pPr marL="290513" indent="-290513"/>
            <a:endParaRPr lang="en-US" b="1">
              <a:solidFill>
                <a:schemeClr val="bg1"/>
              </a:solidFill>
            </a:endParaRPr>
          </a:p>
          <a:p>
            <a:pPr marL="290513" indent="-290513"/>
            <a:r>
              <a:rPr lang="en-US"/>
              <a:t> </a:t>
            </a:r>
          </a:p>
        </p:txBody>
      </p:sp>
    </p:spTree>
    <p:custDataLst>
      <p:tags r:id="rId1"/>
    </p:custData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2.5"/>
</p:tagLst>
</file>

<file path=ppt/tags/tag10.xml><?xml version="1.0" encoding="utf-8"?>
<p:tagLst xmlns:a="http://schemas.openxmlformats.org/drawingml/2006/main" xmlns:r="http://schemas.openxmlformats.org/officeDocument/2006/relationships" xmlns:p="http://schemas.openxmlformats.org/presentationml/2006/main">
  <p:tag name="TIMING" val="|3.6"/>
</p:tagLst>
</file>

<file path=ppt/tags/tag2.xml><?xml version="1.0" encoding="utf-8"?>
<p:tagLst xmlns:a="http://schemas.openxmlformats.org/drawingml/2006/main" xmlns:r="http://schemas.openxmlformats.org/officeDocument/2006/relationships" xmlns:p="http://schemas.openxmlformats.org/presentationml/2006/main">
  <p:tag name="TIMING" val="|1.7"/>
</p:tagLst>
</file>

<file path=ppt/tags/tag3.xml><?xml version="1.0" encoding="utf-8"?>
<p:tagLst xmlns:a="http://schemas.openxmlformats.org/drawingml/2006/main" xmlns:r="http://schemas.openxmlformats.org/officeDocument/2006/relationships" xmlns:p="http://schemas.openxmlformats.org/presentationml/2006/main">
  <p:tag name="TIMING" val="|2.5"/>
</p:tagLst>
</file>

<file path=ppt/tags/tag4.xml><?xml version="1.0" encoding="utf-8"?>
<p:tagLst xmlns:a="http://schemas.openxmlformats.org/drawingml/2006/main" xmlns:r="http://schemas.openxmlformats.org/officeDocument/2006/relationships" xmlns:p="http://schemas.openxmlformats.org/presentationml/2006/main">
  <p:tag name="TIMING" val="|3.|17.1"/>
</p:tagLst>
</file>

<file path=ppt/tags/tag5.xml><?xml version="1.0" encoding="utf-8"?>
<p:tagLst xmlns:a="http://schemas.openxmlformats.org/drawingml/2006/main" xmlns:r="http://schemas.openxmlformats.org/officeDocument/2006/relationships" xmlns:p="http://schemas.openxmlformats.org/presentationml/2006/main">
  <p:tag name="TIMING" val="|2.1"/>
</p:tagLst>
</file>

<file path=ppt/tags/tag6.xml><?xml version="1.0" encoding="utf-8"?>
<p:tagLst xmlns:a="http://schemas.openxmlformats.org/drawingml/2006/main" xmlns:r="http://schemas.openxmlformats.org/officeDocument/2006/relationships" xmlns:p="http://schemas.openxmlformats.org/presentationml/2006/main">
  <p:tag name="TIMING" val="|2.4|1.9"/>
</p:tagLst>
</file>

<file path=ppt/tags/tag7.xml><?xml version="1.0" encoding="utf-8"?>
<p:tagLst xmlns:a="http://schemas.openxmlformats.org/drawingml/2006/main" xmlns:r="http://schemas.openxmlformats.org/officeDocument/2006/relationships" xmlns:p="http://schemas.openxmlformats.org/presentationml/2006/main">
  <p:tag name="TIMING" val="|2.4"/>
</p:tagLst>
</file>

<file path=ppt/tags/tag8.xml><?xml version="1.0" encoding="utf-8"?>
<p:tagLst xmlns:a="http://schemas.openxmlformats.org/drawingml/2006/main" xmlns:r="http://schemas.openxmlformats.org/officeDocument/2006/relationships" xmlns:p="http://schemas.openxmlformats.org/presentationml/2006/main">
  <p:tag name="TIMING" val="|1.8"/>
</p:tagLst>
</file>

<file path=ppt/tags/tag9.xml><?xml version="1.0" encoding="utf-8"?>
<p:tagLst xmlns:a="http://schemas.openxmlformats.org/drawingml/2006/main" xmlns:r="http://schemas.openxmlformats.org/officeDocument/2006/relationships" xmlns:p="http://schemas.openxmlformats.org/presentationml/2006/main">
  <p:tag name="TIMING" val="|2.|1.2"/>
</p:tagLst>
</file>

<file path=ppt/theme/theme1.xml><?xml version="1.0" encoding="utf-8"?>
<a:theme xmlns:a="http://schemas.openxmlformats.org/drawingml/2006/main" name="Beam">
  <a:themeElements>
    <a:clrScheme name="Beam 10">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E8FF73"/>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
      <a:clrScheme name="Beam 10">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E8FF73"/>
        </a:hlink>
        <a:folHlink>
          <a:srgbClr val="45C984"/>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4852C158D977A4492A93A9294FDFAEC" ma:contentTypeVersion="2" ma:contentTypeDescription="Create a new document." ma:contentTypeScope="" ma:versionID="56184b1c47a720f87cb63dd2bc99ed6e">
  <xsd:schema xmlns:xsd="http://www.w3.org/2001/XMLSchema" xmlns:p="http://schemas.microsoft.com/office/2006/metadata/properties" targetNamespace="http://schemas.microsoft.com/office/2006/metadata/properties" ma:root="true" ma:fieldsID="0ac3e5d1a763221e15bbb92ff2f2a08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6DE7AB0E-BDF5-46AC-A454-B5D24DF9C18D}">
  <ds:schemaRefs>
    <ds:schemaRef ds:uri="http://schemas.microsoft.com/sharepoint/v3/contenttype/forms"/>
  </ds:schemaRefs>
</ds:datastoreItem>
</file>

<file path=customXml/itemProps2.xml><?xml version="1.0" encoding="utf-8"?>
<ds:datastoreItem xmlns:ds="http://schemas.openxmlformats.org/officeDocument/2006/customXml" ds:itemID="{E0999159-0C36-41A6-A7D0-DE54AC4BD09D}">
  <ds:schemaRefs>
    <ds:schemaRef ds:uri="http://schemas.microsoft.com/office/2006/metadata/longProperties"/>
  </ds:schemaRefs>
</ds:datastoreItem>
</file>

<file path=customXml/itemProps3.xml><?xml version="1.0" encoding="utf-8"?>
<ds:datastoreItem xmlns:ds="http://schemas.openxmlformats.org/officeDocument/2006/customXml" ds:itemID="{7CA9C2E0-179D-42E2-B33B-1DB4F1CD41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7E879E89-5965-4920-B8A4-71783340D705}">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Beam</Template>
  <TotalTime>1876</TotalTime>
  <Words>2162</Words>
  <Application>Microsoft Office PowerPoint</Application>
  <PresentationFormat>On-screen Show (4:3)</PresentationFormat>
  <Paragraphs>353</Paragraphs>
  <Slides>27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Wingdings</vt:lpstr>
      <vt:lpstr>Calibri</vt:lpstr>
      <vt:lpstr>Times New Roman</vt:lpstr>
      <vt:lpstr>Century Gothic</vt:lpstr>
      <vt:lpstr>Monotype Corsiva</vt:lpstr>
      <vt:lpstr>Garamond</vt:lpstr>
      <vt:lpstr>Beam</vt:lpstr>
      <vt:lpstr>Privacy Act 101</vt:lpstr>
      <vt:lpstr>What is the Privacy Act?</vt:lpstr>
      <vt:lpstr>Why was the Privacy Act passed?</vt:lpstr>
      <vt:lpstr>Why was the Privacy Act enacted?</vt:lpstr>
      <vt:lpstr>What are the limitations of the Privacy Act?</vt:lpstr>
      <vt:lpstr>What is Privacy Act Data?</vt:lpstr>
      <vt:lpstr>What is a System of Records?</vt:lpstr>
      <vt:lpstr>What purpose does the System Notice serve?</vt:lpstr>
      <vt:lpstr>What specific data is listed in a System Notice?</vt:lpstr>
      <vt:lpstr>What specific data is listed in a System Notice? (cont’d)</vt:lpstr>
      <vt:lpstr>What specific data is listed in a System Notice? (cont’d)</vt:lpstr>
      <vt:lpstr>What are DON’s responsibilities under the Privacy Act?</vt:lpstr>
      <vt:lpstr>What are DON’s responsibilities under the Privacy Act? (cont’d)</vt:lpstr>
      <vt:lpstr>What are my responsibilities as a DON employee?</vt:lpstr>
      <vt:lpstr>What are my responsibilities as a DON employee? (Cont’d)</vt:lpstr>
      <vt:lpstr>I am a contractor.  Does the Privacy Act apply to me?</vt:lpstr>
      <vt:lpstr>What are the penalties for violating the Privacy Act?</vt:lpstr>
      <vt:lpstr>What are the penalties for violating the Privacy Act? (cont’d)</vt:lpstr>
      <vt:lpstr>How will I know if the data that I handle is Privacy Act protected data?</vt:lpstr>
      <vt:lpstr>What is the DON Code of Fair Information Principles?</vt:lpstr>
      <vt:lpstr>The DON Code of Fair Information Principles</vt:lpstr>
      <vt:lpstr>Besides Privacy Act data, should I be concerned with other types of For Official Use Only (FOUO) data?</vt:lpstr>
      <vt:lpstr>What are some examples of FOUO data?</vt:lpstr>
      <vt:lpstr>What are some examples of FOUO data? (cont’d)</vt:lpstr>
      <vt:lpstr>What are some examples of FOUO data? (cont’d)</vt:lpstr>
      <vt:lpstr>What are some examples of FOUO data? (cont’d)</vt:lpstr>
      <vt:lpstr>Slide 27</vt:lpstr>
    </vt:vector>
  </TitlesOfParts>
  <Company>DLA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 Act 101</dc:title>
  <dc:creator>hu90186</dc:creator>
  <cp:lastModifiedBy>USMC</cp:lastModifiedBy>
  <cp:revision>70</cp:revision>
  <dcterms:created xsi:type="dcterms:W3CDTF">2004-06-01T19:26:41Z</dcterms:created>
  <dcterms:modified xsi:type="dcterms:W3CDTF">2012-08-01T12:56:25Z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ies>
</file>