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</p:sldMasterIdLst>
  <p:notesMasterIdLst>
    <p:notesMasterId r:id="rId35"/>
  </p:notesMasterIdLst>
  <p:handoutMasterIdLst>
    <p:handoutMasterId r:id="rId36"/>
  </p:handoutMasterIdLst>
  <p:sldIdLst>
    <p:sldId id="265" r:id="rId5"/>
    <p:sldId id="312" r:id="rId6"/>
    <p:sldId id="323" r:id="rId7"/>
    <p:sldId id="324" r:id="rId8"/>
    <p:sldId id="325" r:id="rId9"/>
    <p:sldId id="280" r:id="rId10"/>
    <p:sldId id="281" r:id="rId11"/>
    <p:sldId id="272" r:id="rId12"/>
    <p:sldId id="271" r:id="rId13"/>
    <p:sldId id="282" r:id="rId14"/>
    <p:sldId id="283" r:id="rId15"/>
    <p:sldId id="267" r:id="rId16"/>
    <p:sldId id="286" r:id="rId17"/>
    <p:sldId id="287" r:id="rId18"/>
    <p:sldId id="301" r:id="rId19"/>
    <p:sldId id="290" r:id="rId20"/>
    <p:sldId id="269" r:id="rId21"/>
    <p:sldId id="292" r:id="rId22"/>
    <p:sldId id="293" r:id="rId23"/>
    <p:sldId id="294" r:id="rId24"/>
    <p:sldId id="300" r:id="rId25"/>
    <p:sldId id="305" r:id="rId26"/>
    <p:sldId id="316" r:id="rId27"/>
    <p:sldId id="318" r:id="rId28"/>
    <p:sldId id="317" r:id="rId29"/>
    <p:sldId id="309" r:id="rId30"/>
    <p:sldId id="310" r:id="rId31"/>
    <p:sldId id="320" r:id="rId32"/>
    <p:sldId id="279" r:id="rId33"/>
    <p:sldId id="321" r:id="rId3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3" autoAdjust="0"/>
    <p:restoredTop sz="88889" autoAdjust="0"/>
  </p:normalViewPr>
  <p:slideViewPr>
    <p:cSldViewPr>
      <p:cViewPr>
        <p:scale>
          <a:sx n="75" d="100"/>
          <a:sy n="75" d="100"/>
        </p:scale>
        <p:origin x="-112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8.xml"/><Relationship Id="rId3" Type="http://schemas.openxmlformats.org/officeDocument/2006/relationships/slide" Target="slides/slide12.xml"/><Relationship Id="rId7" Type="http://schemas.openxmlformats.org/officeDocument/2006/relationships/slide" Target="slides/slide17.xml"/><Relationship Id="rId12" Type="http://schemas.openxmlformats.org/officeDocument/2006/relationships/slide" Target="slides/slide27.xml"/><Relationship Id="rId2" Type="http://schemas.openxmlformats.org/officeDocument/2006/relationships/slide" Target="slides/slide10.xml"/><Relationship Id="rId1" Type="http://schemas.openxmlformats.org/officeDocument/2006/relationships/slide" Target="slides/slide9.xml"/><Relationship Id="rId6" Type="http://schemas.openxmlformats.org/officeDocument/2006/relationships/slide" Target="slides/slide16.xml"/><Relationship Id="rId11" Type="http://schemas.openxmlformats.org/officeDocument/2006/relationships/slide" Target="slides/slide22.xml"/><Relationship Id="rId5" Type="http://schemas.openxmlformats.org/officeDocument/2006/relationships/slide" Target="slides/slide14.xml"/><Relationship Id="rId10" Type="http://schemas.openxmlformats.org/officeDocument/2006/relationships/slide" Target="slides/slide20.xml"/><Relationship Id="rId4" Type="http://schemas.openxmlformats.org/officeDocument/2006/relationships/slide" Target="slides/slide13.xml"/><Relationship Id="rId9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7" tIns="46635" rIns="93267" bIns="46635" numCol="1" anchor="t" anchorCtr="0" compatLnSpc="1">
            <a:prstTxWarp prst="textNoShape">
              <a:avLst/>
            </a:prstTxWarp>
          </a:bodyPr>
          <a:lstStyle>
            <a:lvl1pPr defTabSz="93296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7" tIns="46635" rIns="93267" bIns="46635" numCol="1" anchor="t" anchorCtr="0" compatLnSpc="1">
            <a:prstTxWarp prst="textNoShape">
              <a:avLst/>
            </a:prstTxWarp>
          </a:bodyPr>
          <a:lstStyle>
            <a:lvl1pPr algn="r" defTabSz="93296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7" tIns="46635" rIns="93267" bIns="46635" numCol="1" anchor="b" anchorCtr="0" compatLnSpc="1">
            <a:prstTxWarp prst="textNoShape">
              <a:avLst/>
            </a:prstTxWarp>
          </a:bodyPr>
          <a:lstStyle>
            <a:lvl1pPr defTabSz="93296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555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7" tIns="46635" rIns="93267" bIns="46635" numCol="1" anchor="b" anchorCtr="0" compatLnSpc="1">
            <a:prstTxWarp prst="textNoShape">
              <a:avLst/>
            </a:prstTxWarp>
          </a:bodyPr>
          <a:lstStyle>
            <a:lvl1pPr algn="r" defTabSz="93296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178AAFC-826C-4E88-BE30-A8653B654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0" tIns="45593" rIns="91180" bIns="45593" numCol="1" anchor="t" anchorCtr="0" compatLnSpc="1">
            <a:prstTxWarp prst="textNoShape">
              <a:avLst/>
            </a:prstTxWarp>
          </a:bodyPr>
          <a:lstStyle>
            <a:lvl1pPr defTabSz="9122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0" tIns="45593" rIns="91180" bIns="45593" numCol="1" anchor="t" anchorCtr="0" compatLnSpc="1">
            <a:prstTxWarp prst="textNoShape">
              <a:avLst/>
            </a:prstTxWarp>
          </a:bodyPr>
          <a:lstStyle>
            <a:lvl1pPr algn="r" defTabSz="9122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0" tIns="45593" rIns="91180" bIns="455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0" tIns="45593" rIns="91180" bIns="45593" numCol="1" anchor="b" anchorCtr="0" compatLnSpc="1">
            <a:prstTxWarp prst="textNoShape">
              <a:avLst/>
            </a:prstTxWarp>
          </a:bodyPr>
          <a:lstStyle>
            <a:lvl1pPr defTabSz="9122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0" tIns="45593" rIns="91180" bIns="45593" numCol="1" anchor="b" anchorCtr="0" compatLnSpc="1">
            <a:prstTxWarp prst="textNoShape">
              <a:avLst/>
            </a:prstTxWarp>
          </a:bodyPr>
          <a:lstStyle>
            <a:lvl1pPr algn="r" defTabSz="912227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3769B33-FE1F-4910-A150-0EA92319C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A773CB26-86F3-4613-BE45-15F5A7BFAF80}" type="slidenum">
              <a:rPr lang="en-US" smtClean="0">
                <a:latin typeface="Times New Roman" pitchFamily="18" charset="0"/>
              </a:rPr>
              <a:pPr defTabSz="911225"/>
              <a:t>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7131A1C6-1502-4248-AFD6-D7F7E7582671}" type="slidenum">
              <a:rPr lang="en-US" smtClean="0">
                <a:latin typeface="Times New Roman" pitchFamily="18" charset="0"/>
              </a:rPr>
              <a:pPr defTabSz="911225"/>
              <a:t>20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5E94D0B7-E40C-4511-A290-817E1D634F76}" type="slidenum">
              <a:rPr lang="en-US" smtClean="0">
                <a:latin typeface="Times New Roman" pitchFamily="18" charset="0"/>
              </a:rPr>
              <a:pPr defTabSz="911225"/>
              <a:t>22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45740A88-7375-4EEF-8DC9-7E8E78968208}" type="slidenum">
              <a:rPr lang="en-US" smtClean="0">
                <a:latin typeface="Times New Roman" pitchFamily="18" charset="0"/>
              </a:rPr>
              <a:pPr defTabSz="911225"/>
              <a:t>27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15FF0910-217D-4B96-BA81-D3D3CE271C2A}" type="slidenum">
              <a:rPr lang="en-US" smtClean="0">
                <a:latin typeface="Times New Roman" pitchFamily="18" charset="0"/>
              </a:rPr>
              <a:pPr defTabSz="911225"/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847" tIns="45922" rIns="91847" bIns="45922"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C9A34CB8-BDA7-407C-9095-1F1F28483BE7}" type="slidenum">
              <a:rPr lang="en-US" smtClean="0">
                <a:latin typeface="Times New Roman" pitchFamily="18" charset="0"/>
              </a:rPr>
              <a:pPr defTabSz="911225"/>
              <a:t>12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17DF0C39-3AA5-45E8-9FC3-346397DC0634}" type="slidenum">
              <a:rPr lang="en-US" smtClean="0">
                <a:latin typeface="Times New Roman" pitchFamily="18" charset="0"/>
              </a:rPr>
              <a:pPr defTabSz="911225"/>
              <a:t>13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C11F052E-7978-4BB5-807C-FEF64A5ECDCA}" type="slidenum">
              <a:rPr lang="en-US" smtClean="0">
                <a:latin typeface="Times New Roman" pitchFamily="18" charset="0"/>
              </a:rPr>
              <a:pPr defTabSz="911225"/>
              <a:t>14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0D54A295-093E-436F-9C9A-FEEB38B61EA6}" type="slidenum">
              <a:rPr lang="en-US" smtClean="0">
                <a:latin typeface="Times New Roman" pitchFamily="18" charset="0"/>
              </a:rPr>
              <a:pPr defTabSz="911225"/>
              <a:t>16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CC9E3E0F-6B1F-4D91-BEEA-80B160F92884}" type="slidenum">
              <a:rPr lang="en-US" smtClean="0">
                <a:latin typeface="Times New Roman" pitchFamily="18" charset="0"/>
              </a:rPr>
              <a:pPr defTabSz="911225"/>
              <a:t>17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9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EF3077F6-5583-43FD-9AC7-99D02F34E29F}" type="slidenum">
              <a:rPr lang="en-US" smtClean="0">
                <a:latin typeface="Times New Roman" pitchFamily="18" charset="0"/>
              </a:rPr>
              <a:pPr defTabSz="911225"/>
              <a:t>18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A1F41D9D-6FA0-4441-B77A-AEFB5400C7CD}" type="slidenum">
              <a:rPr lang="en-US" smtClean="0">
                <a:latin typeface="Times New Roman" pitchFamily="18" charset="0"/>
              </a:rPr>
              <a:pPr defTabSz="911225"/>
              <a:t>19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63" tIns="45783" rIns="91563" bIns="45783"/>
          <a:lstStyle/>
          <a:p>
            <a:pPr eaLnBrk="1" hangingPunct="1">
              <a:buFontTx/>
              <a:buChar char="•"/>
            </a:pPr>
            <a:endParaRPr lang="en-US" sz="10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</p:grpSp>
      </p:grpSp>
      <p:sp>
        <p:nvSpPr>
          <p:cNvPr id="379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9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13B0C-7FC4-462E-9471-76DD8CAB8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75695-BB3A-4EAA-8E11-DF6EC5194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8923E-8041-4C64-8301-816C69E2E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659B-C3E3-4192-8B45-10F8B6808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1BB9F-2A8F-4E5F-8504-1EE98BCF9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456B6-225E-43D0-B6CA-231A9DEBD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10236-E534-47C4-A545-D6D366D70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496A9-2EFA-4EB0-A943-A567CFE7A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68419-0FE6-4F29-9A3E-4163770A8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DA792-033F-4552-8200-A77717B9E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F84C3-BCFD-4BF0-9416-83F1646EB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2D61DCDD-CCB1-46FD-B288-DBACD4DB2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368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partguide.com/_pages/0060-0504-0815-0812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wrh.noaa.gov/hnx/newslet/fall03/computer.jpg&amp;imgrefurl=http://www.wrh.noaa.gov/hnx/newslet/fall03/helpsave.htm&amp;h=609&amp;w=748&amp;sz=27&amp;tbnid=5w49crmhKkMJ:&amp;tbnh=113&amp;tbnw=139&amp;prev=/images?q=computer+clipart&amp;hl=en&amp;lr=&amp;oi=imagesr&amp;start=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://www.grsites.com/modperl/viewgraphic.cgi?dir1=webgraphics&amp;dir2=clipart&amp;dir3=tech&amp;dir4=film&amp;filename=clipart_tech_film_032.gif&amp;x=34&amp;y=34" TargetMode="Externa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partreview.com/_gallery/_pages/1861954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hyperlink" Target="http://www.usmc.mil/news/publications/Pages/SECNAV%20M-5210.2.asp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partreview.com/_gallery/_pages/1981208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ips.usmc.mil/sites/ard/recman/sf135/Lists/Records%20Management%20Library/AllItems.asp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inenet.usmc.mil/MarineNet/Courses/Enroll.aspx" TargetMode="External"/><Relationship Id="rId2" Type="http://schemas.openxmlformats.org/officeDocument/2006/relationships/hyperlink" Target="https://www.marinenet.usmc.mil/MarineNet/Search/CatalogSearch.aspx?link=Bre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ps.usmc.mil/sites/ard/recman/default.aspx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hqmc.usmc.mil/ORG/AR/ARD/ARDB/DEFAULT.ASPX" TargetMode="External"/><Relationship Id="rId2" Type="http://schemas.openxmlformats.org/officeDocument/2006/relationships/hyperlink" Target="mailto:HQMCREC-MGR@USMC.MI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ps.usmc.mil/sites/ard/recman/default.asp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partguide.com/_pages/0060-0504-0815-0812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300" smtClean="0"/>
              <a:t>RECORDS</a:t>
            </a:r>
            <a:br>
              <a:rPr lang="en-US" sz="6300" smtClean="0"/>
            </a:br>
            <a:r>
              <a:rPr lang="en-US" sz="6300" smtClean="0"/>
              <a:t>MANAGEMENT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019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An Introduction to </a:t>
            </a:r>
            <a:b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Marine Corps 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Records Management </a:t>
            </a:r>
          </a:p>
          <a:p>
            <a:pPr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172200" y="4567238"/>
          <a:ext cx="1600200" cy="1604962"/>
        </p:xfrm>
        <a:graphic>
          <a:graphicData uri="http://schemas.openxmlformats.org/presentationml/2006/ole">
            <p:oleObj spid="_x0000_s1026" name="Drawing" r:id="rId3" imgW="1594800" imgH="1605600" progId="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828800" y="457200"/>
            <a:ext cx="548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NON RECORD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14340" name="Group 6"/>
          <p:cNvGrpSpPr>
            <a:grpSpLocks/>
          </p:cNvGrpSpPr>
          <p:nvPr/>
        </p:nvGrpSpPr>
        <p:grpSpPr bwMode="auto">
          <a:xfrm>
            <a:off x="1885950" y="2933700"/>
            <a:ext cx="5372100" cy="992188"/>
            <a:chOff x="0" y="0"/>
            <a:chExt cx="3384" cy="625"/>
          </a:xfrm>
        </p:grpSpPr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3384" cy="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14345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864" cy="6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600">
                  <a:latin typeface="Verdana" pitchFamily="34" charset="0"/>
                  <a:hlinkClick r:id="rId3"/>
                </a:rPr>
                <a:t>  </a:t>
              </a:r>
              <a:r>
                <a:rPr lang="en-US" sz="5300">
                  <a:latin typeface="Verdana" pitchFamily="34" charset="0"/>
                </a:rPr>
                <a:t> </a:t>
              </a:r>
              <a:r>
                <a:rPr lang="en-US" sz="600">
                  <a:latin typeface="Verdana" pitchFamily="34" charset="0"/>
                </a:rPr>
                <a:t>                                         </a:t>
              </a:r>
            </a:p>
          </p:txBody>
        </p:sp>
      </p:grp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0" y="2933700"/>
            <a:ext cx="9144000" cy="184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600">
                <a:latin typeface="Verdana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4342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</a:rPr>
              <a:t>    Non-Record is information material not meeting the legal requirements of Federal records such as: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Stocks of publications and other reproduced documents maintained for supply purposes only. (A </a:t>
            </a:r>
            <a:r>
              <a:rPr lang="en-US" sz="2000" u="sng" smtClean="0">
                <a:latin typeface="Tahoma" charset="0"/>
              </a:rPr>
              <a:t>single</a:t>
            </a:r>
            <a:r>
              <a:rPr lang="en-US" sz="2000" smtClean="0">
                <a:latin typeface="Tahoma" charset="0"/>
              </a:rPr>
              <a:t> copy of a publication is a permanent record.)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Materials preserved solely for purposes of reference or copies of originals used for exhibition in libraries or museums.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Duplicate copies or drafts.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Correspondence received for information that does not require action.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Reference materials used to prepare briefings or training.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i="1" smtClean="0">
                <a:latin typeface="Tahoma" charset="0"/>
              </a:rPr>
              <a:t>     Additional information can be found in SECNAV M-5210.1 Ch1, Appendix C, Page C-4</a:t>
            </a:r>
          </a:p>
        </p:txBody>
      </p:sp>
      <p:sp>
        <p:nvSpPr>
          <p:cNvPr id="14343" name="Slide Number Placeholder 1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B42262-4B2F-47E3-B500-BAC0570050F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ELECTRONIC RECORDS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Electronic  records management is the information or data files created and stored in digital form through the use of computers and application software. 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			</a:t>
            </a:r>
            <a:endParaRPr lang="en-US" sz="1600" i="1" smtClean="0">
              <a:latin typeface="Tahoma" charset="0"/>
            </a:endParaRPr>
          </a:p>
        </p:txBody>
      </p:sp>
      <p:pic>
        <p:nvPicPr>
          <p:cNvPr id="15364" name="Picture 17" descr="tn_BMC01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724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33" name="Picture 25" descr="http://www.wrh.noaa.gov/hnx/newslet/fall03/helpsave.htm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5181600"/>
            <a:ext cx="1589088" cy="1292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366" name="Rectangle 2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15367" name="Group 30"/>
          <p:cNvGrpSpPr>
            <a:grpSpLocks/>
          </p:cNvGrpSpPr>
          <p:nvPr/>
        </p:nvGrpSpPr>
        <p:grpSpPr bwMode="auto">
          <a:xfrm>
            <a:off x="1439863" y="3200400"/>
            <a:ext cx="6264275" cy="457200"/>
            <a:chOff x="0" y="0"/>
            <a:chExt cx="3946" cy="288"/>
          </a:xfrm>
        </p:grpSpPr>
        <p:sp>
          <p:nvSpPr>
            <p:cNvPr id="15372" name="Rectangle 27"/>
            <p:cNvSpPr>
              <a:spLocks noChangeArrowheads="1"/>
            </p:cNvSpPr>
            <p:nvPr/>
          </p:nvSpPr>
          <p:spPr bwMode="auto">
            <a:xfrm>
              <a:off x="0" y="0"/>
              <a:ext cx="3946" cy="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15373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r>
                <a:rPr lang="en-US" sz="600">
                  <a:latin typeface="Times New Roman" pitchFamily="18" charset="0"/>
                  <a:hlinkClick r:id="rId5"/>
                </a:rPr>
                <a:t>  </a:t>
              </a:r>
              <a:r>
                <a:rPr lang="en-US" sz="2400">
                  <a:latin typeface="Times New Roman" pitchFamily="18" charset="0"/>
                </a:rPr>
                <a:t> </a:t>
              </a:r>
              <a:r>
                <a:rPr lang="en-US" sz="600">
                  <a:latin typeface="Times New Roman" pitchFamily="18" charset="0"/>
                </a:rPr>
                <a:t>                   </a:t>
              </a:r>
            </a:p>
          </p:txBody>
        </p:sp>
      </p:grpSp>
      <p:pic>
        <p:nvPicPr>
          <p:cNvPr id="15368" name="Picture 29" descr="clipart_tech_film_032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5257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28600" y="289560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Tahoma" pitchFamily="34" charset="0"/>
              </a:rPr>
              <a:t>Electronic Information System (</a:t>
            </a:r>
            <a:r>
              <a:rPr lang="en-US" sz="2000" kern="0" dirty="0" err="1">
                <a:latin typeface="Tahoma" pitchFamily="34" charset="0"/>
              </a:rPr>
              <a:t>EIS</a:t>
            </a:r>
            <a:r>
              <a:rPr lang="en-US" sz="2000" kern="0" dirty="0">
                <a:latin typeface="Tahoma" pitchFamily="34" charset="0"/>
              </a:rPr>
              <a:t>) is defined as a system that manages records or data.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r>
              <a:rPr lang="en-US" sz="1600" kern="0" dirty="0">
                <a:latin typeface="Tahoma" pitchFamily="34" charset="0"/>
              </a:rPr>
              <a:t>			</a:t>
            </a:r>
            <a:endParaRPr lang="en-US" sz="1600" i="1" kern="0" dirty="0">
              <a:latin typeface="Tahom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28600" y="3657600"/>
            <a:ext cx="891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Tahoma" pitchFamily="34" charset="0"/>
              </a:rPr>
              <a:t>Electronic records require special maintenance, handling and storage to prevent degradation of the files and support access and retrieval of information according to a NARA-approved disposition.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r>
              <a:rPr lang="en-US" sz="1600" kern="0" dirty="0">
                <a:latin typeface="Tahoma" pitchFamily="34" charset="0"/>
              </a:rPr>
              <a:t>			</a:t>
            </a:r>
            <a:endParaRPr lang="en-US" sz="1600" i="1" kern="0" dirty="0">
              <a:latin typeface="Tahoma" pitchFamily="34" charset="0"/>
            </a:endParaRPr>
          </a:p>
        </p:txBody>
      </p:sp>
      <p:sp>
        <p:nvSpPr>
          <p:cNvPr id="15371" name="Slide Number Placeholder 1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A5D1AE-7AD5-44D2-8F5E-02A2A0E353A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BASIC LAWS, AUTHORITIES AND POLICIES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038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1800" smtClean="0">
                <a:latin typeface="Tahoma" charset="0"/>
              </a:rPr>
              <a:t>44 United States Code, Chapters 31 &amp; 33</a:t>
            </a:r>
          </a:p>
          <a:p>
            <a:pPr eaLnBrk="1" hangingPunct="1"/>
            <a:r>
              <a:rPr lang="en-US" sz="1800" smtClean="0">
                <a:latin typeface="Tahoma" charset="0"/>
              </a:rPr>
              <a:t>36 Subchapter B, National Archives and Records Administration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Tahoma" charset="0"/>
              </a:rPr>
              <a:t>     (NARA), Records Management; Code of Federal Regulations, Chapter XII</a:t>
            </a:r>
          </a:p>
          <a:p>
            <a:pPr eaLnBrk="1" hangingPunct="1">
              <a:lnSpc>
                <a:spcPct val="150000"/>
              </a:lnSpc>
            </a:pPr>
            <a:r>
              <a:rPr lang="en-US" sz="1800" smtClean="0">
                <a:latin typeface="Tahoma" charset="0"/>
              </a:rPr>
              <a:t>DOD 5015.2, DOD Records Management Program</a:t>
            </a:r>
          </a:p>
          <a:p>
            <a:pPr eaLnBrk="1" hangingPunct="1"/>
            <a:r>
              <a:rPr lang="en-US" sz="1800" smtClean="0">
                <a:latin typeface="Tahoma" charset="0"/>
              </a:rPr>
              <a:t>DOD 5015.2-STD, Design Criteria Standard for Electronic Records Management Software Application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1800" smtClean="0">
                <a:latin typeface="Tahoma" charset="0"/>
              </a:rPr>
              <a:t>SECNAVINST 5210.8D, Department of the Navy Records Management Program</a:t>
            </a:r>
          </a:p>
          <a:p>
            <a:pPr eaLnBrk="1" hangingPunct="1"/>
            <a:r>
              <a:rPr lang="en-US" sz="1800" smtClean="0">
                <a:latin typeface="Tahoma" charset="0"/>
              </a:rPr>
              <a:t>SECNAV M- 5210.1, Ch. 1, Nov 2007 (Rev), Department of the Navy Records Management Manual</a:t>
            </a:r>
          </a:p>
          <a:p>
            <a:pPr eaLnBrk="1" hangingPunct="1">
              <a:lnSpc>
                <a:spcPct val="150000"/>
              </a:lnSpc>
            </a:pPr>
            <a:r>
              <a:rPr lang="en-US" sz="1800" smtClean="0">
                <a:latin typeface="Tahoma" charset="0"/>
              </a:rPr>
              <a:t>MCO 5210.11E, Marine Corps Records Management Program</a:t>
            </a:r>
          </a:p>
          <a:p>
            <a:pPr eaLnBrk="1" hangingPunct="1">
              <a:lnSpc>
                <a:spcPct val="150000"/>
              </a:lnSpc>
            </a:pPr>
            <a:r>
              <a:rPr lang="en-US" sz="1800" smtClean="0">
                <a:latin typeface="Tahoma" charset="0"/>
              </a:rPr>
              <a:t>NAVMC 5210.11E, Marine corps Records Management Program Manual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latin typeface="Tahoma" charset="0"/>
              </a:rPr>
              <a:t>                                                       </a:t>
            </a:r>
            <a:endParaRPr lang="en-US" sz="1800" b="1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</p:txBody>
      </p:sp>
      <p:pic>
        <p:nvPicPr>
          <p:cNvPr id="16388" name="Picture 13" descr="Scales Of Justice clipart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1524000"/>
            <a:ext cx="154305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Slide Number Placeholder 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907F58-0B93-4AB5-9204-3496FF7BD55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SSIC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Standard Subject Identification Codes (SSIC) are the single standardized system of numbers and letters for categorizing Navy and Marine Corps information. </a:t>
            </a:r>
            <a:r>
              <a:rPr lang="en-US" sz="2400" smtClean="0">
                <a:latin typeface="Tahoma" charset="0"/>
              </a:rPr>
              <a:t>                                          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228600" y="2667000"/>
            <a:ext cx="6705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600" b="1">
                <a:latin typeface="Tahoma" charset="0"/>
              </a:rPr>
              <a:t>           </a:t>
            </a:r>
            <a:r>
              <a:rPr lang="en-US" sz="1600" b="1" u="sng">
                <a:latin typeface="Tahoma" charset="0"/>
              </a:rPr>
              <a:t>SSIC</a:t>
            </a:r>
            <a:r>
              <a:rPr lang="en-US" sz="1600" b="1">
                <a:latin typeface="Tahoma" charset="0"/>
              </a:rPr>
              <a:t>                                  </a:t>
            </a:r>
            <a:r>
              <a:rPr lang="en-US" sz="1600" b="1" u="sng">
                <a:latin typeface="Tahoma" charset="0"/>
              </a:rPr>
              <a:t>TYPE OF RECORD </a:t>
            </a:r>
            <a:endParaRPr lang="en-US" sz="1600">
              <a:latin typeface="Tahoma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1000   – 1999  		Military Personnel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2000   – 2999		Telecommunications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3000   – 3999		Operations and Readiness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4000   – 4999		Logistics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5000   – 5999		General Administration and Management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6000   – 6999		Medicine and Dentistry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7000   – 7999		Financial Management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8000   – 8999		Ordnance Material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9000   – 9999		Not used by Marine Corps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10000 – 10999		General Material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11000 – 11999		Facilities and Activities Ashore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12000 – 12999		Civilian Personnel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>
                <a:latin typeface="Tahoma" charset="0"/>
              </a:rPr>
              <a:t>13000 – 13999		Aeronautical and Astronautical Material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600">
                <a:latin typeface="Tahoma" charset="0"/>
              </a:rPr>
              <a:t/>
            </a:r>
            <a:br>
              <a:rPr lang="en-US" sz="1600">
                <a:latin typeface="Tahoma" charset="0"/>
              </a:rPr>
            </a:br>
            <a:r>
              <a:rPr lang="en-US" sz="1600">
                <a:latin typeface="Tahoma" charset="0"/>
              </a:rPr>
              <a:t>                                              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600">
              <a:latin typeface="Tahoma" charset="0"/>
            </a:endParaRPr>
          </a:p>
        </p:txBody>
      </p:sp>
      <p:pic>
        <p:nvPicPr>
          <p:cNvPr id="17413" name="Picture 8" descr="BDMAR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7650" y="5680075"/>
            <a:ext cx="147955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7" name="PubOvalCallout"/>
          <p:cNvSpPr>
            <a:spLocks noEditPoints="1" noChangeArrowheads="1"/>
          </p:cNvSpPr>
          <p:nvPr/>
        </p:nvSpPr>
        <p:spPr bwMode="auto">
          <a:xfrm flipH="1">
            <a:off x="5791200" y="4876800"/>
            <a:ext cx="3200400" cy="9144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en-US" sz="1400" dirty="0"/>
              <a:t>      </a:t>
            </a:r>
            <a:r>
              <a:rPr lang="en-US" sz="1400" dirty="0" err="1"/>
              <a:t>GIT</a:t>
            </a:r>
            <a:r>
              <a:rPr lang="en-US" sz="1400" dirty="0"/>
              <a:t>-R-DONE, Marine!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D82630-EAF3-49A1-9A34-F14AB82AE42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IDENTIFY </a:t>
            </a:r>
            <a:r>
              <a:rPr lang="en-US" sz="3200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SSIC</a:t>
            </a:r>
            <a:endParaRPr lang="en-US" sz="3200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07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2514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Word searches may assist in locating the appropriate SSIC code.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The Organization/Command may not assign an SSIC to electronic record systems without completion of the scheduling process.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SECNAV Records Management Manual link: </a:t>
            </a:r>
            <a:r>
              <a:rPr lang="en-US" sz="2000" smtClean="0">
                <a:latin typeface="Tahoma" charset="0"/>
                <a:hlinkClick r:id="rId4"/>
              </a:rPr>
              <a:t>http://www.usmc.mil/news/publications/Pages/SECNAV%20M-5210.2.aspx</a:t>
            </a: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Tahoma" charset="0"/>
              </a:rPr>
              <a:t/>
            </a:r>
            <a:br>
              <a:rPr lang="en-US" sz="2400" smtClean="0">
                <a:latin typeface="Tahoma" charset="0"/>
              </a:rPr>
            </a:br>
            <a:r>
              <a:rPr lang="en-US" sz="1600" smtClean="0">
                <a:latin typeface="Tahoma" charset="0"/>
              </a:rPr>
              <a:t>			                            SECNAV M- 5210.1 Ch 1: Department of the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                                                                       Navy Standard Subject Identification Code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                                                                       Manual -  </a:t>
            </a: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			              For example:</a:t>
            </a: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Tahoma" charset="0"/>
            </a:endParaRP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 </a:t>
            </a: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                                                           </a:t>
            </a:r>
          </a:p>
          <a:p>
            <a:pPr lvl="4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                                                             </a:t>
            </a:r>
            <a:br>
              <a:rPr lang="en-US" sz="1600" smtClean="0">
                <a:latin typeface="Tahoma" charset="0"/>
              </a:rPr>
            </a:br>
            <a:endParaRPr lang="en-US" sz="16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Tahoma" charset="0"/>
              </a:rPr>
              <a:t>                                               </a:t>
            </a:r>
          </a:p>
        </p:txBody>
      </p:sp>
      <p:grpSp>
        <p:nvGrpSpPr>
          <p:cNvPr id="3077" name="Group 1165"/>
          <p:cNvGrpSpPr>
            <a:grpSpLocks/>
          </p:cNvGrpSpPr>
          <p:nvPr/>
        </p:nvGrpSpPr>
        <p:grpSpPr bwMode="auto">
          <a:xfrm>
            <a:off x="2286000" y="4038600"/>
            <a:ext cx="1981200" cy="2667000"/>
            <a:chOff x="1104" y="1536"/>
            <a:chExt cx="1872" cy="2775"/>
          </a:xfrm>
        </p:grpSpPr>
        <p:graphicFrame>
          <p:nvGraphicFramePr>
            <p:cNvPr id="3074" name="Object 1032"/>
            <p:cNvGraphicFramePr>
              <a:graphicFrameLocks/>
            </p:cNvGraphicFramePr>
            <p:nvPr/>
          </p:nvGraphicFramePr>
          <p:xfrm>
            <a:off x="1104" y="1536"/>
            <a:ext cx="1355" cy="1853"/>
          </p:xfrm>
          <a:graphic>
            <a:graphicData uri="http://schemas.openxmlformats.org/presentationml/2006/ole">
              <p:oleObj spid="_x0000_s3074" name="Clip" r:id="rId5" imgW="2151000" imgH="2941560" progId="">
                <p:embed/>
              </p:oleObj>
            </a:graphicData>
          </a:graphic>
        </p:graphicFrame>
        <p:sp>
          <p:nvSpPr>
            <p:cNvPr id="3080" name="Rectangle 1033"/>
            <p:cNvSpPr>
              <a:spLocks noChangeArrowheads="1"/>
            </p:cNvSpPr>
            <p:nvPr/>
          </p:nvSpPr>
          <p:spPr bwMode="auto">
            <a:xfrm rot="-789266">
              <a:off x="1440" y="1990"/>
              <a:ext cx="1044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chemeClr val="bg1"/>
                  </a:solidFill>
                </a:rPr>
                <a:t>SECNAV</a:t>
              </a:r>
            </a:p>
            <a:p>
              <a:pPr eaLnBrk="0" hangingPunct="0"/>
              <a:r>
                <a:rPr lang="en-US" sz="1600" b="1">
                  <a:solidFill>
                    <a:schemeClr val="bg1"/>
                  </a:solidFill>
                </a:rPr>
                <a:t>M-5210.1</a:t>
              </a:r>
            </a:p>
          </p:txBody>
        </p:sp>
        <p:grpSp>
          <p:nvGrpSpPr>
            <p:cNvPr id="3081" name="Group 1101"/>
            <p:cNvGrpSpPr>
              <a:grpSpLocks/>
            </p:cNvGrpSpPr>
            <p:nvPr/>
          </p:nvGrpSpPr>
          <p:grpSpPr bwMode="auto">
            <a:xfrm>
              <a:off x="1344" y="3072"/>
              <a:ext cx="1632" cy="1239"/>
              <a:chOff x="1344" y="3072"/>
              <a:chExt cx="1632" cy="1239"/>
            </a:xfrm>
          </p:grpSpPr>
          <p:grpSp>
            <p:nvGrpSpPr>
              <p:cNvPr id="3082" name="Group 1102"/>
              <p:cNvGrpSpPr>
                <a:grpSpLocks/>
              </p:cNvGrpSpPr>
              <p:nvPr/>
            </p:nvGrpSpPr>
            <p:grpSpPr bwMode="auto">
              <a:xfrm>
                <a:off x="1490" y="3609"/>
                <a:ext cx="958" cy="702"/>
                <a:chOff x="1490" y="3609"/>
                <a:chExt cx="737" cy="702"/>
              </a:xfrm>
            </p:grpSpPr>
            <p:sp>
              <p:nvSpPr>
                <p:cNvPr id="3137" name="Oval 1103"/>
                <p:cNvSpPr>
                  <a:spLocks noChangeArrowheads="1"/>
                </p:cNvSpPr>
                <p:nvPr/>
              </p:nvSpPr>
              <p:spPr bwMode="auto">
                <a:xfrm>
                  <a:off x="1576" y="4064"/>
                  <a:ext cx="569" cy="247"/>
                </a:xfrm>
                <a:prstGeom prst="ellipse">
                  <a:avLst/>
                </a:prstGeom>
                <a:solidFill>
                  <a:srgbClr val="202020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3138" name="Freeform 1104"/>
                <p:cNvSpPr>
                  <a:spLocks/>
                </p:cNvSpPr>
                <p:nvPr/>
              </p:nvSpPr>
              <p:spPr bwMode="auto">
                <a:xfrm>
                  <a:off x="1577" y="3676"/>
                  <a:ext cx="284" cy="506"/>
                </a:xfrm>
                <a:custGeom>
                  <a:avLst/>
                  <a:gdLst>
                    <a:gd name="T0" fmla="*/ 0 w 1138"/>
                    <a:gd name="T1" fmla="*/ 0 h 2024"/>
                    <a:gd name="T2" fmla="*/ 0 w 1138"/>
                    <a:gd name="T3" fmla="*/ 0 h 2024"/>
                    <a:gd name="T4" fmla="*/ 0 w 1138"/>
                    <a:gd name="T5" fmla="*/ 0 h 2024"/>
                    <a:gd name="T6" fmla="*/ 0 w 1138"/>
                    <a:gd name="T7" fmla="*/ 0 h 2024"/>
                    <a:gd name="T8" fmla="*/ 0 w 1138"/>
                    <a:gd name="T9" fmla="*/ 0 h 2024"/>
                    <a:gd name="T10" fmla="*/ 0 w 1138"/>
                    <a:gd name="T11" fmla="*/ 0 h 2024"/>
                    <a:gd name="T12" fmla="*/ 0 w 1138"/>
                    <a:gd name="T13" fmla="*/ 0 h 2024"/>
                    <a:gd name="T14" fmla="*/ 0 w 1138"/>
                    <a:gd name="T15" fmla="*/ 0 h 2024"/>
                    <a:gd name="T16" fmla="*/ 0 w 1138"/>
                    <a:gd name="T17" fmla="*/ 0 h 2024"/>
                    <a:gd name="T18" fmla="*/ 0 w 1138"/>
                    <a:gd name="T19" fmla="*/ 0 h 2024"/>
                    <a:gd name="T20" fmla="*/ 0 w 1138"/>
                    <a:gd name="T21" fmla="*/ 0 h 2024"/>
                    <a:gd name="T22" fmla="*/ 0 w 1138"/>
                    <a:gd name="T23" fmla="*/ 0 h 2024"/>
                    <a:gd name="T24" fmla="*/ 0 w 1138"/>
                    <a:gd name="T25" fmla="*/ 0 h 2024"/>
                    <a:gd name="T26" fmla="*/ 0 w 1138"/>
                    <a:gd name="T27" fmla="*/ 0 h 2024"/>
                    <a:gd name="T28" fmla="*/ 0 w 1138"/>
                    <a:gd name="T29" fmla="*/ 0 h 202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138"/>
                    <a:gd name="T46" fmla="*/ 0 h 2024"/>
                    <a:gd name="T47" fmla="*/ 1138 w 1138"/>
                    <a:gd name="T48" fmla="*/ 2024 h 202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138" h="2024">
                      <a:moveTo>
                        <a:pt x="129" y="0"/>
                      </a:moveTo>
                      <a:lnTo>
                        <a:pt x="161" y="277"/>
                      </a:lnTo>
                      <a:lnTo>
                        <a:pt x="170" y="434"/>
                      </a:lnTo>
                      <a:lnTo>
                        <a:pt x="181" y="605"/>
                      </a:lnTo>
                      <a:lnTo>
                        <a:pt x="191" y="767"/>
                      </a:lnTo>
                      <a:lnTo>
                        <a:pt x="192" y="933"/>
                      </a:lnTo>
                      <a:lnTo>
                        <a:pt x="186" y="1056"/>
                      </a:lnTo>
                      <a:lnTo>
                        <a:pt x="171" y="1212"/>
                      </a:lnTo>
                      <a:lnTo>
                        <a:pt x="143" y="1407"/>
                      </a:lnTo>
                      <a:lnTo>
                        <a:pt x="108" y="1601"/>
                      </a:lnTo>
                      <a:lnTo>
                        <a:pt x="57" y="1796"/>
                      </a:lnTo>
                      <a:lnTo>
                        <a:pt x="0" y="2024"/>
                      </a:lnTo>
                      <a:lnTo>
                        <a:pt x="1138" y="2024"/>
                      </a:lnTo>
                      <a:lnTo>
                        <a:pt x="1138" y="0"/>
                      </a:lnTo>
                      <a:lnTo>
                        <a:pt x="129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9" name="Freeform 1105"/>
                <p:cNvSpPr>
                  <a:spLocks/>
                </p:cNvSpPr>
                <p:nvPr/>
              </p:nvSpPr>
              <p:spPr bwMode="auto">
                <a:xfrm>
                  <a:off x="1858" y="3676"/>
                  <a:ext cx="285" cy="506"/>
                </a:xfrm>
                <a:custGeom>
                  <a:avLst/>
                  <a:gdLst>
                    <a:gd name="T0" fmla="*/ 0 w 1138"/>
                    <a:gd name="T1" fmla="*/ 0 h 2024"/>
                    <a:gd name="T2" fmla="*/ 0 w 1138"/>
                    <a:gd name="T3" fmla="*/ 0 h 2024"/>
                    <a:gd name="T4" fmla="*/ 0 w 1138"/>
                    <a:gd name="T5" fmla="*/ 0 h 2024"/>
                    <a:gd name="T6" fmla="*/ 0 w 1138"/>
                    <a:gd name="T7" fmla="*/ 0 h 2024"/>
                    <a:gd name="T8" fmla="*/ 0 w 1138"/>
                    <a:gd name="T9" fmla="*/ 0 h 2024"/>
                    <a:gd name="T10" fmla="*/ 0 w 1138"/>
                    <a:gd name="T11" fmla="*/ 0 h 2024"/>
                    <a:gd name="T12" fmla="*/ 0 w 1138"/>
                    <a:gd name="T13" fmla="*/ 0 h 2024"/>
                    <a:gd name="T14" fmla="*/ 0 w 1138"/>
                    <a:gd name="T15" fmla="*/ 0 h 2024"/>
                    <a:gd name="T16" fmla="*/ 0 w 1138"/>
                    <a:gd name="T17" fmla="*/ 0 h 2024"/>
                    <a:gd name="T18" fmla="*/ 0 w 1138"/>
                    <a:gd name="T19" fmla="*/ 0 h 2024"/>
                    <a:gd name="T20" fmla="*/ 0 w 1138"/>
                    <a:gd name="T21" fmla="*/ 0 h 2024"/>
                    <a:gd name="T22" fmla="*/ 0 w 1138"/>
                    <a:gd name="T23" fmla="*/ 0 h 2024"/>
                    <a:gd name="T24" fmla="*/ 0 w 1138"/>
                    <a:gd name="T25" fmla="*/ 0 h 2024"/>
                    <a:gd name="T26" fmla="*/ 0 w 1138"/>
                    <a:gd name="T27" fmla="*/ 0 h 2024"/>
                    <a:gd name="T28" fmla="*/ 0 w 1138"/>
                    <a:gd name="T29" fmla="*/ 0 h 202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138"/>
                    <a:gd name="T46" fmla="*/ 0 h 2024"/>
                    <a:gd name="T47" fmla="*/ 1138 w 1138"/>
                    <a:gd name="T48" fmla="*/ 2024 h 202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138" h="2024">
                      <a:moveTo>
                        <a:pt x="1008" y="0"/>
                      </a:moveTo>
                      <a:lnTo>
                        <a:pt x="976" y="277"/>
                      </a:lnTo>
                      <a:lnTo>
                        <a:pt x="967" y="434"/>
                      </a:lnTo>
                      <a:lnTo>
                        <a:pt x="956" y="605"/>
                      </a:lnTo>
                      <a:lnTo>
                        <a:pt x="945" y="767"/>
                      </a:lnTo>
                      <a:lnTo>
                        <a:pt x="944" y="933"/>
                      </a:lnTo>
                      <a:lnTo>
                        <a:pt x="951" y="1056"/>
                      </a:lnTo>
                      <a:lnTo>
                        <a:pt x="965" y="1212"/>
                      </a:lnTo>
                      <a:lnTo>
                        <a:pt x="994" y="1407"/>
                      </a:lnTo>
                      <a:lnTo>
                        <a:pt x="1030" y="1601"/>
                      </a:lnTo>
                      <a:lnTo>
                        <a:pt x="1079" y="1796"/>
                      </a:lnTo>
                      <a:lnTo>
                        <a:pt x="1138" y="2024"/>
                      </a:lnTo>
                      <a:lnTo>
                        <a:pt x="0" y="2024"/>
                      </a:lnTo>
                      <a:lnTo>
                        <a:pt x="0" y="0"/>
                      </a:lnTo>
                      <a:lnTo>
                        <a:pt x="1008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0" name="Freeform 1106"/>
                <p:cNvSpPr>
                  <a:spLocks/>
                </p:cNvSpPr>
                <p:nvPr/>
              </p:nvSpPr>
              <p:spPr bwMode="auto">
                <a:xfrm>
                  <a:off x="1578" y="4176"/>
                  <a:ext cx="564" cy="12"/>
                </a:xfrm>
                <a:custGeom>
                  <a:avLst/>
                  <a:gdLst>
                    <a:gd name="T0" fmla="*/ 0 w 2257"/>
                    <a:gd name="T1" fmla="*/ 0 h 47"/>
                    <a:gd name="T2" fmla="*/ 0 w 2257"/>
                    <a:gd name="T3" fmla="*/ 0 h 47"/>
                    <a:gd name="T4" fmla="*/ 0 w 2257"/>
                    <a:gd name="T5" fmla="*/ 0 h 47"/>
                    <a:gd name="T6" fmla="*/ 0 w 2257"/>
                    <a:gd name="T7" fmla="*/ 0 h 47"/>
                    <a:gd name="T8" fmla="*/ 0 w 2257"/>
                    <a:gd name="T9" fmla="*/ 0 h 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57"/>
                    <a:gd name="T16" fmla="*/ 0 h 47"/>
                    <a:gd name="T17" fmla="*/ 2257 w 2257"/>
                    <a:gd name="T18" fmla="*/ 47 h 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57" h="47">
                      <a:moveTo>
                        <a:pt x="11" y="0"/>
                      </a:moveTo>
                      <a:lnTo>
                        <a:pt x="0" y="47"/>
                      </a:lnTo>
                      <a:lnTo>
                        <a:pt x="2257" y="47"/>
                      </a:lnTo>
                      <a:lnTo>
                        <a:pt x="2251" y="0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1" name="Rectangle 1107"/>
                <p:cNvSpPr>
                  <a:spLocks noChangeArrowheads="1"/>
                </p:cNvSpPr>
                <p:nvPr/>
              </p:nvSpPr>
              <p:spPr bwMode="auto">
                <a:xfrm>
                  <a:off x="1828" y="3659"/>
                  <a:ext cx="63" cy="543"/>
                </a:xfrm>
                <a:prstGeom prst="rect">
                  <a:avLst/>
                </a:prstGeom>
                <a:solidFill>
                  <a:srgbClr val="20202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3142" name="Freeform 1108"/>
                <p:cNvSpPr>
                  <a:spLocks/>
                </p:cNvSpPr>
                <p:nvPr/>
              </p:nvSpPr>
              <p:spPr bwMode="auto">
                <a:xfrm>
                  <a:off x="1608" y="3695"/>
                  <a:ext cx="100" cy="571"/>
                </a:xfrm>
                <a:custGeom>
                  <a:avLst/>
                  <a:gdLst>
                    <a:gd name="T0" fmla="*/ 0 w 398"/>
                    <a:gd name="T1" fmla="*/ 0 h 2283"/>
                    <a:gd name="T2" fmla="*/ 0 w 398"/>
                    <a:gd name="T3" fmla="*/ 0 h 2283"/>
                    <a:gd name="T4" fmla="*/ 0 w 398"/>
                    <a:gd name="T5" fmla="*/ 0 h 2283"/>
                    <a:gd name="T6" fmla="*/ 0 w 398"/>
                    <a:gd name="T7" fmla="*/ 0 h 2283"/>
                    <a:gd name="T8" fmla="*/ 0 w 398"/>
                    <a:gd name="T9" fmla="*/ 0 h 2283"/>
                    <a:gd name="T10" fmla="*/ 0 w 398"/>
                    <a:gd name="T11" fmla="*/ 0 h 2283"/>
                    <a:gd name="T12" fmla="*/ 0 w 398"/>
                    <a:gd name="T13" fmla="*/ 0 h 2283"/>
                    <a:gd name="T14" fmla="*/ 0 w 398"/>
                    <a:gd name="T15" fmla="*/ 0 h 2283"/>
                    <a:gd name="T16" fmla="*/ 0 w 398"/>
                    <a:gd name="T17" fmla="*/ 0 h 2283"/>
                    <a:gd name="T18" fmla="*/ 0 w 398"/>
                    <a:gd name="T19" fmla="*/ 0 h 2283"/>
                    <a:gd name="T20" fmla="*/ 0 w 398"/>
                    <a:gd name="T21" fmla="*/ 0 h 2283"/>
                    <a:gd name="T22" fmla="*/ 0 w 398"/>
                    <a:gd name="T23" fmla="*/ 0 h 2283"/>
                    <a:gd name="T24" fmla="*/ 0 w 398"/>
                    <a:gd name="T25" fmla="*/ 0 h 2283"/>
                    <a:gd name="T26" fmla="*/ 0 w 398"/>
                    <a:gd name="T27" fmla="*/ 0 h 2283"/>
                    <a:gd name="T28" fmla="*/ 0 w 398"/>
                    <a:gd name="T29" fmla="*/ 0 h 2283"/>
                    <a:gd name="T30" fmla="*/ 0 w 398"/>
                    <a:gd name="T31" fmla="*/ 0 h 2283"/>
                    <a:gd name="T32" fmla="*/ 0 w 398"/>
                    <a:gd name="T33" fmla="*/ 0 h 2283"/>
                    <a:gd name="T34" fmla="*/ 0 w 398"/>
                    <a:gd name="T35" fmla="*/ 0 h 2283"/>
                    <a:gd name="T36" fmla="*/ 0 w 398"/>
                    <a:gd name="T37" fmla="*/ 0 h 2283"/>
                    <a:gd name="T38" fmla="*/ 0 w 398"/>
                    <a:gd name="T39" fmla="*/ 0 h 2283"/>
                    <a:gd name="T40" fmla="*/ 0 w 398"/>
                    <a:gd name="T41" fmla="*/ 0 h 2283"/>
                    <a:gd name="T42" fmla="*/ 0 w 398"/>
                    <a:gd name="T43" fmla="*/ 0 h 2283"/>
                    <a:gd name="T44" fmla="*/ 0 w 398"/>
                    <a:gd name="T45" fmla="*/ 0 h 2283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398"/>
                    <a:gd name="T70" fmla="*/ 0 h 2283"/>
                    <a:gd name="T71" fmla="*/ 398 w 398"/>
                    <a:gd name="T72" fmla="*/ 2283 h 2283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398" h="2283">
                      <a:moveTo>
                        <a:pt x="123" y="0"/>
                      </a:moveTo>
                      <a:lnTo>
                        <a:pt x="168" y="334"/>
                      </a:lnTo>
                      <a:lnTo>
                        <a:pt x="177" y="496"/>
                      </a:lnTo>
                      <a:lnTo>
                        <a:pt x="188" y="674"/>
                      </a:lnTo>
                      <a:lnTo>
                        <a:pt x="199" y="847"/>
                      </a:lnTo>
                      <a:lnTo>
                        <a:pt x="202" y="1021"/>
                      </a:lnTo>
                      <a:lnTo>
                        <a:pt x="194" y="1149"/>
                      </a:lnTo>
                      <a:lnTo>
                        <a:pt x="178" y="1310"/>
                      </a:lnTo>
                      <a:lnTo>
                        <a:pt x="150" y="1514"/>
                      </a:lnTo>
                      <a:lnTo>
                        <a:pt x="112" y="1718"/>
                      </a:lnTo>
                      <a:lnTo>
                        <a:pt x="59" y="1922"/>
                      </a:lnTo>
                      <a:lnTo>
                        <a:pt x="0" y="2159"/>
                      </a:lnTo>
                      <a:lnTo>
                        <a:pt x="47" y="2200"/>
                      </a:lnTo>
                      <a:lnTo>
                        <a:pt x="112" y="2239"/>
                      </a:lnTo>
                      <a:lnTo>
                        <a:pt x="193" y="2283"/>
                      </a:lnTo>
                      <a:lnTo>
                        <a:pt x="214" y="1955"/>
                      </a:lnTo>
                      <a:lnTo>
                        <a:pt x="241" y="1547"/>
                      </a:lnTo>
                      <a:lnTo>
                        <a:pt x="256" y="1309"/>
                      </a:lnTo>
                      <a:lnTo>
                        <a:pt x="268" y="1147"/>
                      </a:lnTo>
                      <a:lnTo>
                        <a:pt x="290" y="858"/>
                      </a:lnTo>
                      <a:lnTo>
                        <a:pt x="328" y="495"/>
                      </a:lnTo>
                      <a:lnTo>
                        <a:pt x="398" y="33"/>
                      </a:lnTo>
                      <a:lnTo>
                        <a:pt x="123" y="0"/>
                      </a:lnTo>
                      <a:close/>
                    </a:path>
                  </a:pathLst>
                </a:custGeom>
                <a:solidFill>
                  <a:srgbClr val="60606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3" name="Oval 1109"/>
                <p:cNvSpPr>
                  <a:spLocks noChangeArrowheads="1"/>
                </p:cNvSpPr>
                <p:nvPr/>
              </p:nvSpPr>
              <p:spPr bwMode="auto">
                <a:xfrm>
                  <a:off x="1490" y="3609"/>
                  <a:ext cx="737" cy="178"/>
                </a:xfrm>
                <a:prstGeom prst="ellipse">
                  <a:avLst/>
                </a:prstGeom>
                <a:solidFill>
                  <a:srgbClr val="606060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3144" name="Oval 1110"/>
                <p:cNvSpPr>
                  <a:spLocks noChangeArrowheads="1"/>
                </p:cNvSpPr>
                <p:nvPr/>
              </p:nvSpPr>
              <p:spPr bwMode="auto">
                <a:xfrm>
                  <a:off x="1608" y="3619"/>
                  <a:ext cx="507" cy="114"/>
                </a:xfrm>
                <a:prstGeom prst="ellipse">
                  <a:avLst/>
                </a:prstGeom>
                <a:solidFill>
                  <a:srgbClr val="000000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en-US"/>
                </a:p>
              </p:txBody>
            </p:sp>
          </p:grpSp>
          <p:grpSp>
            <p:nvGrpSpPr>
              <p:cNvPr id="3083" name="Group 1111"/>
              <p:cNvGrpSpPr>
                <a:grpSpLocks/>
              </p:cNvGrpSpPr>
              <p:nvPr/>
            </p:nvGrpSpPr>
            <p:grpSpPr bwMode="auto">
              <a:xfrm>
                <a:off x="2289" y="3180"/>
                <a:ext cx="687" cy="468"/>
                <a:chOff x="1945" y="3162"/>
                <a:chExt cx="687" cy="468"/>
              </a:xfrm>
            </p:grpSpPr>
            <p:grpSp>
              <p:nvGrpSpPr>
                <p:cNvPr id="3128" name="Group 1112"/>
                <p:cNvGrpSpPr>
                  <a:grpSpLocks/>
                </p:cNvGrpSpPr>
                <p:nvPr/>
              </p:nvGrpSpPr>
              <p:grpSpPr bwMode="auto">
                <a:xfrm>
                  <a:off x="1959" y="3162"/>
                  <a:ext cx="673" cy="461"/>
                  <a:chOff x="1959" y="3162"/>
                  <a:chExt cx="673" cy="461"/>
                </a:xfrm>
              </p:grpSpPr>
              <p:sp>
                <p:nvSpPr>
                  <p:cNvPr id="3135" name="Oval 1113"/>
                  <p:cNvSpPr>
                    <a:spLocks noChangeArrowheads="1"/>
                  </p:cNvSpPr>
                  <p:nvPr/>
                </p:nvSpPr>
                <p:spPr bwMode="auto">
                  <a:xfrm>
                    <a:off x="2594" y="3162"/>
                    <a:ext cx="38" cy="4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36" name="Freeform 1114"/>
                  <p:cNvSpPr>
                    <a:spLocks/>
                  </p:cNvSpPr>
                  <p:nvPr/>
                </p:nvSpPr>
                <p:spPr bwMode="auto">
                  <a:xfrm>
                    <a:off x="1959" y="3165"/>
                    <a:ext cx="665" cy="458"/>
                  </a:xfrm>
                  <a:custGeom>
                    <a:avLst/>
                    <a:gdLst>
                      <a:gd name="T0" fmla="*/ 0 w 2661"/>
                      <a:gd name="T1" fmla="*/ 0 h 1832"/>
                      <a:gd name="T2" fmla="*/ 0 w 2661"/>
                      <a:gd name="T3" fmla="*/ 0 h 1832"/>
                      <a:gd name="T4" fmla="*/ 0 w 2661"/>
                      <a:gd name="T5" fmla="*/ 0 h 1832"/>
                      <a:gd name="T6" fmla="*/ 0 w 2661"/>
                      <a:gd name="T7" fmla="*/ 0 h 1832"/>
                      <a:gd name="T8" fmla="*/ 0 w 2661"/>
                      <a:gd name="T9" fmla="*/ 0 h 183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661"/>
                      <a:gd name="T16" fmla="*/ 0 h 1832"/>
                      <a:gd name="T17" fmla="*/ 2661 w 2661"/>
                      <a:gd name="T18" fmla="*/ 1832 h 183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661" h="1832">
                        <a:moveTo>
                          <a:pt x="0" y="1600"/>
                        </a:moveTo>
                        <a:lnTo>
                          <a:pt x="2576" y="0"/>
                        </a:lnTo>
                        <a:lnTo>
                          <a:pt x="2661" y="112"/>
                        </a:lnTo>
                        <a:lnTo>
                          <a:pt x="133" y="1832"/>
                        </a:lnTo>
                        <a:lnTo>
                          <a:pt x="0" y="160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9" name="Group 1115"/>
                <p:cNvGrpSpPr>
                  <a:grpSpLocks/>
                </p:cNvGrpSpPr>
                <p:nvPr/>
              </p:nvGrpSpPr>
              <p:grpSpPr bwMode="auto">
                <a:xfrm>
                  <a:off x="1945" y="3164"/>
                  <a:ext cx="685" cy="466"/>
                  <a:chOff x="1945" y="3164"/>
                  <a:chExt cx="685" cy="466"/>
                </a:xfrm>
              </p:grpSpPr>
              <p:sp>
                <p:nvSpPr>
                  <p:cNvPr id="3130" name="Freeform 1116"/>
                  <p:cNvSpPr>
                    <a:spLocks/>
                  </p:cNvSpPr>
                  <p:nvPr/>
                </p:nvSpPr>
                <p:spPr bwMode="auto">
                  <a:xfrm>
                    <a:off x="2600" y="3164"/>
                    <a:ext cx="28" cy="35"/>
                  </a:xfrm>
                  <a:custGeom>
                    <a:avLst/>
                    <a:gdLst>
                      <a:gd name="T0" fmla="*/ 0 w 113"/>
                      <a:gd name="T1" fmla="*/ 0 h 137"/>
                      <a:gd name="T2" fmla="*/ 0 w 113"/>
                      <a:gd name="T3" fmla="*/ 0 h 137"/>
                      <a:gd name="T4" fmla="*/ 0 w 113"/>
                      <a:gd name="T5" fmla="*/ 0 h 137"/>
                      <a:gd name="T6" fmla="*/ 0 w 113"/>
                      <a:gd name="T7" fmla="*/ 0 h 137"/>
                      <a:gd name="T8" fmla="*/ 0 w 113"/>
                      <a:gd name="T9" fmla="*/ 0 h 1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3"/>
                      <a:gd name="T16" fmla="*/ 0 h 137"/>
                      <a:gd name="T17" fmla="*/ 113 w 113"/>
                      <a:gd name="T18" fmla="*/ 137 h 13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3" h="137">
                        <a:moveTo>
                          <a:pt x="0" y="27"/>
                        </a:moveTo>
                        <a:lnTo>
                          <a:pt x="35" y="0"/>
                        </a:lnTo>
                        <a:lnTo>
                          <a:pt x="113" y="107"/>
                        </a:lnTo>
                        <a:lnTo>
                          <a:pt x="70" y="137"/>
                        </a:lnTo>
                        <a:lnTo>
                          <a:pt x="0" y="2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1" name="Freeform 1117"/>
                  <p:cNvSpPr>
                    <a:spLocks/>
                  </p:cNvSpPr>
                  <p:nvPr/>
                </p:nvSpPr>
                <p:spPr bwMode="auto">
                  <a:xfrm>
                    <a:off x="2096" y="3170"/>
                    <a:ext cx="534" cy="346"/>
                  </a:xfrm>
                  <a:custGeom>
                    <a:avLst/>
                    <a:gdLst>
                      <a:gd name="T0" fmla="*/ 0 w 2134"/>
                      <a:gd name="T1" fmla="*/ 0 h 1382"/>
                      <a:gd name="T2" fmla="*/ 0 w 2134"/>
                      <a:gd name="T3" fmla="*/ 0 h 1382"/>
                      <a:gd name="T4" fmla="*/ 0 w 2134"/>
                      <a:gd name="T5" fmla="*/ 0 h 1382"/>
                      <a:gd name="T6" fmla="*/ 0 w 2134"/>
                      <a:gd name="T7" fmla="*/ 0 h 1382"/>
                      <a:gd name="T8" fmla="*/ 0 w 2134"/>
                      <a:gd name="T9" fmla="*/ 0 h 138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34"/>
                      <a:gd name="T16" fmla="*/ 0 h 1382"/>
                      <a:gd name="T17" fmla="*/ 2134 w 2134"/>
                      <a:gd name="T18" fmla="*/ 1382 h 138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34" h="1382">
                        <a:moveTo>
                          <a:pt x="0" y="1362"/>
                        </a:moveTo>
                        <a:lnTo>
                          <a:pt x="2126" y="0"/>
                        </a:lnTo>
                        <a:lnTo>
                          <a:pt x="2134" y="14"/>
                        </a:lnTo>
                        <a:lnTo>
                          <a:pt x="49" y="1382"/>
                        </a:lnTo>
                        <a:lnTo>
                          <a:pt x="0" y="136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132" name="Group 1118"/>
                  <p:cNvGrpSpPr>
                    <a:grpSpLocks/>
                  </p:cNvGrpSpPr>
                  <p:nvPr/>
                </p:nvGrpSpPr>
                <p:grpSpPr bwMode="auto">
                  <a:xfrm>
                    <a:off x="1945" y="3480"/>
                    <a:ext cx="187" cy="150"/>
                    <a:chOff x="1945" y="3480"/>
                    <a:chExt cx="187" cy="150"/>
                  </a:xfrm>
                </p:grpSpPr>
                <p:sp>
                  <p:nvSpPr>
                    <p:cNvPr id="3133" name="Freeform 1119"/>
                    <p:cNvSpPr>
                      <a:spLocks/>
                    </p:cNvSpPr>
                    <p:nvPr/>
                  </p:nvSpPr>
                  <p:spPr bwMode="auto">
                    <a:xfrm>
                      <a:off x="1966" y="3480"/>
                      <a:ext cx="166" cy="140"/>
                    </a:xfrm>
                    <a:custGeom>
                      <a:avLst/>
                      <a:gdLst>
                        <a:gd name="T0" fmla="*/ 0 w 663"/>
                        <a:gd name="T1" fmla="*/ 0 h 559"/>
                        <a:gd name="T2" fmla="*/ 0 w 663"/>
                        <a:gd name="T3" fmla="*/ 0 h 559"/>
                        <a:gd name="T4" fmla="*/ 0 w 663"/>
                        <a:gd name="T5" fmla="*/ 0 h 559"/>
                        <a:gd name="T6" fmla="*/ 0 w 663"/>
                        <a:gd name="T7" fmla="*/ 0 h 559"/>
                        <a:gd name="T8" fmla="*/ 0 w 663"/>
                        <a:gd name="T9" fmla="*/ 0 h 559"/>
                        <a:gd name="T10" fmla="*/ 0 w 663"/>
                        <a:gd name="T11" fmla="*/ 0 h 559"/>
                        <a:gd name="T12" fmla="*/ 0 w 663"/>
                        <a:gd name="T13" fmla="*/ 0 h 559"/>
                        <a:gd name="T14" fmla="*/ 0 w 663"/>
                        <a:gd name="T15" fmla="*/ 0 h 559"/>
                        <a:gd name="T16" fmla="*/ 0 w 663"/>
                        <a:gd name="T17" fmla="*/ 0 h 559"/>
                        <a:gd name="T18" fmla="*/ 0 w 663"/>
                        <a:gd name="T19" fmla="*/ 0 h 559"/>
                        <a:gd name="T20" fmla="*/ 0 w 663"/>
                        <a:gd name="T21" fmla="*/ 0 h 559"/>
                        <a:gd name="T22" fmla="*/ 0 w 663"/>
                        <a:gd name="T23" fmla="*/ 0 h 559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663"/>
                        <a:gd name="T37" fmla="*/ 0 h 559"/>
                        <a:gd name="T38" fmla="*/ 663 w 663"/>
                        <a:gd name="T39" fmla="*/ 559 h 559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663" h="559">
                          <a:moveTo>
                            <a:pt x="0" y="318"/>
                          </a:moveTo>
                          <a:lnTo>
                            <a:pt x="518" y="0"/>
                          </a:lnTo>
                          <a:lnTo>
                            <a:pt x="546" y="0"/>
                          </a:lnTo>
                          <a:lnTo>
                            <a:pt x="575" y="18"/>
                          </a:lnTo>
                          <a:lnTo>
                            <a:pt x="602" y="38"/>
                          </a:lnTo>
                          <a:lnTo>
                            <a:pt x="623" y="65"/>
                          </a:lnTo>
                          <a:lnTo>
                            <a:pt x="638" y="88"/>
                          </a:lnTo>
                          <a:lnTo>
                            <a:pt x="651" y="115"/>
                          </a:lnTo>
                          <a:lnTo>
                            <a:pt x="663" y="150"/>
                          </a:lnTo>
                          <a:lnTo>
                            <a:pt x="663" y="190"/>
                          </a:lnTo>
                          <a:lnTo>
                            <a:pt x="119" y="559"/>
                          </a:lnTo>
                          <a:lnTo>
                            <a:pt x="0" y="31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4763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4" name="Oval 1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45" y="3557"/>
                      <a:ext cx="66" cy="73"/>
                    </a:xfrm>
                    <a:prstGeom prst="ellipse">
                      <a:avLst/>
                    </a:prstGeom>
                    <a:solidFill>
                      <a:srgbClr val="E0E0E0"/>
                    </a:solidFill>
                    <a:ln w="47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endParaRPr lang="en-US"/>
                    </a:p>
                  </p:txBody>
                </p:sp>
              </p:grpSp>
            </p:grpSp>
          </p:grpSp>
          <p:grpSp>
            <p:nvGrpSpPr>
              <p:cNvPr id="3084" name="Group 1121"/>
              <p:cNvGrpSpPr>
                <a:grpSpLocks/>
              </p:cNvGrpSpPr>
              <p:nvPr/>
            </p:nvGrpSpPr>
            <p:grpSpPr bwMode="auto">
              <a:xfrm>
                <a:off x="1677" y="3459"/>
                <a:ext cx="412" cy="255"/>
                <a:chOff x="1677" y="3459"/>
                <a:chExt cx="412" cy="255"/>
              </a:xfrm>
            </p:grpSpPr>
            <p:sp>
              <p:nvSpPr>
                <p:cNvPr id="3094" name="Freeform 1122"/>
                <p:cNvSpPr>
                  <a:spLocks/>
                </p:cNvSpPr>
                <p:nvPr/>
              </p:nvSpPr>
              <p:spPr bwMode="auto">
                <a:xfrm>
                  <a:off x="1839" y="3636"/>
                  <a:ext cx="81" cy="72"/>
                </a:xfrm>
                <a:custGeom>
                  <a:avLst/>
                  <a:gdLst>
                    <a:gd name="T0" fmla="*/ 0 w 323"/>
                    <a:gd name="T1" fmla="*/ 0 h 288"/>
                    <a:gd name="T2" fmla="*/ 0 w 323"/>
                    <a:gd name="T3" fmla="*/ 0 h 288"/>
                    <a:gd name="T4" fmla="*/ 0 w 323"/>
                    <a:gd name="T5" fmla="*/ 0 h 288"/>
                    <a:gd name="T6" fmla="*/ 0 w 323"/>
                    <a:gd name="T7" fmla="*/ 0 h 288"/>
                    <a:gd name="T8" fmla="*/ 0 w 323"/>
                    <a:gd name="T9" fmla="*/ 0 h 288"/>
                    <a:gd name="T10" fmla="*/ 0 w 323"/>
                    <a:gd name="T11" fmla="*/ 0 h 288"/>
                    <a:gd name="T12" fmla="*/ 0 w 323"/>
                    <a:gd name="T13" fmla="*/ 0 h 288"/>
                    <a:gd name="T14" fmla="*/ 0 w 323"/>
                    <a:gd name="T15" fmla="*/ 0 h 288"/>
                    <a:gd name="T16" fmla="*/ 0 w 323"/>
                    <a:gd name="T17" fmla="*/ 0 h 288"/>
                    <a:gd name="T18" fmla="*/ 0 w 323"/>
                    <a:gd name="T19" fmla="*/ 0 h 288"/>
                    <a:gd name="T20" fmla="*/ 0 w 323"/>
                    <a:gd name="T21" fmla="*/ 0 h 28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23"/>
                    <a:gd name="T34" fmla="*/ 0 h 288"/>
                    <a:gd name="T35" fmla="*/ 323 w 323"/>
                    <a:gd name="T36" fmla="*/ 288 h 28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23" h="288">
                      <a:moveTo>
                        <a:pt x="160" y="0"/>
                      </a:moveTo>
                      <a:lnTo>
                        <a:pt x="112" y="102"/>
                      </a:lnTo>
                      <a:lnTo>
                        <a:pt x="0" y="102"/>
                      </a:lnTo>
                      <a:lnTo>
                        <a:pt x="95" y="169"/>
                      </a:lnTo>
                      <a:lnTo>
                        <a:pt x="63" y="288"/>
                      </a:lnTo>
                      <a:lnTo>
                        <a:pt x="160" y="220"/>
                      </a:lnTo>
                      <a:lnTo>
                        <a:pt x="258" y="288"/>
                      </a:lnTo>
                      <a:lnTo>
                        <a:pt x="226" y="169"/>
                      </a:lnTo>
                      <a:lnTo>
                        <a:pt x="323" y="102"/>
                      </a:lnTo>
                      <a:lnTo>
                        <a:pt x="211" y="102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Freeform 1123"/>
                <p:cNvSpPr>
                  <a:spLocks/>
                </p:cNvSpPr>
                <p:nvPr/>
              </p:nvSpPr>
              <p:spPr bwMode="auto">
                <a:xfrm>
                  <a:off x="1712" y="3614"/>
                  <a:ext cx="89" cy="100"/>
                </a:xfrm>
                <a:custGeom>
                  <a:avLst/>
                  <a:gdLst>
                    <a:gd name="T0" fmla="*/ 0 w 354"/>
                    <a:gd name="T1" fmla="*/ 0 h 398"/>
                    <a:gd name="T2" fmla="*/ 0 w 354"/>
                    <a:gd name="T3" fmla="*/ 0 h 398"/>
                    <a:gd name="T4" fmla="*/ 0 w 354"/>
                    <a:gd name="T5" fmla="*/ 0 h 398"/>
                    <a:gd name="T6" fmla="*/ 0 w 354"/>
                    <a:gd name="T7" fmla="*/ 0 h 398"/>
                    <a:gd name="T8" fmla="*/ 0 w 354"/>
                    <a:gd name="T9" fmla="*/ 0 h 398"/>
                    <a:gd name="T10" fmla="*/ 0 w 354"/>
                    <a:gd name="T11" fmla="*/ 0 h 398"/>
                    <a:gd name="T12" fmla="*/ 0 w 354"/>
                    <a:gd name="T13" fmla="*/ 0 h 398"/>
                    <a:gd name="T14" fmla="*/ 0 w 354"/>
                    <a:gd name="T15" fmla="*/ 0 h 398"/>
                    <a:gd name="T16" fmla="*/ 0 w 354"/>
                    <a:gd name="T17" fmla="*/ 0 h 398"/>
                    <a:gd name="T18" fmla="*/ 0 w 354"/>
                    <a:gd name="T19" fmla="*/ 0 h 398"/>
                    <a:gd name="T20" fmla="*/ 0 w 354"/>
                    <a:gd name="T21" fmla="*/ 0 h 398"/>
                    <a:gd name="T22" fmla="*/ 0 w 354"/>
                    <a:gd name="T23" fmla="*/ 0 h 398"/>
                    <a:gd name="T24" fmla="*/ 0 w 354"/>
                    <a:gd name="T25" fmla="*/ 0 h 398"/>
                    <a:gd name="T26" fmla="*/ 0 w 354"/>
                    <a:gd name="T27" fmla="*/ 0 h 398"/>
                    <a:gd name="T28" fmla="*/ 0 w 354"/>
                    <a:gd name="T29" fmla="*/ 0 h 398"/>
                    <a:gd name="T30" fmla="*/ 0 w 354"/>
                    <a:gd name="T31" fmla="*/ 0 h 398"/>
                    <a:gd name="T32" fmla="*/ 0 w 354"/>
                    <a:gd name="T33" fmla="*/ 0 h 398"/>
                    <a:gd name="T34" fmla="*/ 0 w 354"/>
                    <a:gd name="T35" fmla="*/ 0 h 398"/>
                    <a:gd name="T36" fmla="*/ 0 w 354"/>
                    <a:gd name="T37" fmla="*/ 0 h 398"/>
                    <a:gd name="T38" fmla="*/ 0 w 354"/>
                    <a:gd name="T39" fmla="*/ 0 h 398"/>
                    <a:gd name="T40" fmla="*/ 0 w 354"/>
                    <a:gd name="T41" fmla="*/ 0 h 398"/>
                    <a:gd name="T42" fmla="*/ 0 w 354"/>
                    <a:gd name="T43" fmla="*/ 0 h 398"/>
                    <a:gd name="T44" fmla="*/ 0 w 354"/>
                    <a:gd name="T45" fmla="*/ 0 h 398"/>
                    <a:gd name="T46" fmla="*/ 0 w 354"/>
                    <a:gd name="T47" fmla="*/ 0 h 398"/>
                    <a:gd name="T48" fmla="*/ 0 w 354"/>
                    <a:gd name="T49" fmla="*/ 0 h 398"/>
                    <a:gd name="T50" fmla="*/ 0 w 354"/>
                    <a:gd name="T51" fmla="*/ 0 h 398"/>
                    <a:gd name="T52" fmla="*/ 0 w 354"/>
                    <a:gd name="T53" fmla="*/ 0 h 398"/>
                    <a:gd name="T54" fmla="*/ 0 w 354"/>
                    <a:gd name="T55" fmla="*/ 0 h 398"/>
                    <a:gd name="T56" fmla="*/ 0 w 354"/>
                    <a:gd name="T57" fmla="*/ 0 h 398"/>
                    <a:gd name="T58" fmla="*/ 0 w 354"/>
                    <a:gd name="T59" fmla="*/ 0 h 398"/>
                    <a:gd name="T60" fmla="*/ 0 w 354"/>
                    <a:gd name="T61" fmla="*/ 0 h 398"/>
                    <a:gd name="T62" fmla="*/ 0 w 354"/>
                    <a:gd name="T63" fmla="*/ 0 h 398"/>
                    <a:gd name="T64" fmla="*/ 0 w 354"/>
                    <a:gd name="T65" fmla="*/ 0 h 398"/>
                    <a:gd name="T66" fmla="*/ 0 w 354"/>
                    <a:gd name="T67" fmla="*/ 0 h 398"/>
                    <a:gd name="T68" fmla="*/ 0 w 354"/>
                    <a:gd name="T69" fmla="*/ 0 h 398"/>
                    <a:gd name="T70" fmla="*/ 0 w 354"/>
                    <a:gd name="T71" fmla="*/ 0 h 398"/>
                    <a:gd name="T72" fmla="*/ 0 w 354"/>
                    <a:gd name="T73" fmla="*/ 0 h 398"/>
                    <a:gd name="T74" fmla="*/ 0 w 354"/>
                    <a:gd name="T75" fmla="*/ 0 h 398"/>
                    <a:gd name="T76" fmla="*/ 0 w 354"/>
                    <a:gd name="T77" fmla="*/ 0 h 398"/>
                    <a:gd name="T78" fmla="*/ 0 w 354"/>
                    <a:gd name="T79" fmla="*/ 0 h 39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54"/>
                    <a:gd name="T121" fmla="*/ 0 h 398"/>
                    <a:gd name="T122" fmla="*/ 354 w 354"/>
                    <a:gd name="T123" fmla="*/ 398 h 398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54" h="398">
                      <a:moveTo>
                        <a:pt x="118" y="0"/>
                      </a:moveTo>
                      <a:lnTo>
                        <a:pt x="87" y="16"/>
                      </a:lnTo>
                      <a:lnTo>
                        <a:pt x="63" y="34"/>
                      </a:lnTo>
                      <a:lnTo>
                        <a:pt x="46" y="55"/>
                      </a:lnTo>
                      <a:lnTo>
                        <a:pt x="26" y="83"/>
                      </a:lnTo>
                      <a:lnTo>
                        <a:pt x="12" y="116"/>
                      </a:lnTo>
                      <a:lnTo>
                        <a:pt x="2" y="148"/>
                      </a:lnTo>
                      <a:lnTo>
                        <a:pt x="0" y="185"/>
                      </a:lnTo>
                      <a:lnTo>
                        <a:pt x="0" y="216"/>
                      </a:lnTo>
                      <a:lnTo>
                        <a:pt x="6" y="253"/>
                      </a:lnTo>
                      <a:lnTo>
                        <a:pt x="18" y="285"/>
                      </a:lnTo>
                      <a:lnTo>
                        <a:pt x="34" y="313"/>
                      </a:lnTo>
                      <a:lnTo>
                        <a:pt x="57" y="340"/>
                      </a:lnTo>
                      <a:lnTo>
                        <a:pt x="77" y="357"/>
                      </a:lnTo>
                      <a:lnTo>
                        <a:pt x="100" y="375"/>
                      </a:lnTo>
                      <a:lnTo>
                        <a:pt x="128" y="389"/>
                      </a:lnTo>
                      <a:lnTo>
                        <a:pt x="160" y="398"/>
                      </a:lnTo>
                      <a:lnTo>
                        <a:pt x="195" y="398"/>
                      </a:lnTo>
                      <a:lnTo>
                        <a:pt x="228" y="396"/>
                      </a:lnTo>
                      <a:lnTo>
                        <a:pt x="264" y="386"/>
                      </a:lnTo>
                      <a:lnTo>
                        <a:pt x="290" y="372"/>
                      </a:lnTo>
                      <a:lnTo>
                        <a:pt x="315" y="352"/>
                      </a:lnTo>
                      <a:lnTo>
                        <a:pt x="335" y="331"/>
                      </a:lnTo>
                      <a:lnTo>
                        <a:pt x="354" y="309"/>
                      </a:lnTo>
                      <a:lnTo>
                        <a:pt x="305" y="315"/>
                      </a:lnTo>
                      <a:lnTo>
                        <a:pt x="272" y="317"/>
                      </a:lnTo>
                      <a:lnTo>
                        <a:pt x="238" y="317"/>
                      </a:lnTo>
                      <a:lnTo>
                        <a:pt x="205" y="313"/>
                      </a:lnTo>
                      <a:lnTo>
                        <a:pt x="175" y="306"/>
                      </a:lnTo>
                      <a:lnTo>
                        <a:pt x="146" y="293"/>
                      </a:lnTo>
                      <a:lnTo>
                        <a:pt x="124" y="276"/>
                      </a:lnTo>
                      <a:lnTo>
                        <a:pt x="106" y="256"/>
                      </a:lnTo>
                      <a:lnTo>
                        <a:pt x="92" y="230"/>
                      </a:lnTo>
                      <a:lnTo>
                        <a:pt x="83" y="202"/>
                      </a:lnTo>
                      <a:lnTo>
                        <a:pt x="79" y="170"/>
                      </a:lnTo>
                      <a:lnTo>
                        <a:pt x="79" y="139"/>
                      </a:lnTo>
                      <a:lnTo>
                        <a:pt x="83" y="103"/>
                      </a:lnTo>
                      <a:lnTo>
                        <a:pt x="89" y="71"/>
                      </a:lnTo>
                      <a:lnTo>
                        <a:pt x="99" y="38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96" name="Group 1124"/>
                <p:cNvGrpSpPr>
                  <a:grpSpLocks/>
                </p:cNvGrpSpPr>
                <p:nvPr/>
              </p:nvGrpSpPr>
              <p:grpSpPr bwMode="auto">
                <a:xfrm>
                  <a:off x="1830" y="3554"/>
                  <a:ext cx="73" cy="76"/>
                  <a:chOff x="1830" y="3554"/>
                  <a:chExt cx="73" cy="76"/>
                </a:xfrm>
              </p:grpSpPr>
              <p:sp>
                <p:nvSpPr>
                  <p:cNvPr id="3116" name="Oval 1125"/>
                  <p:cNvSpPr>
                    <a:spLocks noChangeArrowheads="1"/>
                  </p:cNvSpPr>
                  <p:nvPr/>
                </p:nvSpPr>
                <p:spPr bwMode="auto">
                  <a:xfrm>
                    <a:off x="1830" y="3554"/>
                    <a:ext cx="73" cy="76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7" name="Oval 1126"/>
                  <p:cNvSpPr>
                    <a:spLocks noChangeArrowheads="1"/>
                  </p:cNvSpPr>
                  <p:nvPr/>
                </p:nvSpPr>
                <p:spPr bwMode="auto">
                  <a:xfrm>
                    <a:off x="1832" y="3556"/>
                    <a:ext cx="61" cy="71"/>
                  </a:xfrm>
                  <a:prstGeom prst="ellipse">
                    <a:avLst/>
                  </a:prstGeom>
                  <a:solidFill>
                    <a:srgbClr val="E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8" name="Oval 1127"/>
                  <p:cNvSpPr>
                    <a:spLocks noChangeArrowheads="1"/>
                  </p:cNvSpPr>
                  <p:nvPr/>
                </p:nvSpPr>
                <p:spPr bwMode="auto">
                  <a:xfrm>
                    <a:off x="1840" y="3570"/>
                    <a:ext cx="12" cy="13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9" name="Oval 1128"/>
                  <p:cNvSpPr>
                    <a:spLocks noChangeArrowheads="1"/>
                  </p:cNvSpPr>
                  <p:nvPr/>
                </p:nvSpPr>
                <p:spPr bwMode="auto">
                  <a:xfrm>
                    <a:off x="1853" y="3561"/>
                    <a:ext cx="11" cy="11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0" name="Oval 1129"/>
                  <p:cNvSpPr>
                    <a:spLocks noChangeArrowheads="1"/>
                  </p:cNvSpPr>
                  <p:nvPr/>
                </p:nvSpPr>
                <p:spPr bwMode="auto">
                  <a:xfrm>
                    <a:off x="1854" y="3612"/>
                    <a:ext cx="10" cy="12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1" name="Oval 1130"/>
                  <p:cNvSpPr>
                    <a:spLocks noChangeArrowheads="1"/>
                  </p:cNvSpPr>
                  <p:nvPr/>
                </p:nvSpPr>
                <p:spPr bwMode="auto">
                  <a:xfrm>
                    <a:off x="1853" y="3573"/>
                    <a:ext cx="13" cy="13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2" name="Oval 1131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3586"/>
                    <a:ext cx="10" cy="11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3" name="Oval 1132"/>
                  <p:cNvSpPr>
                    <a:spLocks noChangeArrowheads="1"/>
                  </p:cNvSpPr>
                  <p:nvPr/>
                </p:nvSpPr>
                <p:spPr bwMode="auto">
                  <a:xfrm>
                    <a:off x="1839" y="3602"/>
                    <a:ext cx="13" cy="13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4" name="Oval 1133"/>
                  <p:cNvSpPr>
                    <a:spLocks noChangeArrowheads="1"/>
                  </p:cNvSpPr>
                  <p:nvPr/>
                </p:nvSpPr>
                <p:spPr bwMode="auto">
                  <a:xfrm>
                    <a:off x="1871" y="3601"/>
                    <a:ext cx="14" cy="17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5" name="Oval 1134"/>
                  <p:cNvSpPr>
                    <a:spLocks noChangeArrowheads="1"/>
                  </p:cNvSpPr>
                  <p:nvPr/>
                </p:nvSpPr>
                <p:spPr bwMode="auto">
                  <a:xfrm>
                    <a:off x="1887" y="3588"/>
                    <a:ext cx="7" cy="8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6" name="Oval 1135"/>
                  <p:cNvSpPr>
                    <a:spLocks noChangeArrowheads="1"/>
                  </p:cNvSpPr>
                  <p:nvPr/>
                </p:nvSpPr>
                <p:spPr bwMode="auto">
                  <a:xfrm>
                    <a:off x="1884" y="3570"/>
                    <a:ext cx="10" cy="10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27" name="Oval 1136"/>
                  <p:cNvSpPr>
                    <a:spLocks noChangeArrowheads="1"/>
                  </p:cNvSpPr>
                  <p:nvPr/>
                </p:nvSpPr>
                <p:spPr bwMode="auto">
                  <a:xfrm>
                    <a:off x="1892" y="3578"/>
                    <a:ext cx="8" cy="9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</p:grpSp>
            <p:sp>
              <p:nvSpPr>
                <p:cNvPr id="3097" name="Freeform 1137"/>
                <p:cNvSpPr>
                  <a:spLocks/>
                </p:cNvSpPr>
                <p:nvPr/>
              </p:nvSpPr>
              <p:spPr bwMode="auto">
                <a:xfrm>
                  <a:off x="1753" y="3604"/>
                  <a:ext cx="67" cy="61"/>
                </a:xfrm>
                <a:custGeom>
                  <a:avLst/>
                  <a:gdLst>
                    <a:gd name="T0" fmla="*/ 0 w 271"/>
                    <a:gd name="T1" fmla="*/ 0 h 243"/>
                    <a:gd name="T2" fmla="*/ 0 w 271"/>
                    <a:gd name="T3" fmla="*/ 0 h 243"/>
                    <a:gd name="T4" fmla="*/ 0 w 271"/>
                    <a:gd name="T5" fmla="*/ 0 h 243"/>
                    <a:gd name="T6" fmla="*/ 0 w 271"/>
                    <a:gd name="T7" fmla="*/ 0 h 243"/>
                    <a:gd name="T8" fmla="*/ 0 w 271"/>
                    <a:gd name="T9" fmla="*/ 0 h 243"/>
                    <a:gd name="T10" fmla="*/ 0 w 271"/>
                    <a:gd name="T11" fmla="*/ 0 h 243"/>
                    <a:gd name="T12" fmla="*/ 0 w 271"/>
                    <a:gd name="T13" fmla="*/ 0 h 243"/>
                    <a:gd name="T14" fmla="*/ 0 w 271"/>
                    <a:gd name="T15" fmla="*/ 0 h 243"/>
                    <a:gd name="T16" fmla="*/ 0 w 271"/>
                    <a:gd name="T17" fmla="*/ 0 h 243"/>
                    <a:gd name="T18" fmla="*/ 0 w 271"/>
                    <a:gd name="T19" fmla="*/ 0 h 243"/>
                    <a:gd name="T20" fmla="*/ 0 w 271"/>
                    <a:gd name="T21" fmla="*/ 0 h 24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71"/>
                    <a:gd name="T34" fmla="*/ 0 h 243"/>
                    <a:gd name="T35" fmla="*/ 271 w 271"/>
                    <a:gd name="T36" fmla="*/ 243 h 24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71" h="243">
                      <a:moveTo>
                        <a:pt x="134" y="0"/>
                      </a:moveTo>
                      <a:lnTo>
                        <a:pt x="96" y="86"/>
                      </a:lnTo>
                      <a:lnTo>
                        <a:pt x="0" y="86"/>
                      </a:lnTo>
                      <a:lnTo>
                        <a:pt x="81" y="143"/>
                      </a:lnTo>
                      <a:lnTo>
                        <a:pt x="55" y="243"/>
                      </a:lnTo>
                      <a:lnTo>
                        <a:pt x="134" y="186"/>
                      </a:lnTo>
                      <a:lnTo>
                        <a:pt x="217" y="243"/>
                      </a:lnTo>
                      <a:lnTo>
                        <a:pt x="190" y="143"/>
                      </a:lnTo>
                      <a:lnTo>
                        <a:pt x="271" y="86"/>
                      </a:lnTo>
                      <a:lnTo>
                        <a:pt x="176" y="86"/>
                      </a:lnTo>
                      <a:lnTo>
                        <a:pt x="13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" name="Freeform 1138"/>
                <p:cNvSpPr>
                  <a:spLocks/>
                </p:cNvSpPr>
                <p:nvPr/>
              </p:nvSpPr>
              <p:spPr bwMode="auto">
                <a:xfrm>
                  <a:off x="1740" y="3524"/>
                  <a:ext cx="81" cy="72"/>
                </a:xfrm>
                <a:custGeom>
                  <a:avLst/>
                  <a:gdLst>
                    <a:gd name="T0" fmla="*/ 0 w 323"/>
                    <a:gd name="T1" fmla="*/ 0 h 288"/>
                    <a:gd name="T2" fmla="*/ 0 w 323"/>
                    <a:gd name="T3" fmla="*/ 0 h 288"/>
                    <a:gd name="T4" fmla="*/ 0 w 323"/>
                    <a:gd name="T5" fmla="*/ 0 h 288"/>
                    <a:gd name="T6" fmla="*/ 0 w 323"/>
                    <a:gd name="T7" fmla="*/ 0 h 288"/>
                    <a:gd name="T8" fmla="*/ 0 w 323"/>
                    <a:gd name="T9" fmla="*/ 0 h 288"/>
                    <a:gd name="T10" fmla="*/ 0 w 323"/>
                    <a:gd name="T11" fmla="*/ 0 h 288"/>
                    <a:gd name="T12" fmla="*/ 0 w 323"/>
                    <a:gd name="T13" fmla="*/ 0 h 288"/>
                    <a:gd name="T14" fmla="*/ 0 w 323"/>
                    <a:gd name="T15" fmla="*/ 0 h 288"/>
                    <a:gd name="T16" fmla="*/ 0 w 323"/>
                    <a:gd name="T17" fmla="*/ 0 h 288"/>
                    <a:gd name="T18" fmla="*/ 0 w 323"/>
                    <a:gd name="T19" fmla="*/ 0 h 288"/>
                    <a:gd name="T20" fmla="*/ 0 w 323"/>
                    <a:gd name="T21" fmla="*/ 0 h 28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23"/>
                    <a:gd name="T34" fmla="*/ 0 h 288"/>
                    <a:gd name="T35" fmla="*/ 323 w 323"/>
                    <a:gd name="T36" fmla="*/ 288 h 28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23" h="288">
                      <a:moveTo>
                        <a:pt x="162" y="0"/>
                      </a:moveTo>
                      <a:lnTo>
                        <a:pt x="112" y="103"/>
                      </a:lnTo>
                      <a:lnTo>
                        <a:pt x="0" y="103"/>
                      </a:lnTo>
                      <a:lnTo>
                        <a:pt x="97" y="169"/>
                      </a:lnTo>
                      <a:lnTo>
                        <a:pt x="65" y="288"/>
                      </a:lnTo>
                      <a:lnTo>
                        <a:pt x="162" y="222"/>
                      </a:lnTo>
                      <a:lnTo>
                        <a:pt x="260" y="288"/>
                      </a:lnTo>
                      <a:lnTo>
                        <a:pt x="227" y="169"/>
                      </a:lnTo>
                      <a:lnTo>
                        <a:pt x="323" y="103"/>
                      </a:lnTo>
                      <a:lnTo>
                        <a:pt x="211" y="103"/>
                      </a:lnTo>
                      <a:lnTo>
                        <a:pt x="162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Freeform 1139"/>
                <p:cNvSpPr>
                  <a:spLocks/>
                </p:cNvSpPr>
                <p:nvPr/>
              </p:nvSpPr>
              <p:spPr bwMode="auto">
                <a:xfrm>
                  <a:off x="1935" y="3631"/>
                  <a:ext cx="78" cy="82"/>
                </a:xfrm>
                <a:custGeom>
                  <a:avLst/>
                  <a:gdLst>
                    <a:gd name="T0" fmla="*/ 0 w 311"/>
                    <a:gd name="T1" fmla="*/ 0 h 327"/>
                    <a:gd name="T2" fmla="*/ 0 w 311"/>
                    <a:gd name="T3" fmla="*/ 0 h 327"/>
                    <a:gd name="T4" fmla="*/ 0 w 311"/>
                    <a:gd name="T5" fmla="*/ 0 h 327"/>
                    <a:gd name="T6" fmla="*/ 0 w 311"/>
                    <a:gd name="T7" fmla="*/ 0 h 327"/>
                    <a:gd name="T8" fmla="*/ 0 w 311"/>
                    <a:gd name="T9" fmla="*/ 0 h 327"/>
                    <a:gd name="T10" fmla="*/ 0 w 311"/>
                    <a:gd name="T11" fmla="*/ 0 h 327"/>
                    <a:gd name="T12" fmla="*/ 0 w 311"/>
                    <a:gd name="T13" fmla="*/ 0 h 327"/>
                    <a:gd name="T14" fmla="*/ 0 w 311"/>
                    <a:gd name="T15" fmla="*/ 0 h 327"/>
                    <a:gd name="T16" fmla="*/ 0 w 311"/>
                    <a:gd name="T17" fmla="*/ 0 h 327"/>
                    <a:gd name="T18" fmla="*/ 0 w 311"/>
                    <a:gd name="T19" fmla="*/ 0 h 327"/>
                    <a:gd name="T20" fmla="*/ 0 w 311"/>
                    <a:gd name="T21" fmla="*/ 0 h 327"/>
                    <a:gd name="T22" fmla="*/ 0 w 311"/>
                    <a:gd name="T23" fmla="*/ 0 h 327"/>
                    <a:gd name="T24" fmla="*/ 0 w 311"/>
                    <a:gd name="T25" fmla="*/ 0 h 327"/>
                    <a:gd name="T26" fmla="*/ 0 w 311"/>
                    <a:gd name="T27" fmla="*/ 0 h 327"/>
                    <a:gd name="T28" fmla="*/ 0 w 311"/>
                    <a:gd name="T29" fmla="*/ 0 h 327"/>
                    <a:gd name="T30" fmla="*/ 0 w 311"/>
                    <a:gd name="T31" fmla="*/ 0 h 327"/>
                    <a:gd name="T32" fmla="*/ 0 w 311"/>
                    <a:gd name="T33" fmla="*/ 0 h 327"/>
                    <a:gd name="T34" fmla="*/ 0 w 311"/>
                    <a:gd name="T35" fmla="*/ 0 h 327"/>
                    <a:gd name="T36" fmla="*/ 0 w 311"/>
                    <a:gd name="T37" fmla="*/ 0 h 327"/>
                    <a:gd name="T38" fmla="*/ 0 w 311"/>
                    <a:gd name="T39" fmla="*/ 0 h 327"/>
                    <a:gd name="T40" fmla="*/ 0 w 311"/>
                    <a:gd name="T41" fmla="*/ 0 h 327"/>
                    <a:gd name="T42" fmla="*/ 0 w 311"/>
                    <a:gd name="T43" fmla="*/ 0 h 327"/>
                    <a:gd name="T44" fmla="*/ 0 w 311"/>
                    <a:gd name="T45" fmla="*/ 0 h 327"/>
                    <a:gd name="T46" fmla="*/ 0 w 311"/>
                    <a:gd name="T47" fmla="*/ 0 h 327"/>
                    <a:gd name="T48" fmla="*/ 0 w 311"/>
                    <a:gd name="T49" fmla="*/ 0 h 327"/>
                    <a:gd name="T50" fmla="*/ 0 w 311"/>
                    <a:gd name="T51" fmla="*/ 0 h 327"/>
                    <a:gd name="T52" fmla="*/ 0 w 311"/>
                    <a:gd name="T53" fmla="*/ 0 h 327"/>
                    <a:gd name="T54" fmla="*/ 0 w 311"/>
                    <a:gd name="T55" fmla="*/ 0 h 327"/>
                    <a:gd name="T56" fmla="*/ 0 w 311"/>
                    <a:gd name="T57" fmla="*/ 0 h 327"/>
                    <a:gd name="T58" fmla="*/ 0 w 311"/>
                    <a:gd name="T59" fmla="*/ 0 h 327"/>
                    <a:gd name="T60" fmla="*/ 0 w 311"/>
                    <a:gd name="T61" fmla="*/ 0 h 327"/>
                    <a:gd name="T62" fmla="*/ 0 w 311"/>
                    <a:gd name="T63" fmla="*/ 0 h 327"/>
                    <a:gd name="T64" fmla="*/ 0 w 311"/>
                    <a:gd name="T65" fmla="*/ 0 h 327"/>
                    <a:gd name="T66" fmla="*/ 0 w 311"/>
                    <a:gd name="T67" fmla="*/ 0 h 327"/>
                    <a:gd name="T68" fmla="*/ 0 w 311"/>
                    <a:gd name="T69" fmla="*/ 0 h 327"/>
                    <a:gd name="T70" fmla="*/ 0 w 311"/>
                    <a:gd name="T71" fmla="*/ 0 h 327"/>
                    <a:gd name="T72" fmla="*/ 0 w 311"/>
                    <a:gd name="T73" fmla="*/ 0 h 327"/>
                    <a:gd name="T74" fmla="*/ 0 w 311"/>
                    <a:gd name="T75" fmla="*/ 0 h 327"/>
                    <a:gd name="T76" fmla="*/ 0 w 311"/>
                    <a:gd name="T77" fmla="*/ 0 h 327"/>
                    <a:gd name="T78" fmla="*/ 0 w 311"/>
                    <a:gd name="T79" fmla="*/ 0 h 32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11"/>
                    <a:gd name="T121" fmla="*/ 0 h 327"/>
                    <a:gd name="T122" fmla="*/ 311 w 311"/>
                    <a:gd name="T123" fmla="*/ 327 h 32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11" h="327">
                      <a:moveTo>
                        <a:pt x="208" y="0"/>
                      </a:moveTo>
                      <a:lnTo>
                        <a:pt x="234" y="11"/>
                      </a:lnTo>
                      <a:lnTo>
                        <a:pt x="256" y="27"/>
                      </a:lnTo>
                      <a:lnTo>
                        <a:pt x="272" y="43"/>
                      </a:lnTo>
                      <a:lnTo>
                        <a:pt x="287" y="68"/>
                      </a:lnTo>
                      <a:lnTo>
                        <a:pt x="301" y="96"/>
                      </a:lnTo>
                      <a:lnTo>
                        <a:pt x="310" y="121"/>
                      </a:lnTo>
                      <a:lnTo>
                        <a:pt x="311" y="151"/>
                      </a:lnTo>
                      <a:lnTo>
                        <a:pt x="311" y="178"/>
                      </a:lnTo>
                      <a:lnTo>
                        <a:pt x="306" y="208"/>
                      </a:lnTo>
                      <a:lnTo>
                        <a:pt x="295" y="234"/>
                      </a:lnTo>
                      <a:lnTo>
                        <a:pt x="281" y="257"/>
                      </a:lnTo>
                      <a:lnTo>
                        <a:pt x="261" y="281"/>
                      </a:lnTo>
                      <a:lnTo>
                        <a:pt x="244" y="294"/>
                      </a:lnTo>
                      <a:lnTo>
                        <a:pt x="222" y="308"/>
                      </a:lnTo>
                      <a:lnTo>
                        <a:pt x="199" y="320"/>
                      </a:lnTo>
                      <a:lnTo>
                        <a:pt x="169" y="327"/>
                      </a:lnTo>
                      <a:lnTo>
                        <a:pt x="139" y="327"/>
                      </a:lnTo>
                      <a:lnTo>
                        <a:pt x="110" y="327"/>
                      </a:lnTo>
                      <a:lnTo>
                        <a:pt x="79" y="320"/>
                      </a:lnTo>
                      <a:lnTo>
                        <a:pt x="54" y="307"/>
                      </a:lnTo>
                      <a:lnTo>
                        <a:pt x="33" y="290"/>
                      </a:lnTo>
                      <a:lnTo>
                        <a:pt x="14" y="274"/>
                      </a:lnTo>
                      <a:lnTo>
                        <a:pt x="0" y="255"/>
                      </a:lnTo>
                      <a:lnTo>
                        <a:pt x="41" y="258"/>
                      </a:lnTo>
                      <a:lnTo>
                        <a:pt x="71" y="261"/>
                      </a:lnTo>
                      <a:lnTo>
                        <a:pt x="100" y="261"/>
                      </a:lnTo>
                      <a:lnTo>
                        <a:pt x="131" y="257"/>
                      </a:lnTo>
                      <a:lnTo>
                        <a:pt x="157" y="252"/>
                      </a:lnTo>
                      <a:lnTo>
                        <a:pt x="183" y="240"/>
                      </a:lnTo>
                      <a:lnTo>
                        <a:pt x="203" y="226"/>
                      </a:lnTo>
                      <a:lnTo>
                        <a:pt x="216" y="211"/>
                      </a:lnTo>
                      <a:lnTo>
                        <a:pt x="230" y="188"/>
                      </a:lnTo>
                      <a:lnTo>
                        <a:pt x="238" y="166"/>
                      </a:lnTo>
                      <a:lnTo>
                        <a:pt x="241" y="139"/>
                      </a:lnTo>
                      <a:lnTo>
                        <a:pt x="241" y="114"/>
                      </a:lnTo>
                      <a:lnTo>
                        <a:pt x="238" y="84"/>
                      </a:lnTo>
                      <a:lnTo>
                        <a:pt x="233" y="59"/>
                      </a:lnTo>
                      <a:lnTo>
                        <a:pt x="224" y="3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00" name="Group 1140"/>
                <p:cNvGrpSpPr>
                  <a:grpSpLocks/>
                </p:cNvGrpSpPr>
                <p:nvPr/>
              </p:nvGrpSpPr>
              <p:grpSpPr bwMode="auto">
                <a:xfrm>
                  <a:off x="1677" y="3512"/>
                  <a:ext cx="52" cy="54"/>
                  <a:chOff x="1677" y="3512"/>
                  <a:chExt cx="52" cy="54"/>
                </a:xfrm>
              </p:grpSpPr>
              <p:sp>
                <p:nvSpPr>
                  <p:cNvPr id="3104" name="Oval 1141"/>
                  <p:cNvSpPr>
                    <a:spLocks noChangeArrowheads="1"/>
                  </p:cNvSpPr>
                  <p:nvPr/>
                </p:nvSpPr>
                <p:spPr bwMode="auto">
                  <a:xfrm>
                    <a:off x="1677" y="3512"/>
                    <a:ext cx="52" cy="54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05" name="Oval 1142"/>
                  <p:cNvSpPr>
                    <a:spLocks noChangeArrowheads="1"/>
                  </p:cNvSpPr>
                  <p:nvPr/>
                </p:nvSpPr>
                <p:spPr bwMode="auto">
                  <a:xfrm>
                    <a:off x="1679" y="3514"/>
                    <a:ext cx="42" cy="50"/>
                  </a:xfrm>
                  <a:prstGeom prst="ellipse">
                    <a:avLst/>
                  </a:prstGeom>
                  <a:solidFill>
                    <a:srgbClr val="E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06" name="Oval 1143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3523"/>
                    <a:ext cx="9" cy="10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07" name="Oval 1144"/>
                  <p:cNvSpPr>
                    <a:spLocks noChangeArrowheads="1"/>
                  </p:cNvSpPr>
                  <p:nvPr/>
                </p:nvSpPr>
                <p:spPr bwMode="auto">
                  <a:xfrm>
                    <a:off x="1693" y="3517"/>
                    <a:ext cx="8" cy="8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08" name="Oval 1145"/>
                  <p:cNvSpPr>
                    <a:spLocks noChangeArrowheads="1"/>
                  </p:cNvSpPr>
                  <p:nvPr/>
                </p:nvSpPr>
                <p:spPr bwMode="auto">
                  <a:xfrm>
                    <a:off x="1693" y="3553"/>
                    <a:ext cx="8" cy="9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09" name="Oval 1146"/>
                  <p:cNvSpPr>
                    <a:spLocks noChangeArrowheads="1"/>
                  </p:cNvSpPr>
                  <p:nvPr/>
                </p:nvSpPr>
                <p:spPr bwMode="auto">
                  <a:xfrm>
                    <a:off x="1693" y="3525"/>
                    <a:ext cx="10" cy="10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0" name="Oval 1147"/>
                  <p:cNvSpPr>
                    <a:spLocks noChangeArrowheads="1"/>
                  </p:cNvSpPr>
                  <p:nvPr/>
                </p:nvSpPr>
                <p:spPr bwMode="auto">
                  <a:xfrm>
                    <a:off x="1679" y="3534"/>
                    <a:ext cx="9" cy="8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1" name="Oval 1148"/>
                  <p:cNvSpPr>
                    <a:spLocks noChangeArrowheads="1"/>
                  </p:cNvSpPr>
                  <p:nvPr/>
                </p:nvSpPr>
                <p:spPr bwMode="auto">
                  <a:xfrm>
                    <a:off x="1683" y="3546"/>
                    <a:ext cx="10" cy="10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2" name="Oval 1149"/>
                  <p:cNvSpPr>
                    <a:spLocks noChangeArrowheads="1"/>
                  </p:cNvSpPr>
                  <p:nvPr/>
                </p:nvSpPr>
                <p:spPr bwMode="auto">
                  <a:xfrm>
                    <a:off x="1706" y="3545"/>
                    <a:ext cx="10" cy="12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3" name="Oval 1150"/>
                  <p:cNvSpPr>
                    <a:spLocks noChangeArrowheads="1"/>
                  </p:cNvSpPr>
                  <p:nvPr/>
                </p:nvSpPr>
                <p:spPr bwMode="auto">
                  <a:xfrm>
                    <a:off x="1716" y="3536"/>
                    <a:ext cx="6" cy="6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4" name="Oval 1151"/>
                  <p:cNvSpPr>
                    <a:spLocks noChangeArrowheads="1"/>
                  </p:cNvSpPr>
                  <p:nvPr/>
                </p:nvSpPr>
                <p:spPr bwMode="auto">
                  <a:xfrm>
                    <a:off x="1714" y="3523"/>
                    <a:ext cx="8" cy="8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115" name="Oval 1152"/>
                  <p:cNvSpPr>
                    <a:spLocks noChangeArrowheads="1"/>
                  </p:cNvSpPr>
                  <p:nvPr/>
                </p:nvSpPr>
                <p:spPr bwMode="auto">
                  <a:xfrm>
                    <a:off x="1720" y="3529"/>
                    <a:ext cx="6" cy="7"/>
                  </a:xfrm>
                  <a:prstGeom prst="ellipse">
                    <a:avLst/>
                  </a:prstGeom>
                  <a:solidFill>
                    <a:srgbClr val="800000"/>
                  </a:solidFill>
                  <a:ln w="4763">
                    <a:solidFill>
                      <a:srgbClr val="4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en-US"/>
                  </a:p>
                </p:txBody>
              </p:sp>
            </p:grpSp>
            <p:sp>
              <p:nvSpPr>
                <p:cNvPr id="3101" name="Freeform 1153"/>
                <p:cNvSpPr>
                  <a:spLocks/>
                </p:cNvSpPr>
                <p:nvPr/>
              </p:nvSpPr>
              <p:spPr bwMode="auto">
                <a:xfrm>
                  <a:off x="1844" y="3459"/>
                  <a:ext cx="67" cy="61"/>
                </a:xfrm>
                <a:custGeom>
                  <a:avLst/>
                  <a:gdLst>
                    <a:gd name="T0" fmla="*/ 0 w 271"/>
                    <a:gd name="T1" fmla="*/ 0 h 244"/>
                    <a:gd name="T2" fmla="*/ 0 w 271"/>
                    <a:gd name="T3" fmla="*/ 0 h 244"/>
                    <a:gd name="T4" fmla="*/ 0 w 271"/>
                    <a:gd name="T5" fmla="*/ 0 h 244"/>
                    <a:gd name="T6" fmla="*/ 0 w 271"/>
                    <a:gd name="T7" fmla="*/ 0 h 244"/>
                    <a:gd name="T8" fmla="*/ 0 w 271"/>
                    <a:gd name="T9" fmla="*/ 0 h 244"/>
                    <a:gd name="T10" fmla="*/ 0 w 271"/>
                    <a:gd name="T11" fmla="*/ 0 h 244"/>
                    <a:gd name="T12" fmla="*/ 0 w 271"/>
                    <a:gd name="T13" fmla="*/ 0 h 244"/>
                    <a:gd name="T14" fmla="*/ 0 w 271"/>
                    <a:gd name="T15" fmla="*/ 0 h 244"/>
                    <a:gd name="T16" fmla="*/ 0 w 271"/>
                    <a:gd name="T17" fmla="*/ 0 h 244"/>
                    <a:gd name="T18" fmla="*/ 0 w 271"/>
                    <a:gd name="T19" fmla="*/ 0 h 244"/>
                    <a:gd name="T20" fmla="*/ 0 w 271"/>
                    <a:gd name="T21" fmla="*/ 0 h 24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71"/>
                    <a:gd name="T34" fmla="*/ 0 h 244"/>
                    <a:gd name="T35" fmla="*/ 271 w 271"/>
                    <a:gd name="T36" fmla="*/ 244 h 24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71" h="244">
                      <a:moveTo>
                        <a:pt x="136" y="0"/>
                      </a:moveTo>
                      <a:lnTo>
                        <a:pt x="96" y="86"/>
                      </a:lnTo>
                      <a:lnTo>
                        <a:pt x="0" y="86"/>
                      </a:lnTo>
                      <a:lnTo>
                        <a:pt x="81" y="144"/>
                      </a:lnTo>
                      <a:lnTo>
                        <a:pt x="55" y="244"/>
                      </a:lnTo>
                      <a:lnTo>
                        <a:pt x="136" y="186"/>
                      </a:lnTo>
                      <a:lnTo>
                        <a:pt x="218" y="244"/>
                      </a:lnTo>
                      <a:lnTo>
                        <a:pt x="190" y="144"/>
                      </a:lnTo>
                      <a:lnTo>
                        <a:pt x="271" y="86"/>
                      </a:lnTo>
                      <a:lnTo>
                        <a:pt x="177" y="86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" name="Freeform 1154"/>
                <p:cNvSpPr>
                  <a:spLocks/>
                </p:cNvSpPr>
                <p:nvPr/>
              </p:nvSpPr>
              <p:spPr bwMode="auto">
                <a:xfrm>
                  <a:off x="2042" y="3599"/>
                  <a:ext cx="47" cy="43"/>
                </a:xfrm>
                <a:custGeom>
                  <a:avLst/>
                  <a:gdLst>
                    <a:gd name="T0" fmla="*/ 0 w 190"/>
                    <a:gd name="T1" fmla="*/ 0 h 174"/>
                    <a:gd name="T2" fmla="*/ 0 w 190"/>
                    <a:gd name="T3" fmla="*/ 0 h 174"/>
                    <a:gd name="T4" fmla="*/ 0 w 190"/>
                    <a:gd name="T5" fmla="*/ 0 h 174"/>
                    <a:gd name="T6" fmla="*/ 0 w 190"/>
                    <a:gd name="T7" fmla="*/ 0 h 174"/>
                    <a:gd name="T8" fmla="*/ 0 w 190"/>
                    <a:gd name="T9" fmla="*/ 0 h 174"/>
                    <a:gd name="T10" fmla="*/ 0 w 190"/>
                    <a:gd name="T11" fmla="*/ 0 h 174"/>
                    <a:gd name="T12" fmla="*/ 0 w 190"/>
                    <a:gd name="T13" fmla="*/ 0 h 174"/>
                    <a:gd name="T14" fmla="*/ 0 w 190"/>
                    <a:gd name="T15" fmla="*/ 0 h 174"/>
                    <a:gd name="T16" fmla="*/ 0 w 190"/>
                    <a:gd name="T17" fmla="*/ 0 h 174"/>
                    <a:gd name="T18" fmla="*/ 0 w 190"/>
                    <a:gd name="T19" fmla="*/ 0 h 174"/>
                    <a:gd name="T20" fmla="*/ 0 w 190"/>
                    <a:gd name="T21" fmla="*/ 0 h 17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90"/>
                    <a:gd name="T34" fmla="*/ 0 h 174"/>
                    <a:gd name="T35" fmla="*/ 190 w 190"/>
                    <a:gd name="T36" fmla="*/ 174 h 17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90" h="174">
                      <a:moveTo>
                        <a:pt x="94" y="0"/>
                      </a:moveTo>
                      <a:lnTo>
                        <a:pt x="66" y="62"/>
                      </a:lnTo>
                      <a:lnTo>
                        <a:pt x="0" y="62"/>
                      </a:lnTo>
                      <a:lnTo>
                        <a:pt x="54" y="102"/>
                      </a:lnTo>
                      <a:lnTo>
                        <a:pt x="37" y="174"/>
                      </a:lnTo>
                      <a:lnTo>
                        <a:pt x="94" y="133"/>
                      </a:lnTo>
                      <a:lnTo>
                        <a:pt x="151" y="174"/>
                      </a:lnTo>
                      <a:lnTo>
                        <a:pt x="134" y="102"/>
                      </a:lnTo>
                      <a:lnTo>
                        <a:pt x="190" y="62"/>
                      </a:lnTo>
                      <a:lnTo>
                        <a:pt x="123" y="62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3" name="Freeform 1155"/>
                <p:cNvSpPr>
                  <a:spLocks/>
                </p:cNvSpPr>
                <p:nvPr/>
              </p:nvSpPr>
              <p:spPr bwMode="auto">
                <a:xfrm>
                  <a:off x="1903" y="3491"/>
                  <a:ext cx="59" cy="56"/>
                </a:xfrm>
                <a:custGeom>
                  <a:avLst/>
                  <a:gdLst>
                    <a:gd name="T0" fmla="*/ 0 w 232"/>
                    <a:gd name="T1" fmla="*/ 0 h 224"/>
                    <a:gd name="T2" fmla="*/ 0 w 232"/>
                    <a:gd name="T3" fmla="*/ 0 h 224"/>
                    <a:gd name="T4" fmla="*/ 0 w 232"/>
                    <a:gd name="T5" fmla="*/ 0 h 224"/>
                    <a:gd name="T6" fmla="*/ 0 w 232"/>
                    <a:gd name="T7" fmla="*/ 0 h 224"/>
                    <a:gd name="T8" fmla="*/ 0 w 232"/>
                    <a:gd name="T9" fmla="*/ 0 h 224"/>
                    <a:gd name="T10" fmla="*/ 0 w 232"/>
                    <a:gd name="T11" fmla="*/ 0 h 224"/>
                    <a:gd name="T12" fmla="*/ 0 w 232"/>
                    <a:gd name="T13" fmla="*/ 0 h 224"/>
                    <a:gd name="T14" fmla="*/ 0 w 232"/>
                    <a:gd name="T15" fmla="*/ 0 h 224"/>
                    <a:gd name="T16" fmla="*/ 0 w 232"/>
                    <a:gd name="T17" fmla="*/ 0 h 224"/>
                    <a:gd name="T18" fmla="*/ 0 w 232"/>
                    <a:gd name="T19" fmla="*/ 0 h 224"/>
                    <a:gd name="T20" fmla="*/ 0 w 232"/>
                    <a:gd name="T21" fmla="*/ 0 h 22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32"/>
                    <a:gd name="T34" fmla="*/ 0 h 224"/>
                    <a:gd name="T35" fmla="*/ 232 w 232"/>
                    <a:gd name="T36" fmla="*/ 224 h 22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32" h="224">
                      <a:moveTo>
                        <a:pt x="117" y="0"/>
                      </a:moveTo>
                      <a:lnTo>
                        <a:pt x="81" y="79"/>
                      </a:lnTo>
                      <a:lnTo>
                        <a:pt x="0" y="79"/>
                      </a:lnTo>
                      <a:lnTo>
                        <a:pt x="69" y="132"/>
                      </a:lnTo>
                      <a:lnTo>
                        <a:pt x="46" y="224"/>
                      </a:lnTo>
                      <a:lnTo>
                        <a:pt x="117" y="173"/>
                      </a:lnTo>
                      <a:lnTo>
                        <a:pt x="186" y="224"/>
                      </a:lnTo>
                      <a:lnTo>
                        <a:pt x="163" y="132"/>
                      </a:lnTo>
                      <a:lnTo>
                        <a:pt x="232" y="79"/>
                      </a:lnTo>
                      <a:lnTo>
                        <a:pt x="153" y="79"/>
                      </a:lnTo>
                      <a:lnTo>
                        <a:pt x="117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476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85" name="Group 1156"/>
              <p:cNvGrpSpPr>
                <a:grpSpLocks/>
              </p:cNvGrpSpPr>
              <p:nvPr/>
            </p:nvGrpSpPr>
            <p:grpSpPr bwMode="auto">
              <a:xfrm>
                <a:off x="2016" y="3264"/>
                <a:ext cx="255" cy="424"/>
                <a:chOff x="1946" y="3320"/>
                <a:chExt cx="303" cy="372"/>
              </a:xfrm>
            </p:grpSpPr>
            <p:sp>
              <p:nvSpPr>
                <p:cNvPr id="3088" name="Line 1157"/>
                <p:cNvSpPr>
                  <a:spLocks noChangeShapeType="1"/>
                </p:cNvSpPr>
                <p:nvPr/>
              </p:nvSpPr>
              <p:spPr bwMode="auto">
                <a:xfrm flipV="1">
                  <a:off x="2071" y="3320"/>
                  <a:ext cx="13" cy="158"/>
                </a:xfrm>
                <a:prstGeom prst="line">
                  <a:avLst/>
                </a:prstGeom>
                <a:noFill/>
                <a:ln w="7938">
                  <a:solidFill>
                    <a:srgbClr val="FFFF4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" name="Line 1158"/>
                <p:cNvSpPr>
                  <a:spLocks noChangeShapeType="1"/>
                </p:cNvSpPr>
                <p:nvPr/>
              </p:nvSpPr>
              <p:spPr bwMode="auto">
                <a:xfrm>
                  <a:off x="2131" y="3555"/>
                  <a:ext cx="118" cy="5"/>
                </a:xfrm>
                <a:prstGeom prst="line">
                  <a:avLst/>
                </a:prstGeom>
                <a:noFill/>
                <a:ln w="7938">
                  <a:solidFill>
                    <a:srgbClr val="FFFF4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" name="Line 1159"/>
                <p:cNvSpPr>
                  <a:spLocks noChangeShapeType="1"/>
                </p:cNvSpPr>
                <p:nvPr/>
              </p:nvSpPr>
              <p:spPr bwMode="auto">
                <a:xfrm>
                  <a:off x="2104" y="3578"/>
                  <a:ext cx="1" cy="114"/>
                </a:xfrm>
                <a:prstGeom prst="line">
                  <a:avLst/>
                </a:prstGeom>
                <a:noFill/>
                <a:ln w="7938">
                  <a:solidFill>
                    <a:srgbClr val="FFFF4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" name="Line 1160"/>
                <p:cNvSpPr>
                  <a:spLocks noChangeShapeType="1"/>
                </p:cNvSpPr>
                <p:nvPr/>
              </p:nvSpPr>
              <p:spPr bwMode="auto">
                <a:xfrm flipH="1" flipV="1">
                  <a:off x="1946" y="3443"/>
                  <a:ext cx="94" cy="63"/>
                </a:xfrm>
                <a:prstGeom prst="line">
                  <a:avLst/>
                </a:prstGeom>
                <a:noFill/>
                <a:ln w="7938">
                  <a:solidFill>
                    <a:srgbClr val="FFFF4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Line 1161"/>
                <p:cNvSpPr>
                  <a:spLocks noChangeShapeType="1"/>
                </p:cNvSpPr>
                <p:nvPr/>
              </p:nvSpPr>
              <p:spPr bwMode="auto">
                <a:xfrm flipH="1" flipV="1">
                  <a:off x="1996" y="3347"/>
                  <a:ext cx="51" cy="114"/>
                </a:xfrm>
                <a:prstGeom prst="line">
                  <a:avLst/>
                </a:prstGeom>
                <a:noFill/>
                <a:ln w="7938">
                  <a:solidFill>
                    <a:srgbClr val="FFFF4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Line 1162"/>
                <p:cNvSpPr>
                  <a:spLocks noChangeShapeType="1"/>
                </p:cNvSpPr>
                <p:nvPr/>
              </p:nvSpPr>
              <p:spPr bwMode="auto">
                <a:xfrm>
                  <a:off x="2138" y="3598"/>
                  <a:ext cx="106" cy="84"/>
                </a:xfrm>
                <a:prstGeom prst="line">
                  <a:avLst/>
                </a:prstGeom>
                <a:noFill/>
                <a:ln w="7938">
                  <a:solidFill>
                    <a:srgbClr val="FFFF4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6" name="Arc 1163"/>
              <p:cNvSpPr>
                <a:spLocks/>
              </p:cNvSpPr>
              <p:nvPr/>
            </p:nvSpPr>
            <p:spPr bwMode="auto">
              <a:xfrm rot="843309">
                <a:off x="1344" y="3408"/>
                <a:ext cx="288" cy="2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Arc 1164"/>
              <p:cNvSpPr>
                <a:spLocks/>
              </p:cNvSpPr>
              <p:nvPr/>
            </p:nvSpPr>
            <p:spPr bwMode="auto">
              <a:xfrm flipH="1">
                <a:off x="2208" y="3072"/>
                <a:ext cx="240" cy="576"/>
              </a:xfrm>
              <a:custGeom>
                <a:avLst/>
                <a:gdLst>
                  <a:gd name="T0" fmla="*/ 0 w 21600"/>
                  <a:gd name="T1" fmla="*/ 0 h 21306"/>
                  <a:gd name="T2" fmla="*/ 0 w 21600"/>
                  <a:gd name="T3" fmla="*/ 0 h 21306"/>
                  <a:gd name="T4" fmla="*/ 0 w 21600"/>
                  <a:gd name="T5" fmla="*/ 0 h 2130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306"/>
                  <a:gd name="T11" fmla="*/ 21600 w 21600"/>
                  <a:gd name="T12" fmla="*/ 21306 h 213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306" fill="none" extrusionOk="0">
                    <a:moveTo>
                      <a:pt x="3551" y="-1"/>
                    </a:moveTo>
                    <a:cubicBezTo>
                      <a:pt x="13966" y="1735"/>
                      <a:pt x="21600" y="10747"/>
                      <a:pt x="21600" y="21306"/>
                    </a:cubicBezTo>
                  </a:path>
                  <a:path w="21600" h="21306" stroke="0" extrusionOk="0">
                    <a:moveTo>
                      <a:pt x="3551" y="-1"/>
                    </a:moveTo>
                    <a:cubicBezTo>
                      <a:pt x="13966" y="1735"/>
                      <a:pt x="21600" y="10747"/>
                      <a:pt x="21600" y="21306"/>
                    </a:cubicBezTo>
                    <a:lnTo>
                      <a:pt x="0" y="21306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8" name="Rectangle 1167"/>
          <p:cNvSpPr>
            <a:spLocks noChangeArrowheads="1"/>
          </p:cNvSpPr>
          <p:nvPr/>
        </p:nvSpPr>
        <p:spPr bwMode="auto">
          <a:xfrm>
            <a:off x="4724400" y="5410200"/>
            <a:ext cx="4197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buFontTx/>
              <a:buChar char="-"/>
            </a:pPr>
            <a:r>
              <a:rPr lang="en-US">
                <a:latin typeface="Tahoma" charset="0"/>
              </a:rPr>
              <a:t>3760 is Master Flight Files</a:t>
            </a:r>
          </a:p>
          <a:p>
            <a:pPr eaLnBrk="0" hangingPunct="0">
              <a:buFontTx/>
              <a:buChar char="-"/>
            </a:pPr>
            <a:r>
              <a:rPr lang="en-US">
                <a:latin typeface="Tahoma" charset="0"/>
              </a:rPr>
              <a:t>1650 is Award Files</a:t>
            </a:r>
          </a:p>
        </p:txBody>
      </p:sp>
      <p:sp>
        <p:nvSpPr>
          <p:cNvPr id="3079" name="Slide Number Placeholder 7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EC5B78-DA29-4E2E-A87C-F9273B60CB9F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arth_puzz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5" name="Text Box 1032"/>
          <p:cNvSpPr txBox="1">
            <a:spLocks noChangeArrowheads="1"/>
          </p:cNvSpPr>
          <p:nvPr/>
        </p:nvSpPr>
        <p:spPr bwMode="auto">
          <a:xfrm>
            <a:off x="2590800" y="2514600"/>
            <a:ext cx="41957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RECORDS</a:t>
            </a:r>
          </a:p>
          <a:p>
            <a:pPr algn="ctr" eaLnBrk="0" hangingPunct="0"/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MAINTENANCE</a:t>
            </a:r>
          </a:p>
        </p:txBody>
      </p:sp>
      <p:sp>
        <p:nvSpPr>
          <p:cNvPr id="18436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C0B37B-369E-42DF-AB65-24DA8A6366A5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RECORDS MAINTENANCE REQUIREMENTS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Assign knowledgeable personnel to implement/monitor record keeping activities and know your CDRM.  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Organize and maintain records in an orderly fashion to provide efficient filing and retrieval.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Design, monitor and review electronic information systems to meet records management requirements, including archiving records.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The Marine Corps directive that governs records maintenance is MCO 5210.11E.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 Preserve all records in accordance with NARA-approved dispositions.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Tahoma" charset="0"/>
            </a:endParaRPr>
          </a:p>
        </p:txBody>
      </p:sp>
      <p:sp>
        <p:nvSpPr>
          <p:cNvPr id="19460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53E3C6-8867-41A3-ADF3-F03CEB8AAC1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There are 2 types of records: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Tahoma" charset="0"/>
              </a:rPr>
              <a:t>Permanent Records.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Tahoma" charset="0"/>
              </a:rPr>
              <a:t>Temporary Records.</a:t>
            </a:r>
          </a:p>
          <a:p>
            <a:pPr lvl="1"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Tahoma" charset="0"/>
              </a:rPr>
              <a:t>                                                                                                         </a:t>
            </a:r>
            <a:endParaRPr lang="en-US" sz="2400" b="1" smtClean="0">
              <a:latin typeface="Tahoma" charset="0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RECORD TYPES</a:t>
            </a:r>
          </a:p>
        </p:txBody>
      </p:sp>
      <p:pic>
        <p:nvPicPr>
          <p:cNvPr id="20484" name="Picture 10" descr="BDMAR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763963"/>
            <a:ext cx="3886200" cy="309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1" name="PubOvalCallout"/>
          <p:cNvSpPr>
            <a:spLocks noEditPoints="1" noChangeArrowheads="1"/>
          </p:cNvSpPr>
          <p:nvPr/>
        </p:nvSpPr>
        <p:spPr bwMode="auto">
          <a:xfrm flipH="1">
            <a:off x="3886200" y="2362200"/>
            <a:ext cx="5257800" cy="14478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1600" dirty="0"/>
          </a:p>
          <a:p>
            <a:pPr eaLnBrk="0" hangingPunct="0">
              <a:defRPr/>
            </a:pPr>
            <a:r>
              <a:rPr lang="en-US" sz="1600" dirty="0"/>
              <a:t>I’m Permanent; you’re just Temporary. </a:t>
            </a:r>
          </a:p>
        </p:txBody>
      </p:sp>
      <p:sp>
        <p:nvSpPr>
          <p:cNvPr id="20486" name="Slide Number Placeholder 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8D064E-579A-4E6C-A5F0-2F10227389BF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PERMANENT RECORDS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Tahoma" charset="0"/>
              </a:rPr>
              <a:t>Records appraised by NARA to have enduring value (historical, research, legal, scientific, cultural, or other values) to warrant continued preservation by the Federal Government as part of the National Archives.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Tahoma" charset="0"/>
              </a:rPr>
              <a:t>Records that will protect Marine Corps interests and document mission, functions, responsibilities, and significant experiences and accomplishments.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Tahoma" charset="0"/>
              </a:rPr>
              <a:t>Permanent records will ultimately be transferred to the National Archives.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Tahoma" charset="0"/>
              </a:rPr>
              <a:t>Records currently scheduled as permanent are listed in SECNAV-M5210.1 Ch1.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Tahoma" charset="0"/>
              </a:rPr>
              <a:t/>
            </a:r>
            <a:br>
              <a:rPr lang="en-US" sz="2400" smtClean="0">
                <a:latin typeface="Tahoma" charset="0"/>
              </a:rPr>
            </a:br>
            <a:endParaRPr lang="en-US" sz="2400" smtClean="0">
              <a:latin typeface="Tahoma" charset="0"/>
            </a:endParaRPr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AA4FC7-8A39-44CC-B06D-316E7365D35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TEMPORARY RECORDS</a:t>
            </a:r>
          </a:p>
        </p:txBody>
      </p:sp>
      <p:sp>
        <p:nvSpPr>
          <p:cNvPr id="4100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Records approved by the National Archives for either immediate disposal or for disposal after a specific time or event.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Records are stored until the designated time for destruction, maintained within an EIS archives or stored at a National Archives Federal Record Center (FRC).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Records currently scheduled as temporary are listed in SECNAV M-5210.1 Ch1 or the General Records Schedule. 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solidFill>
                <a:srgbClr val="FF3300"/>
              </a:solidFill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Tahoma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 smtClean="0">
              <a:solidFill>
                <a:srgbClr val="FF3300"/>
              </a:solidFill>
              <a:latin typeface="Tahoma" charset="0"/>
            </a:endParaRPr>
          </a:p>
        </p:txBody>
      </p:sp>
      <p:graphicFrame>
        <p:nvGraphicFramePr>
          <p:cNvPr id="4098" name="Object 3072"/>
          <p:cNvGraphicFramePr>
            <a:graphicFrameLocks/>
          </p:cNvGraphicFramePr>
          <p:nvPr/>
        </p:nvGraphicFramePr>
        <p:xfrm>
          <a:off x="6858000" y="4724400"/>
          <a:ext cx="1143000" cy="1447800"/>
        </p:xfrm>
        <a:graphic>
          <a:graphicData uri="http://schemas.openxmlformats.org/presentationml/2006/ole">
            <p:oleObj spid="_x0000_s4098" name="Clip" r:id="rId4" imgW="1722240" imgH="1741320" progId="">
              <p:embed/>
            </p:oleObj>
          </a:graphicData>
        </a:graphic>
      </p:graphicFrame>
      <p:sp>
        <p:nvSpPr>
          <p:cNvPr id="410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6140439-29CF-4F20-83BA-7B4736CAD1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26" descr="BDMAR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438400"/>
            <a:ext cx="5486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59" name="PubOvalCallout"/>
          <p:cNvSpPr>
            <a:spLocks noEditPoints="1" noChangeArrowheads="1"/>
          </p:cNvSpPr>
          <p:nvPr/>
        </p:nvSpPr>
        <p:spPr bwMode="auto">
          <a:xfrm flipH="1">
            <a:off x="533400" y="1143000"/>
            <a:ext cx="8153400" cy="16764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en-US" sz="2000" dirty="0"/>
              <a:t>Welcome to Marine Corps Records Management                 		Boot Camp...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2AAF2F-0077-435E-900C-8245FC9754AB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FROZEN RECORDS</a:t>
            </a:r>
          </a:p>
        </p:txBody>
      </p:sp>
      <p:sp>
        <p:nvSpPr>
          <p:cNvPr id="22531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Frozen records or “record holds” are records placed on hold in response to litigation.  Temporary records may not be destroyed according to the dispositions if records are frozen.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Record holds may also occur in anticipation of litigation (i.e. Katrina, Haiti, BP Oil Spill, etc.).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Frozen records may be permanent, temporary or unscheduled records, held within office space or a National Archives FRC.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>
              <a:latin typeface="Tahoma" charset="0"/>
            </a:endParaRPr>
          </a:p>
          <a:p>
            <a:pPr lvl="2" eaLnBrk="1" hangingPunct="1">
              <a:lnSpc>
                <a:spcPct val="80000"/>
              </a:lnSpc>
            </a:pPr>
            <a:endParaRPr lang="en-US" sz="1600" smtClean="0">
              <a:latin typeface="Tahoma" charset="0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Tahoma" charset="0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Tahoma" charset="0"/>
              </a:rPr>
              <a:t>		</a:t>
            </a:r>
            <a:endParaRPr lang="en-US" sz="8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600" smtClean="0">
              <a:latin typeface="Tahoma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 smtClean="0">
              <a:latin typeface="Tahoma" charset="0"/>
            </a:endParaRPr>
          </a:p>
        </p:txBody>
      </p:sp>
      <p:grpSp>
        <p:nvGrpSpPr>
          <p:cNvPr id="22532" name="Group 4115"/>
          <p:cNvGrpSpPr>
            <a:grpSpLocks/>
          </p:cNvGrpSpPr>
          <p:nvPr/>
        </p:nvGrpSpPr>
        <p:grpSpPr bwMode="auto">
          <a:xfrm>
            <a:off x="228600" y="2635250"/>
            <a:ext cx="8686800" cy="1570038"/>
            <a:chOff x="0" y="0"/>
            <a:chExt cx="5472" cy="989"/>
          </a:xfrm>
        </p:grpSpPr>
        <p:sp>
          <p:nvSpPr>
            <p:cNvPr id="22535" name="Rectangle 4112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22536" name="Rectangle 4113"/>
            <p:cNvSpPr>
              <a:spLocks noChangeArrowheads="1"/>
            </p:cNvSpPr>
            <p:nvPr/>
          </p:nvSpPr>
          <p:spPr bwMode="auto">
            <a:xfrm>
              <a:off x="0" y="0"/>
              <a:ext cx="5472" cy="98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r>
                <a:rPr lang="en-US" sz="600">
                  <a:latin typeface="Verdana" pitchFamily="34" charset="0"/>
                  <a:hlinkClick r:id="rId3"/>
                </a:rPr>
                <a:t>  </a:t>
              </a:r>
              <a:r>
                <a:rPr lang="en-US" sz="9700">
                  <a:latin typeface="Verdana" pitchFamily="34" charset="0"/>
                </a:rPr>
                <a:t> </a:t>
              </a:r>
              <a:r>
                <a:rPr lang="en-US" sz="600">
                  <a:latin typeface="Verdana" pitchFamily="34" charset="0"/>
                </a:rPr>
                <a:t>                                                      </a:t>
              </a:r>
            </a:p>
          </p:txBody>
        </p:sp>
      </p:grpSp>
      <p:pic>
        <p:nvPicPr>
          <p:cNvPr id="22533" name="Picture 4114" descr="Cabinet clipart image: cabinet,chain,lock,store,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105400"/>
            <a:ext cx="15081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Slide Number Placeholder 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CB12F3-BCAF-4D9F-8E43-D36F962FE2F9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arth_puzz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7567613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  </a:t>
            </a:r>
            <a:endParaRPr lang="en-US" sz="4000" b="1">
              <a:solidFill>
                <a:srgbClr val="00B050"/>
              </a:solidFill>
              <a:latin typeface="Comic Sans MS" pitchFamily="66" charset="0"/>
            </a:endParaRPr>
          </a:p>
          <a:p>
            <a:pPr algn="ctr" eaLnBrk="0" hangingPunct="0"/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DISPOSITION</a:t>
            </a:r>
          </a:p>
          <a:p>
            <a:pPr algn="ctr" eaLnBrk="0" hangingPunct="0"/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 OF RECORDS</a:t>
            </a:r>
          </a:p>
          <a:p>
            <a:pPr algn="ctr" eaLnBrk="0" hangingPunct="0"/>
            <a:endParaRPr lang="en-US" sz="4000" b="1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3556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880AE2-F90F-4AC6-91EF-064E65190AC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DISPOSITION OF RECORDS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Disposition is the NARA-approved schedule for the destruction of temporary records, or the transfer of permanent records to the National Archives, including cut off and storage instructions and retention.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ahoma" charset="0"/>
              </a:rPr>
              <a:t>The dispositions of Marine Corps and Navy records are published in SECNAV M-5210.1 Ch1.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Tahoma" charset="0"/>
            </a:endParaRPr>
          </a:p>
        </p:txBody>
      </p:sp>
      <p:sp>
        <p:nvSpPr>
          <p:cNvPr id="24580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6FCA319-5E8C-4168-B2B5-077490FAF12C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371600"/>
          </a:xfrm>
        </p:spPr>
        <p:txBody>
          <a:bodyPr/>
          <a:lstStyle/>
          <a:p>
            <a:r>
              <a:rPr lang="en-US" sz="3200" smtClean="0">
                <a:latin typeface="Tahoma" charset="0"/>
                <a:cs typeface="Tahoma" charset="0"/>
              </a:rPr>
              <a:t>           </a:t>
            </a:r>
            <a:r>
              <a:rPr lang="en-US" sz="3200" u="sng" smtClean="0">
                <a:latin typeface="Tahoma" charset="0"/>
                <a:cs typeface="Tahoma" charset="0"/>
              </a:rPr>
              <a:t>RECORD MANAGEMENT FORMS</a:t>
            </a:r>
            <a:r>
              <a:rPr lang="en-US" sz="3800" smtClean="0">
                <a:latin typeface="Tahoma" charset="0"/>
                <a:cs typeface="Tahoma" charset="0"/>
              </a:rPr>
              <a:t/>
            </a:r>
            <a:br>
              <a:rPr lang="en-US" sz="3800" smtClean="0">
                <a:latin typeface="Tahoma" charset="0"/>
                <a:cs typeface="Tahoma" charset="0"/>
              </a:rPr>
            </a:br>
            <a:endParaRPr lang="en-US" sz="1600" smtClean="0">
              <a:latin typeface="Tahoma" charset="0"/>
              <a:cs typeface="Tahoma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886200"/>
          </a:xfrm>
        </p:spPr>
        <p:txBody>
          <a:bodyPr/>
          <a:lstStyle/>
          <a:p>
            <a:r>
              <a:rPr lang="en-US" sz="2000" smtClean="0">
                <a:latin typeface="Tahoma" charset="0"/>
                <a:cs typeface="Tahoma" charset="0"/>
              </a:rPr>
              <a:t>Request for Records Disposition Authority, Standard Form 115 (SF115) – used to obtain authority for the disposition of records.</a:t>
            </a:r>
          </a:p>
          <a:p>
            <a:endParaRPr lang="en-US" sz="20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Records Transmittal and Receipt, SF135 – used to store records at the NARA Federal Record Center according to fee-for-service. </a:t>
            </a:r>
            <a:r>
              <a:rPr lang="en-US" sz="2000" smtClean="0">
                <a:latin typeface="Tahoma" charset="0"/>
                <a:cs typeface="Tahoma" charset="0"/>
                <a:hlinkClick r:id="rId2"/>
              </a:rPr>
              <a:t>https://ips.usmc.mil/sites/ard/recman/sf135/Lists/Records%20Management%20Library/AllItems.aspx</a:t>
            </a:r>
            <a:r>
              <a:rPr lang="en-US" sz="2000" smtClean="0">
                <a:latin typeface="Tahoma" charset="0"/>
                <a:cs typeface="Tahoma" charset="0"/>
              </a:rPr>
              <a:t>         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latin typeface="Tahoma" charset="0"/>
                <a:cs typeface="Tahoma" charset="0"/>
              </a:rPr>
              <a:t>                                </a:t>
            </a:r>
          </a:p>
          <a:p>
            <a:r>
              <a:rPr lang="en-US" sz="2000" smtClean="0">
                <a:latin typeface="Tahoma" charset="0"/>
                <a:cs typeface="Tahoma" charset="0"/>
              </a:rPr>
              <a:t>Agreement to Transfer Records to the National Archives, SF258 – used to transfer legal custody of permanent records to NARA.</a:t>
            </a:r>
          </a:p>
          <a:p>
            <a:endParaRPr lang="en-US" sz="20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Notice of Eligibility for Disposal, NA13001 - Notice sent from NARA FRC to ARDB notifying the USMC that records are due for destruction.</a:t>
            </a:r>
          </a:p>
          <a:p>
            <a:endParaRPr lang="en-US" sz="2800" smtClean="0"/>
          </a:p>
          <a:p>
            <a:endParaRPr lang="en-US" sz="280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BFA470-A603-46F4-A65F-15CCA30CA60D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arth_puzz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27" name="Text Box 1027"/>
          <p:cNvSpPr txBox="1">
            <a:spLocks noChangeArrowheads="1"/>
          </p:cNvSpPr>
          <p:nvPr/>
        </p:nvSpPr>
        <p:spPr bwMode="auto">
          <a:xfrm>
            <a:off x="2590800" y="2971800"/>
            <a:ext cx="3213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TRAINING</a:t>
            </a:r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8C7699-12EA-41CB-AEE8-34D9DA1DF356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u="sng" smtClean="0">
                <a:latin typeface="Tahoma" charset="0"/>
                <a:cs typeface="Tahoma" charset="0"/>
              </a:rPr>
              <a:t>TRAINING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6868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Records Management training is available on Marine.net.  Use the following link to access this valuable tool.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ahoma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</a:rPr>
              <a:t>	1.  Records Management, Everyone’s Responsibility: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Tahoma" charset="0"/>
                <a:hlinkClick r:id="rId2"/>
              </a:rPr>
              <a:t>https://www.marinenet.usmc.mil/MarineNet/Search/CatalogSearch.aspx?link=Bread</a:t>
            </a:r>
            <a:endParaRPr lang="en-US" sz="18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</a:rPr>
              <a:t>	2.  Records Management, Advanced Topics: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  <a:hlinkClick r:id="rId3"/>
              </a:rPr>
              <a:t>https://www.marinenet.usmc.mil/MarineNet/Courses/Enroll.aspx</a:t>
            </a:r>
            <a:endParaRPr lang="en-US" sz="2000" smtClean="0">
              <a:latin typeface="Tahoma" charset="0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000" smtClean="0">
                <a:latin typeface="Tahoma" charset="0"/>
                <a:cs typeface="Tahoma" charset="0"/>
              </a:rPr>
              <a:t>Learn more about Marine Corps records management: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hlinkClick r:id="rId4"/>
              </a:rPr>
              <a:t>https://ips.usmc.mil/sites/ard/recman/default.aspx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lvl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A85997-8F83-4853-AF62-289F0D82C721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arth_puzz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2590800" y="3048000"/>
            <a:ext cx="3852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COMPLIANCE</a:t>
            </a:r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BE49187-1437-4D1F-9DE5-06B3FD8CF4FB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COMPLIANCE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304800" y="1905000"/>
            <a:ext cx="8839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>
                <a:latin typeface="Tahoma" charset="0"/>
              </a:rPr>
              <a:t>USMC Records Management is inspected by the Inspector General (IG)</a:t>
            </a:r>
            <a:r>
              <a:rPr lang="en-US" sz="2400">
                <a:latin typeface="Tahoma" charset="0"/>
              </a:rPr>
              <a:t>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2400">
              <a:latin typeface="Tahom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>
                <a:latin typeface="Tahoma" charset="0"/>
              </a:rPr>
              <a:t>IG inspection teams use the Automated Inspection Reporting System (AIRS) checklist provided by HQMC ARDB.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>
              <a:latin typeface="Tahom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>
                <a:latin typeface="Tahoma" charset="0"/>
              </a:rPr>
              <a:t>USMC Organizations/Commands self inspections ensure records management compliance.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</a:pPr>
            <a:endParaRPr lang="en-US">
              <a:latin typeface="Tahom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>
              <a:latin typeface="Tahom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400">
              <a:latin typeface="Tahom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>
              <a:latin typeface="Tahom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</a:pPr>
            <a:endParaRPr lang="en-US">
              <a:latin typeface="Tahoma" charset="0"/>
            </a:endParaRPr>
          </a:p>
        </p:txBody>
      </p:sp>
      <p:sp>
        <p:nvSpPr>
          <p:cNvPr id="29700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C0BF7D7-CF73-41A3-BCB3-442701CC8E49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CONCLUSION</a:t>
            </a:r>
            <a:endParaRPr lang="en-US" sz="3200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Records ensure Marine Corps readiness.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Records document our undeniable sacrifices and contributions to our Nation’s history.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Records show our appreciation to Marines and their families by making information available for this and future generations.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9CF416-0191-4C77-9FBF-6843D7E87BD4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2" descr="BDMAR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671763"/>
            <a:ext cx="52578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1" name="PubOvalCallout"/>
          <p:cNvSpPr>
            <a:spLocks noEditPoints="1" noChangeArrowheads="1"/>
          </p:cNvSpPr>
          <p:nvPr/>
        </p:nvSpPr>
        <p:spPr bwMode="auto">
          <a:xfrm flipH="1">
            <a:off x="533400" y="1143000"/>
            <a:ext cx="8153400" cy="16764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en-US" sz="2000" dirty="0"/>
              <a:t> Congratulations…You’ve just completed Marine Corps Records Management Boot Camp..</a:t>
            </a:r>
          </a:p>
        </p:txBody>
      </p:sp>
      <p:sp>
        <p:nvSpPr>
          <p:cNvPr id="31748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6BACCF-619B-4B84-9BAD-3F8F39D295A0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u="sng" smtClean="0">
                <a:latin typeface="Tahoma" charset="0"/>
                <a:cs typeface="Tahoma" charset="0"/>
              </a:rPr>
              <a:t>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latin typeface="Tahoma" charset="0"/>
                <a:cs typeface="Tahoma" charset="0"/>
              </a:rPr>
              <a:t>To provide an overview of Marine Corps records management (RM).</a:t>
            </a:r>
          </a:p>
          <a:p>
            <a:pPr>
              <a:buFont typeface="Wingdings" pitchFamily="2" charset="2"/>
              <a:buNone/>
            </a:pPr>
            <a:endParaRPr lang="en-US" sz="20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To identify policy, training, and compliance requirements for an effective Marine Corps-wide records management program.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F32C63-EEAC-4192-9DA3-F81B50A0952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CONTACT US</a:t>
            </a:r>
          </a:p>
        </p:txBody>
      </p:sp>
      <p:sp>
        <p:nvSpPr>
          <p:cNvPr id="32771" name="Content Placeholder 6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648200"/>
          </a:xfrm>
        </p:spPr>
        <p:txBody>
          <a:bodyPr/>
          <a:lstStyle/>
          <a:p>
            <a:endParaRPr lang="en-US" sz="1800" smtClean="0">
              <a:latin typeface="Tahoma" charset="0"/>
              <a:cs typeface="Tahoma" charset="0"/>
            </a:endParaRPr>
          </a:p>
          <a:p>
            <a:endParaRPr lang="en-US" sz="1800" smtClean="0">
              <a:latin typeface="Tahoma" charset="0"/>
              <a:cs typeface="Tahoma" charset="0"/>
            </a:endParaRPr>
          </a:p>
          <a:p>
            <a:r>
              <a:rPr lang="en-US" sz="1800" smtClean="0">
                <a:latin typeface="Tahoma" charset="0"/>
                <a:cs typeface="Tahoma" charset="0"/>
              </a:rPr>
              <a:t>Records, Reports &amp; Directives Management Section HQMC, ARDB:</a:t>
            </a:r>
          </a:p>
          <a:p>
            <a:pPr>
              <a:buFont typeface="Wingdings" pitchFamily="2" charset="2"/>
              <a:buNone/>
            </a:pPr>
            <a:endParaRPr lang="en-US" sz="1800" smtClean="0">
              <a:latin typeface="Tahoma" charset="0"/>
              <a:cs typeface="Tahoma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Address:  HQMC, AR Division, ARDB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              Pentagon 2B253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              Washington, DC 20350-3000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800" smtClean="0">
              <a:latin typeface="Tahoma" charset="0"/>
              <a:cs typeface="Tahoma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Telephone:  (703) 614-1081; DSN 224-1081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E-mail address:  </a:t>
            </a:r>
            <a:r>
              <a:rPr lang="en-US" sz="1800" smtClean="0">
                <a:latin typeface="Tahoma" charset="0"/>
                <a:cs typeface="Tahoma" charset="0"/>
                <a:hlinkClick r:id="rId2"/>
              </a:rPr>
              <a:t>HQMCREC-MGR@USMC.MIL</a:t>
            </a:r>
            <a:endParaRPr lang="en-US" sz="1800" smtClean="0">
              <a:latin typeface="Tahoma" charset="0"/>
              <a:cs typeface="Tahoma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Homepage: </a:t>
            </a:r>
            <a:r>
              <a:rPr lang="en-US" sz="1800" smtClean="0">
                <a:latin typeface="Tahoma" charset="0"/>
                <a:cs typeface="Tahoma" charset="0"/>
                <a:hlinkClick r:id="rId3"/>
              </a:rPr>
              <a:t>https://ehqmc.usmc.mil/ORG/AR/ARD/ARDB/DEFAULT.ASPX</a:t>
            </a:r>
            <a:endParaRPr lang="en-US" sz="1800" smtClean="0">
              <a:latin typeface="Tahoma" charset="0"/>
              <a:cs typeface="Tahoma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Portal: </a:t>
            </a:r>
            <a:r>
              <a:rPr lang="en-US" sz="1800" smtClean="0">
                <a:latin typeface="Tahoma" charset="0"/>
                <a:cs typeface="Tahoma" charset="0"/>
                <a:hlinkClick r:id="rId4"/>
              </a:rPr>
              <a:t>https://ips.usmc.mil/sites/ard/recman/default.aspx</a:t>
            </a:r>
            <a:endParaRPr lang="en-US" sz="1800" smtClean="0">
              <a:latin typeface="Tahoma" charset="0"/>
              <a:cs typeface="Tahoma" charset="0"/>
            </a:endParaRPr>
          </a:p>
          <a:p>
            <a:endParaRPr lang="en-US" sz="2000" smtClean="0">
              <a:latin typeface="Tahoma" charset="0"/>
              <a:cs typeface="Tahoma" charset="0"/>
            </a:endParaRPr>
          </a:p>
          <a:p>
            <a:endParaRPr lang="en-US" sz="2000" smtClean="0"/>
          </a:p>
          <a:p>
            <a:pPr lvl="1">
              <a:buFont typeface="Wingdings" pitchFamily="2" charset="2"/>
              <a:buNone/>
            </a:pPr>
            <a:endParaRPr lang="en-US" sz="1600" smtClean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9B4E95-9B54-4B7E-BCA8-A28245E7E65E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u="sng" smtClean="0">
                <a:latin typeface="Tahoma" charset="0"/>
                <a:cs typeface="Tahoma" charset="0"/>
              </a:rPr>
              <a:t>ROLES AND RESPONSIBILITIES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2057400"/>
          </a:xfrm>
        </p:spPr>
        <p:txBody>
          <a:bodyPr/>
          <a:lstStyle/>
          <a:p>
            <a:r>
              <a:rPr lang="en-US" sz="2000" smtClean="0">
                <a:latin typeface="Tahoma" charset="0"/>
                <a:cs typeface="Tahoma" charset="0"/>
              </a:rPr>
              <a:t>HQMC ARDB: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Establishes Marine Corps-wide records management policy.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Serves as Records Program Manager for the Marine Corps 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Ensures policy and legal compliance with records management practices Marine Corps-wide. </a:t>
            </a:r>
          </a:p>
          <a:p>
            <a:pPr lvl="1"/>
            <a:endParaRPr lang="en-US" sz="18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Command Designated Records Managers (CDRMs)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Required down to the MLG level per SECNAV 5210.11E.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Serve as the records management liaisons for HQMC ARDB. 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Establish a network of records manager within their organizations to implement RM requirements. </a:t>
            </a:r>
          </a:p>
          <a:p>
            <a:pPr lvl="1"/>
            <a:endParaRPr lang="en-US" sz="18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All Marines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Are records managers and responsible for managing records in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800" smtClean="0">
                <a:latin typeface="Tahoma" charset="0"/>
                <a:cs typeface="Tahoma" charset="0"/>
              </a:rPr>
              <a:t>           accordance with National Archives-approved dispositions. </a:t>
            </a:r>
          </a:p>
          <a:p>
            <a:pPr lvl="1"/>
            <a:endParaRPr lang="en-US" sz="1600" smtClean="0">
              <a:latin typeface="Tahoma" charset="0"/>
              <a:cs typeface="Tahoma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9A4B8E-E135-471C-848F-1499022E362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algn="ctr"/>
            <a:r>
              <a:rPr lang="en-US" sz="3200" u="sng" smtClean="0">
                <a:latin typeface="Tahoma" charset="0"/>
                <a:cs typeface="Tahoma" charset="0"/>
              </a:rPr>
              <a:t>RECORDS ARE IMPORTANT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886200"/>
          </a:xfrm>
        </p:spPr>
        <p:txBody>
          <a:bodyPr/>
          <a:lstStyle/>
          <a:p>
            <a:r>
              <a:rPr lang="en-US" sz="2000" smtClean="0">
                <a:latin typeface="Tahoma" charset="0"/>
                <a:cs typeface="Tahoma" charset="0"/>
              </a:rPr>
              <a:t>To ensure Marine Corps readiness at all times.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Ready access to information is vital to our mission.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Records are essential to our ability to carry out business functions.</a:t>
            </a:r>
          </a:p>
          <a:p>
            <a:endParaRPr lang="en-US" sz="20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To document the unique Marine Corps experience.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Records document Marine Corps activities.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Records are evidence of Marine Corps contributions to the war effort and the Nation’s history. </a:t>
            </a:r>
            <a:endParaRPr lang="en-US" sz="1800" smtClean="0"/>
          </a:p>
          <a:p>
            <a:endParaRPr lang="en-US" sz="2000" smtClean="0">
              <a:latin typeface="Tahoma" charset="0"/>
              <a:cs typeface="Tahoma" charset="0"/>
            </a:endParaRPr>
          </a:p>
          <a:p>
            <a:r>
              <a:rPr lang="en-US" sz="2000" smtClean="0">
                <a:latin typeface="Tahoma" charset="0"/>
                <a:cs typeface="Tahoma" charset="0"/>
              </a:rPr>
              <a:t>To make information available for this and future generations.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Records must be preserved for current and future use.</a:t>
            </a:r>
          </a:p>
          <a:p>
            <a:pPr lvl="1"/>
            <a:r>
              <a:rPr lang="en-US" sz="1800" smtClean="0">
                <a:latin typeface="Tahoma" charset="0"/>
                <a:cs typeface="Tahoma" charset="0"/>
              </a:rPr>
              <a:t>Permanent Federal records are transferred to the legal custody of the National Archives.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79E178B-1F48-40BD-B478-C33840CB8E4C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arth_puzz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7" name="Text Box 2052"/>
          <p:cNvSpPr txBox="1">
            <a:spLocks noChangeArrowheads="1"/>
          </p:cNvSpPr>
          <p:nvPr/>
        </p:nvSpPr>
        <p:spPr bwMode="auto">
          <a:xfrm>
            <a:off x="2209800" y="2819400"/>
            <a:ext cx="4724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000" b="1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4400" b="1">
                <a:solidFill>
                  <a:srgbClr val="00B050"/>
                </a:solidFill>
                <a:latin typeface="Comic Sans MS" pitchFamily="66" charset="0"/>
              </a:rPr>
              <a:t>BACKGROUND</a:t>
            </a:r>
          </a:p>
        </p:txBody>
      </p:sp>
      <p:sp>
        <p:nvSpPr>
          <p:cNvPr id="11268" name="Text Box 2053"/>
          <p:cNvSpPr txBox="1">
            <a:spLocks noChangeArrowheads="1"/>
          </p:cNvSpPr>
          <p:nvPr/>
        </p:nvSpPr>
        <p:spPr bwMode="auto">
          <a:xfrm>
            <a:off x="5791200" y="838200"/>
            <a:ext cx="2405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3200" b="1">
                <a:solidFill>
                  <a:srgbClr val="00B050"/>
                </a:solidFill>
                <a:latin typeface="Comic Sans MS" pitchFamily="66" charset="0"/>
              </a:rPr>
              <a:t>definitions</a:t>
            </a:r>
          </a:p>
        </p:txBody>
      </p:sp>
      <p:sp>
        <p:nvSpPr>
          <p:cNvPr id="11269" name="Text Box 2054"/>
          <p:cNvSpPr txBox="1">
            <a:spLocks noChangeArrowheads="1"/>
          </p:cNvSpPr>
          <p:nvPr/>
        </p:nvSpPr>
        <p:spPr bwMode="auto">
          <a:xfrm>
            <a:off x="228600" y="4953000"/>
            <a:ext cx="2478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rgbClr val="00B050"/>
                </a:solidFill>
                <a:latin typeface="Comic Sans MS" pitchFamily="66" charset="0"/>
              </a:rPr>
              <a:t> regulations</a:t>
            </a:r>
          </a:p>
        </p:txBody>
      </p:sp>
      <p:sp>
        <p:nvSpPr>
          <p:cNvPr id="11270" name="Text Box 2055"/>
          <p:cNvSpPr txBox="1">
            <a:spLocks noChangeArrowheads="1"/>
          </p:cNvSpPr>
          <p:nvPr/>
        </p:nvSpPr>
        <p:spPr bwMode="auto">
          <a:xfrm>
            <a:off x="6324600" y="4800600"/>
            <a:ext cx="1766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3200" b="1">
                <a:solidFill>
                  <a:srgbClr val="00B050"/>
                </a:solidFill>
                <a:latin typeface="Comic Sans MS" pitchFamily="66" charset="0"/>
              </a:rPr>
              <a:t>policies</a:t>
            </a:r>
          </a:p>
        </p:txBody>
      </p:sp>
      <p:sp>
        <p:nvSpPr>
          <p:cNvPr id="11271" name="Slide Number Placeholder 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AA48319-F5C0-4085-9C00-5110895AA0F4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67818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RECORDS MANAGEMENT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752600"/>
            <a:ext cx="7467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</a:rPr>
              <a:t>Records Management is defined as: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The area of general administrative management concerned with achieving economy and efficiency in the </a:t>
            </a:r>
            <a:r>
              <a:rPr lang="en-US" sz="2000" u="sng" smtClean="0">
                <a:latin typeface="Tahoma" charset="0"/>
              </a:rPr>
              <a:t>creation</a:t>
            </a:r>
            <a:r>
              <a:rPr lang="en-US" sz="2000" smtClean="0">
                <a:latin typeface="Tahoma" charset="0"/>
              </a:rPr>
              <a:t>, </a:t>
            </a:r>
            <a:r>
              <a:rPr lang="en-US" sz="2000" u="sng" smtClean="0">
                <a:latin typeface="Tahoma" charset="0"/>
              </a:rPr>
              <a:t>maintenance</a:t>
            </a:r>
            <a:r>
              <a:rPr lang="en-US" sz="2000" smtClean="0">
                <a:latin typeface="Tahoma" charset="0"/>
              </a:rPr>
              <a:t>, </a:t>
            </a:r>
            <a:r>
              <a:rPr lang="en-US" sz="2000" u="sng" smtClean="0">
                <a:latin typeface="Tahoma" charset="0"/>
              </a:rPr>
              <a:t>use</a:t>
            </a:r>
            <a:r>
              <a:rPr lang="en-US" sz="2000" smtClean="0">
                <a:latin typeface="Tahoma" charset="0"/>
              </a:rPr>
              <a:t>, and </a:t>
            </a:r>
            <a:r>
              <a:rPr lang="en-US" sz="2000" u="sng" smtClean="0">
                <a:latin typeface="Tahoma" charset="0"/>
              </a:rPr>
              <a:t>disposition</a:t>
            </a:r>
            <a:r>
              <a:rPr lang="en-US" sz="2000" smtClean="0">
                <a:latin typeface="Tahoma" charset="0"/>
              </a:rPr>
              <a:t> of records.   </a:t>
            </a:r>
            <a:endParaRPr lang="en-US" sz="2000" b="1" smtClean="0">
              <a:latin typeface="Tahoma" charset="0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971800" y="3962400"/>
          <a:ext cx="3008313" cy="2344738"/>
        </p:xfrm>
        <a:graphic>
          <a:graphicData uri="http://schemas.openxmlformats.org/presentationml/2006/ole">
            <p:oleObj spid="_x0000_s2050" name="Clip" r:id="rId3" imgW="4493160" imgH="3468960" progId="">
              <p:embed/>
            </p:oleObj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4800" y="3276600"/>
            <a:ext cx="5105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000" b="1" kern="0" dirty="0">
              <a:latin typeface="Tahoma" pitchFamily="34" charset="0"/>
            </a:endParaRPr>
          </a:p>
        </p:txBody>
      </p:sp>
      <p:sp>
        <p:nvSpPr>
          <p:cNvPr id="2054" name="Slide Number Placeholder 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145A979-AB5C-408C-9CBA-CF2D6B7FFC28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4582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IMPORTANCE OF  RECORDS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Records are the memory of an organization.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latin typeface="Tahoma" charset="0"/>
              </a:rPr>
              <a:t> </a:t>
            </a:r>
            <a:r>
              <a:rPr lang="en-US" sz="1800" smtClean="0">
                <a:latin typeface="Tahoma" charset="0"/>
              </a:rPr>
              <a:t>Too much information resides only in the memory                                              of personnel.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Good records management protects the legal and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</a:rPr>
              <a:t>     financial interests of the Government and public.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Records protect the individual rights of active,                                          reserve and civilian Marines.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smtClean="0">
              <a:latin typeface="Tahoma" charset="0"/>
            </a:endParaRPr>
          </a:p>
        </p:txBody>
      </p:sp>
      <p:pic>
        <p:nvPicPr>
          <p:cNvPr id="12292" name="Picture 10" descr="PE0156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447800"/>
            <a:ext cx="2743200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4" descr="KNK_2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733800"/>
            <a:ext cx="19573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15"/>
          <p:cNvSpPr txBox="1">
            <a:spLocks noChangeArrowheads="1"/>
          </p:cNvSpPr>
          <p:nvPr/>
        </p:nvSpPr>
        <p:spPr bwMode="auto">
          <a:xfrm rot="-338868">
            <a:off x="7340600" y="4038600"/>
            <a:ext cx="1254125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solidFill>
                  <a:srgbClr val="FF3300"/>
                </a:solidFill>
              </a:rPr>
              <a:t>RECORDS </a:t>
            </a:r>
          </a:p>
          <a:p>
            <a:pPr eaLnBrk="0" hangingPunct="0"/>
            <a:r>
              <a:rPr lang="en-US" sz="1600" i="1">
                <a:solidFill>
                  <a:srgbClr val="FF3300"/>
                </a:solidFill>
              </a:rPr>
              <a:t> SCANDAL</a:t>
            </a:r>
          </a:p>
        </p:txBody>
      </p:sp>
      <p:sp>
        <p:nvSpPr>
          <p:cNvPr id="12295" name="Slide Number Placeholder 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8AC9A-71E9-48CE-B48D-432619DAFFF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ahoma" charset="0"/>
              </a:rPr>
              <a:t>    “Record” is defined as: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i="1" u="sng" smtClean="0">
                <a:latin typeface="Tahoma" charset="0"/>
              </a:rPr>
              <a:t>Per 44 U.S.C. 3301</a:t>
            </a:r>
            <a:r>
              <a:rPr lang="en-US" sz="2000" smtClean="0">
                <a:latin typeface="Tahoma" charset="0"/>
              </a:rPr>
              <a:t>, ...all books, papers, maps, photographs, machine-readable materials, or other documentary materials, regardless of physical form or characteristics, </a:t>
            </a:r>
            <a:r>
              <a:rPr lang="en-US" sz="2000" b="1" smtClean="0">
                <a:latin typeface="Tahoma" charset="0"/>
              </a:rPr>
              <a:t>made or received by an agency </a:t>
            </a:r>
            <a:r>
              <a:rPr lang="en-US" sz="2000" smtClean="0">
                <a:latin typeface="Tahoma" charset="0"/>
              </a:rPr>
              <a:t>of the United States Government under Federal law or </a:t>
            </a:r>
            <a:r>
              <a:rPr lang="en-US" sz="2000" b="1" smtClean="0">
                <a:latin typeface="Tahoma" charset="0"/>
              </a:rPr>
              <a:t>in connection with</a:t>
            </a:r>
            <a:r>
              <a:rPr lang="en-US" sz="2000" smtClean="0">
                <a:latin typeface="Tahoma" charset="0"/>
              </a:rPr>
              <a:t> </a:t>
            </a:r>
            <a:r>
              <a:rPr lang="en-US" sz="2000" b="1" smtClean="0">
                <a:latin typeface="Tahoma" charset="0"/>
              </a:rPr>
              <a:t>the transaction of public business </a:t>
            </a:r>
            <a:r>
              <a:rPr lang="en-US" sz="2000" smtClean="0">
                <a:latin typeface="Tahoma" charset="0"/>
              </a:rPr>
              <a:t>and preserved or appropriate for preservation by that agency or its legitimate successor </a:t>
            </a:r>
            <a:r>
              <a:rPr lang="en-US" sz="2000" b="1" smtClean="0">
                <a:latin typeface="Tahoma" charset="0"/>
              </a:rPr>
              <a:t>as evidence of the organization, functions, policies, decisions, procedures, operations, or other activities</a:t>
            </a:r>
            <a:r>
              <a:rPr lang="en-US" sz="2000" smtClean="0">
                <a:latin typeface="Tahoma" charset="0"/>
              </a:rPr>
              <a:t> of the Government or because of the information value of the data added to them.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Tahoma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ahoma" charset="0"/>
              </a:rPr>
              <a:t/>
            </a:r>
            <a:br>
              <a:rPr lang="en-US" sz="2400" smtClean="0">
                <a:latin typeface="Tahoma" charset="0"/>
              </a:rPr>
            </a:br>
            <a:r>
              <a:rPr lang="en-US" sz="2400" smtClean="0">
                <a:latin typeface="Tahoma" charset="0"/>
              </a:rPr>
              <a:t/>
            </a:r>
            <a:br>
              <a:rPr lang="en-US" sz="2400" smtClean="0">
                <a:latin typeface="Tahoma" charset="0"/>
              </a:rPr>
            </a:br>
            <a:r>
              <a:rPr lang="en-US" sz="2400" smtClean="0">
                <a:latin typeface="Tahoma" charset="0"/>
              </a:rPr>
              <a:t/>
            </a:r>
            <a:br>
              <a:rPr lang="en-US" sz="2400" smtClean="0">
                <a:latin typeface="Tahoma" charset="0"/>
              </a:rPr>
            </a:br>
            <a:r>
              <a:rPr lang="en-US" sz="2400" smtClean="0">
                <a:latin typeface="Tahoma" charset="0"/>
              </a:rPr>
              <a:t/>
            </a:r>
            <a:br>
              <a:rPr lang="en-US" sz="2400" smtClean="0">
                <a:latin typeface="Tahoma" charset="0"/>
              </a:rPr>
            </a:br>
            <a:endParaRPr lang="en-US" sz="2400" b="1" smtClean="0">
              <a:latin typeface="Tahoma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14600" y="457200"/>
            <a:ext cx="419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RECORD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13317" name="Group 14"/>
          <p:cNvGrpSpPr>
            <a:grpSpLocks/>
          </p:cNvGrpSpPr>
          <p:nvPr/>
        </p:nvGrpSpPr>
        <p:grpSpPr bwMode="auto">
          <a:xfrm>
            <a:off x="1885950" y="2933700"/>
            <a:ext cx="5372100" cy="992188"/>
            <a:chOff x="0" y="0"/>
            <a:chExt cx="3384" cy="625"/>
          </a:xfrm>
        </p:grpSpPr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3384" cy="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864" cy="6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600">
                  <a:latin typeface="Verdana" pitchFamily="34" charset="0"/>
                  <a:hlinkClick r:id="rId3"/>
                </a:rPr>
                <a:t>  </a:t>
              </a:r>
              <a:r>
                <a:rPr lang="en-US" sz="5300">
                  <a:latin typeface="Verdana" pitchFamily="34" charset="0"/>
                </a:rPr>
                <a:t> </a:t>
              </a:r>
              <a:r>
                <a:rPr lang="en-US" sz="600">
                  <a:latin typeface="Verdana" pitchFamily="34" charset="0"/>
                </a:rPr>
                <a:t>                                         </a:t>
              </a:r>
            </a:p>
          </p:txBody>
        </p:sp>
      </p:grpSp>
      <p:sp>
        <p:nvSpPr>
          <p:cNvPr id="13318" name="Rectangle 13"/>
          <p:cNvSpPr>
            <a:spLocks noChangeArrowheads="1"/>
          </p:cNvSpPr>
          <p:nvPr/>
        </p:nvSpPr>
        <p:spPr bwMode="auto">
          <a:xfrm>
            <a:off x="0" y="2933700"/>
            <a:ext cx="9144000" cy="184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600">
                <a:latin typeface="Verdana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pic>
        <p:nvPicPr>
          <p:cNvPr id="13319" name="Picture 20" descr="BDMAR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5867400"/>
            <a:ext cx="147955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3" name="PubOvalCallout"/>
          <p:cNvSpPr>
            <a:spLocks noEditPoints="1" noChangeArrowheads="1"/>
          </p:cNvSpPr>
          <p:nvPr/>
        </p:nvSpPr>
        <p:spPr bwMode="auto">
          <a:xfrm flipH="1">
            <a:off x="5943600" y="5105400"/>
            <a:ext cx="3200400" cy="9144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en-US" sz="1400" dirty="0"/>
              <a:t>Most of what you do is a Federal record.</a:t>
            </a:r>
          </a:p>
        </p:txBody>
      </p:sp>
      <p:sp>
        <p:nvSpPr>
          <p:cNvPr id="13321" name="Slide Number Placeholder 1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9DDE87-44CB-4751-A321-0BE0F4199E4F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DB706A92322C4E8C0DB9B1FDD778EB" ma:contentTypeVersion="2" ma:contentTypeDescription="Create a new document." ma:contentTypeScope="" ma:versionID="5d974b0ec71af9fb0c78a7bb565a369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B83F30C-347A-47FD-81A4-C97EF208E7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864EFE-B151-49C3-BF2F-4B5A16C525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EF4B2E2-02F4-421E-81CC-62CC78936529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7336</TotalTime>
  <Words>1511</Words>
  <Application>Microsoft Office PowerPoint</Application>
  <PresentationFormat>On-screen Show (4:3)</PresentationFormat>
  <Paragraphs>293</Paragraphs>
  <Slides>30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Wingdings</vt:lpstr>
      <vt:lpstr>Times New Roman</vt:lpstr>
      <vt:lpstr>Arial Black</vt:lpstr>
      <vt:lpstr>Tahoma</vt:lpstr>
      <vt:lpstr>Comic Sans MS</vt:lpstr>
      <vt:lpstr>Verdana</vt:lpstr>
      <vt:lpstr>Pixel</vt:lpstr>
      <vt:lpstr>Drawing</vt:lpstr>
      <vt:lpstr>Clip</vt:lpstr>
      <vt:lpstr>RECORDS MANAGEMENT</vt:lpstr>
      <vt:lpstr>Slide 2</vt:lpstr>
      <vt:lpstr>OBJECTIVES</vt:lpstr>
      <vt:lpstr>ROLES AND RESPONSIBILITIES</vt:lpstr>
      <vt:lpstr>RECORDS ARE IMPORTANT</vt:lpstr>
      <vt:lpstr>Slide 6</vt:lpstr>
      <vt:lpstr>RECORDS MANAGEMENT</vt:lpstr>
      <vt:lpstr>IMPORTANCE OF  RECORDS MANAGEMENT</vt:lpstr>
      <vt:lpstr>Slide 9</vt:lpstr>
      <vt:lpstr>Slide 10</vt:lpstr>
      <vt:lpstr>ELECTRONIC RECORDS MANAGEMENT</vt:lpstr>
      <vt:lpstr>BASIC LAWS, AUTHORITIES AND POLICIES</vt:lpstr>
      <vt:lpstr>SSIC</vt:lpstr>
      <vt:lpstr>IDENTIFY SSIC</vt:lpstr>
      <vt:lpstr>Slide 15</vt:lpstr>
      <vt:lpstr>RECORDS MAINTENANCE REQUIREMENTS</vt:lpstr>
      <vt:lpstr>RECORD TYPES</vt:lpstr>
      <vt:lpstr>PERMANENT RECORDS</vt:lpstr>
      <vt:lpstr>TEMPORARY RECORDS</vt:lpstr>
      <vt:lpstr>FROZEN RECORDS</vt:lpstr>
      <vt:lpstr>Slide 21</vt:lpstr>
      <vt:lpstr>DISPOSITION OF RECORDS</vt:lpstr>
      <vt:lpstr>           RECORD MANAGEMENT FORMS </vt:lpstr>
      <vt:lpstr>Slide 24</vt:lpstr>
      <vt:lpstr>TRAINING</vt:lpstr>
      <vt:lpstr>Slide 26</vt:lpstr>
      <vt:lpstr>COMPLIANCE</vt:lpstr>
      <vt:lpstr>CONCLUSION</vt:lpstr>
      <vt:lpstr>Slide 29</vt:lpstr>
      <vt:lpstr>CONTACT US</vt:lpstr>
    </vt:vector>
  </TitlesOfParts>
  <Company>USMC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Records Management</dc:title>
  <dc:creator>BedfordPE</dc:creator>
  <cp:lastModifiedBy>USMC</cp:lastModifiedBy>
  <cp:revision>607</cp:revision>
  <dcterms:created xsi:type="dcterms:W3CDTF">2004-09-20T15:04:42Z</dcterms:created>
  <dcterms:modified xsi:type="dcterms:W3CDTF">2012-07-30T17:26:24Z</dcterms:modified>
</cp:coreProperties>
</file>