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38"/>
  </p:notesMasterIdLst>
  <p:handoutMasterIdLst>
    <p:handoutMasterId r:id="rId39"/>
  </p:handoutMasterIdLst>
  <p:sldIdLst>
    <p:sldId id="256" r:id="rId6"/>
    <p:sldId id="316" r:id="rId7"/>
    <p:sldId id="332" r:id="rId8"/>
    <p:sldId id="328" r:id="rId9"/>
    <p:sldId id="329" r:id="rId10"/>
    <p:sldId id="338" r:id="rId11"/>
    <p:sldId id="339" r:id="rId12"/>
    <p:sldId id="321" r:id="rId13"/>
    <p:sldId id="322" r:id="rId14"/>
    <p:sldId id="323" r:id="rId15"/>
    <p:sldId id="324" r:id="rId16"/>
    <p:sldId id="325" r:id="rId17"/>
    <p:sldId id="315" r:id="rId18"/>
    <p:sldId id="330" r:id="rId19"/>
    <p:sldId id="331" r:id="rId20"/>
    <p:sldId id="340" r:id="rId21"/>
    <p:sldId id="294" r:id="rId22"/>
    <p:sldId id="310" r:id="rId23"/>
    <p:sldId id="297" r:id="rId24"/>
    <p:sldId id="299" r:id="rId25"/>
    <p:sldId id="296" r:id="rId26"/>
    <p:sldId id="333" r:id="rId27"/>
    <p:sldId id="303" r:id="rId28"/>
    <p:sldId id="334" r:id="rId29"/>
    <p:sldId id="304" r:id="rId30"/>
    <p:sldId id="312" r:id="rId31"/>
    <p:sldId id="313" r:id="rId32"/>
    <p:sldId id="314" r:id="rId33"/>
    <p:sldId id="335" r:id="rId34"/>
    <p:sldId id="336" r:id="rId35"/>
    <p:sldId id="337" r:id="rId36"/>
    <p:sldId id="309" r:id="rId37"/>
  </p:sldIdLst>
  <p:sldSz cx="9144000" cy="6858000" type="screen4x3"/>
  <p:notesSz cx="7315200" cy="96012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8025"/>
    <a:srgbClr val="1984CC"/>
    <a:srgbClr val="03136A"/>
    <a:srgbClr val="35759D"/>
    <a:srgbClr val="35B19D"/>
    <a:srgbClr val="000000"/>
    <a:srgbClr val="FFFF00"/>
    <a:srgbClr val="04040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39" autoAdjust="0"/>
    <p:restoredTop sz="95596" autoAdjust="0"/>
  </p:normalViewPr>
  <p:slideViewPr>
    <p:cSldViewPr>
      <p:cViewPr varScale="1">
        <p:scale>
          <a:sx n="69" d="100"/>
          <a:sy n="69" d="100"/>
        </p:scale>
        <p:origin x="-104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572" y="-102"/>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53" tIns="48326" rIns="96653" bIns="48326" numCol="1" anchor="t" anchorCtr="0" compatLnSpc="1">
            <a:prstTxWarp prst="textNoShape">
              <a:avLst/>
            </a:prstTxWarp>
          </a:bodyPr>
          <a:lstStyle>
            <a:lvl1pPr algn="l" defTabSz="965200" eaLnBrk="0" hangingPunct="0">
              <a:defRPr sz="1200"/>
            </a:lvl1pPr>
          </a:lstStyle>
          <a:p>
            <a:endParaRPr lang="en-US"/>
          </a:p>
        </p:txBody>
      </p:sp>
      <p:sp>
        <p:nvSpPr>
          <p:cNvPr id="9830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p:spPr>
        <p:txBody>
          <a:bodyPr vert="horz" wrap="square" lIns="96653" tIns="48326" rIns="96653" bIns="48326" numCol="1" anchor="t" anchorCtr="0" compatLnSpc="1">
            <a:prstTxWarp prst="textNoShape">
              <a:avLst/>
            </a:prstTxWarp>
          </a:bodyPr>
          <a:lstStyle>
            <a:lvl1pPr algn="r" defTabSz="965200" eaLnBrk="0" hangingPunct="0">
              <a:defRPr sz="1200"/>
            </a:lvl1pPr>
          </a:lstStyle>
          <a:p>
            <a:fld id="{DB1989D7-03B0-44D0-A140-885249ED5B41}" type="datetimeFigureOut">
              <a:rPr lang="en-US"/>
              <a:pPr/>
              <a:t>7/30/2012</a:t>
            </a:fld>
            <a:endParaRPr lang="en-US"/>
          </a:p>
        </p:txBody>
      </p:sp>
      <p:sp>
        <p:nvSpPr>
          <p:cNvPr id="9830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p:spPr>
        <p:txBody>
          <a:bodyPr vert="horz" wrap="square" lIns="96653" tIns="48326" rIns="96653" bIns="48326" numCol="1" anchor="b" anchorCtr="0" compatLnSpc="1">
            <a:prstTxWarp prst="textNoShape">
              <a:avLst/>
            </a:prstTxWarp>
          </a:bodyPr>
          <a:lstStyle>
            <a:lvl1pPr algn="l" defTabSz="965200" eaLnBrk="0" hangingPunct="0">
              <a:defRPr sz="1200"/>
            </a:lvl1pPr>
          </a:lstStyle>
          <a:p>
            <a:endParaRPr lang="en-US"/>
          </a:p>
        </p:txBody>
      </p:sp>
      <p:sp>
        <p:nvSpPr>
          <p:cNvPr id="9830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p:spPr>
        <p:txBody>
          <a:bodyPr vert="horz" wrap="square" lIns="96653" tIns="48326" rIns="96653" bIns="48326" numCol="1" anchor="b" anchorCtr="0" compatLnSpc="1">
            <a:prstTxWarp prst="textNoShape">
              <a:avLst/>
            </a:prstTxWarp>
          </a:bodyPr>
          <a:lstStyle>
            <a:lvl1pPr algn="r" defTabSz="965200" eaLnBrk="0" hangingPunct="0">
              <a:defRPr sz="1200"/>
            </a:lvl1pPr>
          </a:lstStyle>
          <a:p>
            <a:fld id="{B16ED44B-1CE6-4E75-92A2-9A8B6E63F5B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53" tIns="48326" rIns="96653" bIns="48326" numCol="1" anchor="t" anchorCtr="0" compatLnSpc="1">
            <a:prstTxWarp prst="textNoShape">
              <a:avLst/>
            </a:prstTxWarp>
          </a:bodyPr>
          <a:lstStyle>
            <a:lvl1pPr algn="l" defTabSz="965200">
              <a:defRPr sz="1200"/>
            </a:lvl1pPr>
          </a:lstStyle>
          <a:p>
            <a:endParaRPr lang="en-US"/>
          </a:p>
        </p:txBody>
      </p:sp>
      <p:sp>
        <p:nvSpPr>
          <p:cNvPr id="81923"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6653" tIns="48326" rIns="96653" bIns="48326" numCol="1" anchor="t" anchorCtr="0" compatLnSpc="1">
            <a:prstTxWarp prst="textNoShape">
              <a:avLst/>
            </a:prstTxWarp>
          </a:bodyPr>
          <a:lstStyle>
            <a:lvl1pPr algn="r" defTabSz="965200">
              <a:defRPr sz="1200"/>
            </a:lvl1pPr>
          </a:lstStyle>
          <a:p>
            <a:endParaRPr lang="en-US"/>
          </a:p>
        </p:txBody>
      </p:sp>
      <p:sp>
        <p:nvSpPr>
          <p:cNvPr id="36868"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53" tIns="48326" rIns="96653" bIns="4832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6653" tIns="48326" rIns="96653" bIns="48326" numCol="1" anchor="b" anchorCtr="0" compatLnSpc="1">
            <a:prstTxWarp prst="textNoShape">
              <a:avLst/>
            </a:prstTxWarp>
          </a:bodyPr>
          <a:lstStyle>
            <a:lvl1pPr algn="l" defTabSz="965200">
              <a:defRPr sz="1200"/>
            </a:lvl1pPr>
          </a:lstStyle>
          <a:p>
            <a:endParaRPr lang="en-US"/>
          </a:p>
        </p:txBody>
      </p:sp>
      <p:sp>
        <p:nvSpPr>
          <p:cNvPr id="8192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53" tIns="48326" rIns="96653" bIns="48326" numCol="1" anchor="b" anchorCtr="0" compatLnSpc="1">
            <a:prstTxWarp prst="textNoShape">
              <a:avLst/>
            </a:prstTxWarp>
          </a:bodyPr>
          <a:lstStyle>
            <a:lvl1pPr algn="r" defTabSz="965200">
              <a:defRPr sz="1200"/>
            </a:lvl1pPr>
          </a:lstStyle>
          <a:p>
            <a:fld id="{D6983CD6-84D7-4F7E-991F-3D72301A058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fld id="{1CA1D1DF-1F7D-4B52-8F4D-C02A1116E0B9}" type="slidenum">
              <a:rPr lang="en-US"/>
              <a:pPr/>
              <a:t>1</a:t>
            </a:fld>
            <a:endParaRPr 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D67CD5D6-6260-44A5-8EF3-211D2EB2F80B}" type="slidenum">
              <a:rPr lang="en-US" altLang="en-US" sz="1200">
                <a:latin typeface="Times" pitchFamily="18" charset="0"/>
              </a:rPr>
              <a:pPr algn="r" defTabSz="939800" eaLnBrk="0" hangingPunct="0"/>
              <a:t>14</a:t>
            </a:fld>
            <a:endParaRPr lang="en-US" altLang="en-US" sz="1200">
              <a:latin typeface="Times" pitchFamily="18" charset="0"/>
            </a:endParaRPr>
          </a:p>
        </p:txBody>
      </p:sp>
      <p:sp>
        <p:nvSpPr>
          <p:cNvPr id="48131" name="Rectangle 2"/>
          <p:cNvSpPr>
            <a:spLocks noChangeArrowheads="1" noTextEdit="1"/>
          </p:cNvSpPr>
          <p:nvPr>
            <p:ph type="sldImg"/>
          </p:nvPr>
        </p:nvSpPr>
        <p:spPr>
          <a:xfrm>
            <a:off x="1306513" y="703263"/>
            <a:ext cx="4783137" cy="3587750"/>
          </a:xfr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D7652284-7B65-4D82-AF1F-B0E979CD830F}" type="slidenum">
              <a:rPr lang="en-US" altLang="en-US" sz="1200">
                <a:latin typeface="Times" pitchFamily="18" charset="0"/>
              </a:rPr>
              <a:pPr algn="r" defTabSz="939800" eaLnBrk="0" hangingPunct="0"/>
              <a:t>15</a:t>
            </a:fld>
            <a:endParaRPr lang="en-US" altLang="en-US" sz="1200">
              <a:latin typeface="Times" pitchFamily="18" charset="0"/>
            </a:endParaRPr>
          </a:p>
        </p:txBody>
      </p:sp>
      <p:sp>
        <p:nvSpPr>
          <p:cNvPr id="49155" name="Rectangle 2"/>
          <p:cNvSpPr>
            <a:spLocks noChangeArrowheads="1" noTextEdit="1"/>
          </p:cNvSpPr>
          <p:nvPr>
            <p:ph type="sldImg"/>
          </p:nvPr>
        </p:nvSpPr>
        <p:spPr>
          <a:xfrm>
            <a:off x="1306513" y="703263"/>
            <a:ext cx="4783137" cy="3587750"/>
          </a:xfr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5" tIns="48323" rIns="96645" bIns="48323" anchor="b"/>
          <a:lstStyle/>
          <a:p>
            <a:pPr algn="r" defTabSz="965200"/>
            <a:fld id="{F039A77E-D972-4D57-81C8-054AA686126E}" type="slidenum">
              <a:rPr lang="en-US" sz="1200"/>
              <a:pPr algn="r" defTabSz="965200"/>
              <a:t>17</a:t>
            </a:fld>
            <a:endParaRPr lang="en-US" sz="1200"/>
          </a:p>
        </p:txBody>
      </p:sp>
      <p:sp>
        <p:nvSpPr>
          <p:cNvPr id="50179" name="Rectangle 2"/>
          <p:cNvSpPr>
            <a:spLocks noRo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lIns="96645" tIns="48323" rIns="96645" bIns="48323"/>
          <a:lstStyle/>
          <a:p>
            <a:pPr eaLnBrk="1" hangingPunct="1">
              <a:buFontTx/>
              <a:buChar char="•"/>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5" tIns="48323" rIns="96645" bIns="48323" anchor="b"/>
          <a:lstStyle/>
          <a:p>
            <a:pPr algn="r" defTabSz="965200"/>
            <a:fld id="{40C25981-AF6C-4DC5-98AB-9EB7675985BA}" type="slidenum">
              <a:rPr lang="en-US" sz="1200"/>
              <a:pPr algn="r" defTabSz="965200"/>
              <a:t>19</a:t>
            </a:fld>
            <a:endParaRPr lang="en-US" sz="1200"/>
          </a:p>
        </p:txBody>
      </p:sp>
      <p:sp>
        <p:nvSpPr>
          <p:cNvPr id="52227" name="Rectangle 2"/>
          <p:cNvSpPr>
            <a:spLocks noRo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ln>
        </p:spPr>
        <p:txBody>
          <a:bodyPr lIns="96645" tIns="48323" rIns="96645" bIns="48323"/>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5" tIns="48323" rIns="96645" bIns="48323" anchor="b"/>
          <a:lstStyle/>
          <a:p>
            <a:pPr algn="r" defTabSz="965200"/>
            <a:fld id="{008A92F5-E2CF-4FB7-ADB4-1A2B564A7657}" type="slidenum">
              <a:rPr lang="en-US" sz="1200"/>
              <a:pPr algn="r" defTabSz="965200"/>
              <a:t>20</a:t>
            </a:fld>
            <a:endParaRPr lang="en-US" sz="1200"/>
          </a:p>
        </p:txBody>
      </p:sp>
      <p:sp>
        <p:nvSpPr>
          <p:cNvPr id="53251" name="Rectangle 2"/>
          <p:cNvSpPr>
            <a:spLocks noRot="1" noChangeArrowheads="1" noTextEdit="1"/>
          </p:cNvSpPr>
          <p:nvPr>
            <p:ph type="sldImg"/>
          </p:nvPr>
        </p:nvSpPr>
        <p:spPr>
          <a:solidFill>
            <a:srgbClr val="FFFFFF"/>
          </a:solidFill>
          <a:ln/>
        </p:spPr>
      </p:sp>
      <p:sp>
        <p:nvSpPr>
          <p:cNvPr id="53252" name="Rectangle 3"/>
          <p:cNvSpPr>
            <a:spLocks noGrp="1" noChangeArrowheads="1"/>
          </p:cNvSpPr>
          <p:nvPr>
            <p:ph type="body" idx="1"/>
          </p:nvPr>
        </p:nvSpPr>
        <p:spPr>
          <a:solidFill>
            <a:srgbClr val="FFFFFF"/>
          </a:solidFill>
          <a:ln>
            <a:solidFill>
              <a:srgbClr val="000000"/>
            </a:solidFill>
          </a:ln>
        </p:spPr>
        <p:txBody>
          <a:bodyPr lIns="96645" tIns="48323" rIns="96645" bIns="48323"/>
          <a:lstStyle/>
          <a:p>
            <a:pPr eaLnBrk="1" hangingPunct="1">
              <a:buFontTx/>
              <a:buChar char="-"/>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5" tIns="48323" rIns="96645" bIns="48323" anchor="b"/>
          <a:lstStyle/>
          <a:p>
            <a:pPr algn="r" defTabSz="965200"/>
            <a:fld id="{A31B9EF6-4D0B-4B86-9F56-8EFD64D3FFFE}" type="slidenum">
              <a:rPr lang="en-US" sz="1200"/>
              <a:pPr algn="r" defTabSz="965200"/>
              <a:t>21</a:t>
            </a:fld>
            <a:endParaRPr lang="en-US" sz="1200"/>
          </a:p>
        </p:txBody>
      </p:sp>
      <p:sp>
        <p:nvSpPr>
          <p:cNvPr id="54275" name="Rectangle 2"/>
          <p:cNvSpPr>
            <a:spLocks noRo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p:spPr>
        <p:txBody>
          <a:bodyPr lIns="96645" tIns="48323" rIns="96645" bIns="48323"/>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51" tIns="46975" rIns="93951" bIns="46975" anchor="b"/>
          <a:lstStyle/>
          <a:p>
            <a:pPr algn="r" defTabSz="939800" eaLnBrk="0" hangingPunct="0"/>
            <a:fld id="{61198DDF-D276-4336-A3D7-95E7DC393C7F}" type="slidenum">
              <a:rPr lang="en-US" altLang="en-US" sz="1200">
                <a:latin typeface="Times" pitchFamily="18" charset="0"/>
              </a:rPr>
              <a:pPr algn="r" defTabSz="939800" eaLnBrk="0" hangingPunct="0"/>
              <a:t>22</a:t>
            </a:fld>
            <a:endParaRPr lang="en-US" altLang="en-US" sz="1200">
              <a:latin typeface="Times" pitchFamily="18" charset="0"/>
            </a:endParaRPr>
          </a:p>
        </p:txBody>
      </p:sp>
      <p:sp>
        <p:nvSpPr>
          <p:cNvPr id="55299" name="Rectangle 2"/>
          <p:cNvSpPr>
            <a:spLocks noChangeArrowheads="1" noTextEdit="1"/>
          </p:cNvSpPr>
          <p:nvPr>
            <p:ph type="sldImg"/>
          </p:nvPr>
        </p:nvSpPr>
        <p:spPr>
          <a:xfrm>
            <a:off x="1303338" y="701675"/>
            <a:ext cx="4787900" cy="3590925"/>
          </a:xfr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solidFill>
            <a:srgbClr val="FFFFFF"/>
          </a:solidFill>
          <a:ln/>
        </p:spPr>
      </p:sp>
      <p:sp>
        <p:nvSpPr>
          <p:cNvPr id="56323" name="Rectangle 3"/>
          <p:cNvSpPr>
            <a:spLocks noChangeArrowheads="1"/>
          </p:cNvSpPr>
          <p:nvPr>
            <p:ph type="body" idx="1"/>
          </p:nvPr>
        </p:nvSpPr>
        <p:spPr>
          <a:solidFill>
            <a:srgbClr val="FFFFFF"/>
          </a:solidFill>
          <a:ln>
            <a:solidFill>
              <a:srgbClr val="000000"/>
            </a:solidFill>
          </a:ln>
        </p:spPr>
        <p:txBody>
          <a:bodyPr lIns="94843" tIns="47422" rIns="94843" bIns="47422"/>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51" tIns="46975" rIns="93951" bIns="46975" anchor="b"/>
          <a:lstStyle/>
          <a:p>
            <a:pPr algn="r" defTabSz="939800" eaLnBrk="0" hangingPunct="0"/>
            <a:fld id="{E7F01B78-574F-4642-8E50-E2B898A587CD}" type="slidenum">
              <a:rPr lang="en-US" altLang="en-US" sz="1200">
                <a:latin typeface="Times" pitchFamily="18" charset="0"/>
              </a:rPr>
              <a:pPr algn="r" defTabSz="939800" eaLnBrk="0" hangingPunct="0"/>
              <a:t>3</a:t>
            </a:fld>
            <a:endParaRPr lang="en-US" altLang="en-US" sz="1200">
              <a:latin typeface="Times" pitchFamily="18" charset="0"/>
            </a:endParaRPr>
          </a:p>
        </p:txBody>
      </p:sp>
      <p:sp>
        <p:nvSpPr>
          <p:cNvPr id="38915" name="Rectangle 2"/>
          <p:cNvSpPr>
            <a:spLocks noChangeArrowheads="1" noTextEdit="1"/>
          </p:cNvSpPr>
          <p:nvPr>
            <p:ph type="sldImg"/>
          </p:nvPr>
        </p:nvSpPr>
        <p:spPr>
          <a:xfrm>
            <a:off x="1303338" y="701675"/>
            <a:ext cx="4787900" cy="3590925"/>
          </a:xfr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51" tIns="46975" rIns="93951" bIns="46975" anchor="b"/>
          <a:lstStyle/>
          <a:p>
            <a:pPr algn="r" defTabSz="939800" eaLnBrk="0" hangingPunct="0"/>
            <a:fld id="{F9DA91F2-8F58-433F-9E0A-B0B6A9D22A9A}" type="slidenum">
              <a:rPr lang="en-US" altLang="en-US" sz="1200">
                <a:latin typeface="Times" pitchFamily="18" charset="0"/>
              </a:rPr>
              <a:pPr algn="r" defTabSz="939800" eaLnBrk="0" hangingPunct="0"/>
              <a:t>24</a:t>
            </a:fld>
            <a:endParaRPr lang="en-US" altLang="en-US" sz="1200">
              <a:latin typeface="Times" pitchFamily="18" charset="0"/>
            </a:endParaRPr>
          </a:p>
        </p:txBody>
      </p:sp>
      <p:sp>
        <p:nvSpPr>
          <p:cNvPr id="57347" name="Rectangle 2"/>
          <p:cNvSpPr>
            <a:spLocks noChangeArrowheads="1" noTextEdit="1"/>
          </p:cNvSpPr>
          <p:nvPr>
            <p:ph type="sldImg"/>
          </p:nvPr>
        </p:nvSpPr>
        <p:spPr>
          <a:xfrm>
            <a:off x="1303338" y="701675"/>
            <a:ext cx="4787900" cy="3590925"/>
          </a:xfr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solidFill>
            <a:srgbClr val="FFFFFF"/>
          </a:solidFill>
          <a:ln/>
        </p:spPr>
      </p:sp>
      <p:sp>
        <p:nvSpPr>
          <p:cNvPr id="58371" name="Rectangle 3"/>
          <p:cNvSpPr>
            <a:spLocks noChangeArrowheads="1"/>
          </p:cNvSpPr>
          <p:nvPr>
            <p:ph type="body" idx="1"/>
          </p:nvPr>
        </p:nvSpPr>
        <p:spPr>
          <a:solidFill>
            <a:srgbClr val="FFFFFF"/>
          </a:solidFill>
          <a:ln>
            <a:solidFill>
              <a:srgbClr val="000000"/>
            </a:solidFill>
          </a:ln>
        </p:spPr>
        <p:txBody>
          <a:bodyPr lIns="94843" tIns="47422" rIns="94843" bIns="47422"/>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53" tIns="48326" rIns="96653" bIns="48326" anchor="b"/>
          <a:lstStyle/>
          <a:p>
            <a:pPr algn="r" defTabSz="965200"/>
            <a:fld id="{66C47018-5CF0-4B74-B802-5EB0BA711036}" type="slidenum">
              <a:rPr lang="en-US" sz="1200"/>
              <a:pPr algn="r" defTabSz="965200"/>
              <a:t>32</a:t>
            </a:fld>
            <a:endParaRPr lang="en-US" sz="1200"/>
          </a:p>
        </p:txBody>
      </p:sp>
      <p:sp>
        <p:nvSpPr>
          <p:cNvPr id="62467" name="Rectangle 2"/>
          <p:cNvSpPr>
            <a:spLocks noRot="1" noChangeArrowheads="1" noTextEdit="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9FB0D67D-E7C3-4256-B8B3-7AB31E32D94F}" type="slidenum">
              <a:rPr lang="en-US" altLang="en-US" sz="1200">
                <a:latin typeface="Times" pitchFamily="18" charset="0"/>
              </a:rPr>
              <a:pPr algn="r" defTabSz="939800" eaLnBrk="0" hangingPunct="0"/>
              <a:t>4</a:t>
            </a:fld>
            <a:endParaRPr lang="en-US" altLang="en-US" sz="1200">
              <a:latin typeface="Times" pitchFamily="18" charset="0"/>
            </a:endParaRPr>
          </a:p>
        </p:txBody>
      </p:sp>
      <p:sp>
        <p:nvSpPr>
          <p:cNvPr id="39939" name="Rectangle 2"/>
          <p:cNvSpPr>
            <a:spLocks noChangeArrowheads="1" noTextEdit="1"/>
          </p:cNvSpPr>
          <p:nvPr>
            <p:ph type="sldImg"/>
          </p:nvPr>
        </p:nvSpPr>
        <p:spPr>
          <a:xfrm>
            <a:off x="1304925" y="703263"/>
            <a:ext cx="4783138" cy="3587750"/>
          </a:xfr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0E8AF3B9-CD17-45BB-B209-AD41B2E99F97}" type="slidenum">
              <a:rPr lang="en-US" altLang="en-US" sz="1200">
                <a:latin typeface="Times" pitchFamily="18" charset="0"/>
              </a:rPr>
              <a:pPr algn="r" defTabSz="939800" eaLnBrk="0" hangingPunct="0"/>
              <a:t>5</a:t>
            </a:fld>
            <a:endParaRPr lang="en-US" altLang="en-US" sz="1200">
              <a:latin typeface="Times" pitchFamily="18" charset="0"/>
            </a:endParaRPr>
          </a:p>
        </p:txBody>
      </p:sp>
      <p:sp>
        <p:nvSpPr>
          <p:cNvPr id="40963" name="Rectangle 2"/>
          <p:cNvSpPr>
            <a:spLocks noChangeArrowheads="1" noTextEdit="1"/>
          </p:cNvSpPr>
          <p:nvPr>
            <p:ph type="sldImg"/>
          </p:nvPr>
        </p:nvSpPr>
        <p:spPr>
          <a:xfrm>
            <a:off x="1304925" y="703263"/>
            <a:ext cx="4783138" cy="3587750"/>
          </a:xfr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58FB5590-ED64-47B4-A1A6-57201212448F}" type="slidenum">
              <a:rPr lang="en-US" altLang="en-US" sz="1200">
                <a:latin typeface="Times" pitchFamily="18" charset="0"/>
              </a:rPr>
              <a:pPr algn="r" defTabSz="939800" eaLnBrk="0" hangingPunct="0"/>
              <a:t>8</a:t>
            </a:fld>
            <a:endParaRPr lang="en-US" altLang="en-US" sz="1200">
              <a:latin typeface="Times" pitchFamily="18" charset="0"/>
            </a:endParaRPr>
          </a:p>
        </p:txBody>
      </p:sp>
      <p:sp>
        <p:nvSpPr>
          <p:cNvPr id="41987" name="Rectangle 2"/>
          <p:cNvSpPr>
            <a:spLocks noChangeArrowheads="1" noTextEdit="1"/>
          </p:cNvSpPr>
          <p:nvPr>
            <p:ph type="sldImg"/>
          </p:nvPr>
        </p:nvSpPr>
        <p:spPr>
          <a:xfrm>
            <a:off x="1304925" y="703263"/>
            <a:ext cx="4783138" cy="3587750"/>
          </a:xfr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0A59D265-DC92-4A29-806C-7A842F65C031}" type="slidenum">
              <a:rPr lang="en-US" altLang="en-US" sz="1200">
                <a:latin typeface="Times" pitchFamily="18" charset="0"/>
              </a:rPr>
              <a:pPr algn="r" defTabSz="939800" eaLnBrk="0" hangingPunct="0"/>
              <a:t>9</a:t>
            </a:fld>
            <a:endParaRPr lang="en-US" altLang="en-US" sz="1200">
              <a:latin typeface="Times" pitchFamily="18" charset="0"/>
            </a:endParaRPr>
          </a:p>
        </p:txBody>
      </p:sp>
      <p:sp>
        <p:nvSpPr>
          <p:cNvPr id="43011" name="Rectangle 2"/>
          <p:cNvSpPr>
            <a:spLocks noChangeArrowheads="1" noTextEdit="1"/>
          </p:cNvSpPr>
          <p:nvPr>
            <p:ph type="sldImg"/>
          </p:nvPr>
        </p:nvSpPr>
        <p:spPr>
          <a:xfrm>
            <a:off x="1304925" y="703263"/>
            <a:ext cx="4783138" cy="3587750"/>
          </a:xfr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6063443A-F1D3-48EE-A5D2-ADA5E771C3C7}" type="slidenum">
              <a:rPr lang="en-US" altLang="en-US" sz="1200">
                <a:latin typeface="Times" pitchFamily="18" charset="0"/>
              </a:rPr>
              <a:pPr algn="r" defTabSz="939800" eaLnBrk="0" hangingPunct="0"/>
              <a:t>10</a:t>
            </a:fld>
            <a:endParaRPr lang="en-US" altLang="en-US" sz="1200">
              <a:latin typeface="Times" pitchFamily="18" charset="0"/>
            </a:endParaRPr>
          </a:p>
        </p:txBody>
      </p:sp>
      <p:sp>
        <p:nvSpPr>
          <p:cNvPr id="44035" name="Rectangle 2"/>
          <p:cNvSpPr>
            <a:spLocks noChangeArrowheads="1" noTextEdit="1"/>
          </p:cNvSpPr>
          <p:nvPr>
            <p:ph type="sldImg"/>
          </p:nvPr>
        </p:nvSpPr>
        <p:spPr>
          <a:xfrm>
            <a:off x="1304925" y="703263"/>
            <a:ext cx="4783138" cy="3587750"/>
          </a:xfr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B7EBB5A9-A4D5-4D3E-A253-238FF3C048FA}" type="slidenum">
              <a:rPr lang="en-US" altLang="en-US" sz="1200">
                <a:latin typeface="Times" pitchFamily="18" charset="0"/>
              </a:rPr>
              <a:pPr algn="r" defTabSz="939800" eaLnBrk="0" hangingPunct="0"/>
              <a:t>11</a:t>
            </a:fld>
            <a:endParaRPr lang="en-US" altLang="en-US" sz="1200">
              <a:latin typeface="Times" pitchFamily="18" charset="0"/>
            </a:endParaRPr>
          </a:p>
        </p:txBody>
      </p:sp>
      <p:sp>
        <p:nvSpPr>
          <p:cNvPr id="45059" name="Rectangle 2"/>
          <p:cNvSpPr>
            <a:spLocks noChangeArrowheads="1" noTextEdit="1"/>
          </p:cNvSpPr>
          <p:nvPr>
            <p:ph type="sldImg"/>
          </p:nvPr>
        </p:nvSpPr>
        <p:spPr>
          <a:xfrm>
            <a:off x="1304925" y="703263"/>
            <a:ext cx="4783138" cy="3587750"/>
          </a:xfr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4168775" y="9131300"/>
            <a:ext cx="3146425" cy="468313"/>
          </a:xfrm>
          <a:prstGeom prst="rect">
            <a:avLst/>
          </a:prstGeom>
          <a:noFill/>
          <a:ln w="9525">
            <a:noFill/>
            <a:miter lim="800000"/>
            <a:headEnd/>
            <a:tailEnd/>
          </a:ln>
        </p:spPr>
        <p:txBody>
          <a:bodyPr lIns="93948" tIns="46974" rIns="93948" bIns="46974" anchor="b"/>
          <a:lstStyle/>
          <a:p>
            <a:pPr algn="r" defTabSz="939800" eaLnBrk="0" hangingPunct="0"/>
            <a:fld id="{04EAD43E-6095-41CE-89CC-D061E7A85DAF}" type="slidenum">
              <a:rPr lang="en-US" altLang="en-US" sz="1200">
                <a:latin typeface="Times" pitchFamily="18" charset="0"/>
              </a:rPr>
              <a:pPr algn="r" defTabSz="939800" eaLnBrk="0" hangingPunct="0"/>
              <a:t>12</a:t>
            </a:fld>
            <a:endParaRPr lang="en-US" altLang="en-US" sz="1200">
              <a:latin typeface="Times" pitchFamily="18" charset="0"/>
            </a:endParaRPr>
          </a:p>
        </p:txBody>
      </p:sp>
      <p:sp>
        <p:nvSpPr>
          <p:cNvPr id="46083" name="Rectangle 2"/>
          <p:cNvSpPr>
            <a:spLocks noChangeArrowheads="1" noTextEdit="1"/>
          </p:cNvSpPr>
          <p:nvPr>
            <p:ph type="sldImg"/>
          </p:nvPr>
        </p:nvSpPr>
        <p:spPr>
          <a:xfrm>
            <a:off x="1304925" y="703263"/>
            <a:ext cx="4783138" cy="3587750"/>
          </a:xfr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5029200"/>
            <a:ext cx="7772400" cy="704850"/>
          </a:xfrm>
        </p:spPr>
        <p:txBody>
          <a:bodyPr/>
          <a:lstStyle>
            <a:lvl1pPr algn="r">
              <a:defRPr sz="3600"/>
            </a:lvl1pPr>
          </a:lstStyle>
          <a:p>
            <a:r>
              <a:rPr lang="en-US"/>
              <a:t>Click to edit Master title style</a:t>
            </a:r>
          </a:p>
        </p:txBody>
      </p:sp>
      <p:sp>
        <p:nvSpPr>
          <p:cNvPr id="3075" name="Rectangle 3"/>
          <p:cNvSpPr>
            <a:spLocks noGrp="1" noChangeArrowheads="1"/>
          </p:cNvSpPr>
          <p:nvPr>
            <p:ph type="subTitle" idx="1"/>
          </p:nvPr>
        </p:nvSpPr>
        <p:spPr>
          <a:xfrm>
            <a:off x="990600" y="5715000"/>
            <a:ext cx="7772400" cy="685800"/>
          </a:xfrm>
        </p:spPr>
        <p:txBody>
          <a:bodyPr/>
          <a:lstStyle>
            <a:lvl1pPr marL="0" indent="0" algn="r">
              <a:buFontTx/>
              <a:buNone/>
              <a:defRPr sz="24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073275"/>
            <a:ext cx="1828800" cy="463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073275"/>
            <a:ext cx="5334000" cy="463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2073275"/>
            <a:ext cx="7315200" cy="71596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066800" y="2835275"/>
            <a:ext cx="3581400" cy="1858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00600" y="2835275"/>
            <a:ext cx="3581400" cy="1858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1066800" y="4846638"/>
            <a:ext cx="7315200" cy="1858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0342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648630D2-E8FE-4FC5-AD08-45B94E725790}" type="datetimeFigureOut">
              <a:rPr lang="en-US"/>
              <a:pPr>
                <a:defRPr/>
              </a:pPr>
              <a:t>7/30/2012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7C6D9A-630A-4EF7-BE88-CF79FE8673B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9CC67B9-0434-4D12-9204-E7FC4C61AF5F}" type="datetimeFigureOut">
              <a:rPr lang="en-US"/>
              <a:pPr>
                <a:defRPr/>
              </a:pPr>
              <a:t>7/30/2012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A802C8-3BA0-4BD4-BA46-7520F5E1F11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F6D2921-B753-4F84-B411-FCA5B2E24ECB}" type="datetimeFigureOut">
              <a:rPr lang="en-US"/>
              <a:pPr>
                <a:defRPr/>
              </a:pPr>
              <a:t>7/30/2012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E0BA47-17D5-4C81-A032-A85A0938212D}"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6874172-E7FA-431B-9030-5553B684C479}" type="datetimeFigureOut">
              <a:rPr lang="en-US"/>
              <a:pPr>
                <a:defRPr/>
              </a:pPr>
              <a:t>7/30/2012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4ED440-2CD6-410F-9903-9AADD043CB7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83D903C-8937-4F2D-B915-6B42FBA2BE45}" type="datetimeFigureOut">
              <a:rPr lang="en-US"/>
              <a:pPr>
                <a:defRPr/>
              </a:pPr>
              <a:t>7/30/2012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DF81632-6E96-49F9-8B87-4227E2577AB3}"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82E5879-8C73-4DB6-BD9F-7A818C42A883}" type="datetimeFigureOut">
              <a:rPr lang="en-US"/>
              <a:pPr>
                <a:defRPr/>
              </a:pPr>
              <a:t>7/30/2012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E78D75D-01FC-4AE0-B93D-5CDF725C2B36}"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BCBDFD3-2BC6-4A69-8A2C-BC92759B8437}" type="datetimeFigureOut">
              <a:rPr lang="en-US"/>
              <a:pPr>
                <a:defRPr/>
              </a:pPr>
              <a:t>7/30/2012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8BA7FDD-19BC-4909-9A41-6D6EF6ED7C2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34CE42E-E51D-41AA-A226-2E5DDC29B3F5}" type="datetimeFigureOut">
              <a:rPr lang="en-US"/>
              <a:pPr>
                <a:defRPr/>
              </a:pPr>
              <a:t>7/30/2012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031ED66-F2CF-42F8-9ABD-24745AB62D5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CBA6494-70FF-4947-AF62-579F93E9B836}" type="datetimeFigureOut">
              <a:rPr lang="en-US"/>
              <a:pPr>
                <a:defRPr/>
              </a:pPr>
              <a:t>7/30/2012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59D8DD-DE42-419B-9D0E-95DD1918B7C6}"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AC4323D-81B0-40D5-A440-8136968DDAD4}" type="datetimeFigureOut">
              <a:rPr lang="en-US"/>
              <a:pPr>
                <a:defRPr/>
              </a:pPr>
              <a:t>7/30/2012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8B0DF9-95EB-4EEC-B092-E6000406A6DF}"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D29FD0F-23BE-4511-91F2-261B43141B4A}" type="datetimeFigureOut">
              <a:rPr lang="en-US"/>
              <a:pPr>
                <a:defRPr/>
              </a:pPr>
              <a:t>7/30/2012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634B76-6182-4FB8-BEDF-EBCD5FD757C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835275"/>
            <a:ext cx="3581400" cy="3870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2835275"/>
            <a:ext cx="3581400" cy="3870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6800" y="2073275"/>
            <a:ext cx="73152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066800" y="2835275"/>
            <a:ext cx="7315200" cy="3870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8" r:id="rId1"/>
    <p:sldLayoutId id="2147483696" r:id="rId2"/>
    <p:sldLayoutId id="2147483695" r:id="rId3"/>
    <p:sldLayoutId id="2147483694" r:id="rId4"/>
    <p:sldLayoutId id="2147483693" r:id="rId5"/>
    <p:sldLayoutId id="2147483692" r:id="rId6"/>
    <p:sldLayoutId id="2147483691" r:id="rId7"/>
    <p:sldLayoutId id="2147483690" r:id="rId8"/>
    <p:sldLayoutId id="2147483689" r:id="rId9"/>
    <p:sldLayoutId id="2147483688" r:id="rId10"/>
    <p:sldLayoutId id="2147483687" r:id="rId11"/>
    <p:sldLayoutId id="2147483686" r:id="rId12"/>
  </p:sldLayoutIdLst>
  <p:txStyles>
    <p:titleStyle>
      <a:lvl1pPr algn="l" rtl="0" eaLnBrk="0" fontAlgn="base" hangingPunct="0">
        <a:spcBef>
          <a:spcPct val="0"/>
        </a:spcBef>
        <a:spcAft>
          <a:spcPct val="0"/>
        </a:spcAft>
        <a:defRPr sz="440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Microsoft Sans Serif" pitchFamily="34" charset="0"/>
        </a:defRPr>
      </a:lvl2pPr>
      <a:lvl3pPr algn="l" rtl="0" eaLnBrk="0" fontAlgn="base" hangingPunct="0">
        <a:spcBef>
          <a:spcPct val="0"/>
        </a:spcBef>
        <a:spcAft>
          <a:spcPct val="0"/>
        </a:spcAft>
        <a:defRPr sz="4400">
          <a:solidFill>
            <a:schemeClr val="bg1"/>
          </a:solidFill>
          <a:latin typeface="Microsoft Sans Serif" pitchFamily="34" charset="0"/>
        </a:defRPr>
      </a:lvl3pPr>
      <a:lvl4pPr algn="l" rtl="0" eaLnBrk="0" fontAlgn="base" hangingPunct="0">
        <a:spcBef>
          <a:spcPct val="0"/>
        </a:spcBef>
        <a:spcAft>
          <a:spcPct val="0"/>
        </a:spcAft>
        <a:defRPr sz="4400">
          <a:solidFill>
            <a:schemeClr val="bg1"/>
          </a:solidFill>
          <a:latin typeface="Microsoft Sans Serif" pitchFamily="34" charset="0"/>
        </a:defRPr>
      </a:lvl4pPr>
      <a:lvl5pPr algn="l" rtl="0" eaLnBrk="0" fontAlgn="base" hangingPunct="0">
        <a:spcBef>
          <a:spcPct val="0"/>
        </a:spcBef>
        <a:spcAft>
          <a:spcPct val="0"/>
        </a:spcAft>
        <a:defRPr sz="4400">
          <a:solidFill>
            <a:schemeClr val="bg1"/>
          </a:solidFill>
          <a:latin typeface="Microsoft Sans Serif" pitchFamily="34" charset="0"/>
        </a:defRPr>
      </a:lvl5pPr>
      <a:lvl6pPr marL="457200" algn="l" rtl="0" fontAlgn="base">
        <a:spcBef>
          <a:spcPct val="0"/>
        </a:spcBef>
        <a:spcAft>
          <a:spcPct val="0"/>
        </a:spcAft>
        <a:defRPr sz="4400">
          <a:solidFill>
            <a:schemeClr val="bg1"/>
          </a:solidFill>
          <a:latin typeface="Microsoft Sans Serif" pitchFamily="34" charset="0"/>
        </a:defRPr>
      </a:lvl6pPr>
      <a:lvl7pPr marL="914400" algn="l" rtl="0" fontAlgn="base">
        <a:spcBef>
          <a:spcPct val="0"/>
        </a:spcBef>
        <a:spcAft>
          <a:spcPct val="0"/>
        </a:spcAft>
        <a:defRPr sz="4400">
          <a:solidFill>
            <a:schemeClr val="bg1"/>
          </a:solidFill>
          <a:latin typeface="Microsoft Sans Serif" pitchFamily="34" charset="0"/>
        </a:defRPr>
      </a:lvl7pPr>
      <a:lvl8pPr marL="1371600" algn="l" rtl="0" fontAlgn="base">
        <a:spcBef>
          <a:spcPct val="0"/>
        </a:spcBef>
        <a:spcAft>
          <a:spcPct val="0"/>
        </a:spcAft>
        <a:defRPr sz="4400">
          <a:solidFill>
            <a:schemeClr val="bg1"/>
          </a:solidFill>
          <a:latin typeface="Microsoft Sans Serif" pitchFamily="34" charset="0"/>
        </a:defRPr>
      </a:lvl8pPr>
      <a:lvl9pPr marL="1828800" algn="l" rtl="0" fontAlgn="base">
        <a:spcBef>
          <a:spcPct val="0"/>
        </a:spcBef>
        <a:spcAft>
          <a:spcPct val="0"/>
        </a:spcAft>
        <a:defRPr sz="4400">
          <a:solidFill>
            <a:schemeClr val="bg1"/>
          </a:solidFill>
          <a:latin typeface="Microsoft Sans Serif"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smtClean="0"/>
            </a:lvl1pPr>
          </a:lstStyle>
          <a:p>
            <a:pPr>
              <a:defRPr/>
            </a:pPr>
            <a:fld id="{63D12909-3D92-4152-AE66-BB2A22D6764F}" type="datetimeFigureOut">
              <a:rPr lang="en-US"/>
              <a:pPr>
                <a:defRPr/>
              </a:pPr>
              <a:t>7/30/2012</a:t>
            </a:fld>
            <a:endParaRPr lang="en-US"/>
          </a:p>
        </p:txBody>
      </p:sp>
      <p:sp>
        <p:nvSpPr>
          <p:cNvPr id="1024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smtClean="0"/>
            </a:lvl1pPr>
          </a:lstStyle>
          <a:p>
            <a:pPr>
              <a:defRPr/>
            </a:pPr>
            <a:endParaRPr lang="en-US"/>
          </a:p>
        </p:txBody>
      </p:sp>
      <p:sp>
        <p:nvSpPr>
          <p:cNvPr id="1024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smtClean="0"/>
            </a:lvl1pPr>
          </a:lstStyle>
          <a:p>
            <a:pPr>
              <a:defRPr/>
            </a:pPr>
            <a:fld id="{2274C762-64F0-47D2-B78B-064711DC1B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706" r:id="rId2"/>
    <p:sldLayoutId id="2147483705" r:id="rId3"/>
    <p:sldLayoutId id="2147483704" r:id="rId4"/>
    <p:sldLayoutId id="2147483703" r:id="rId5"/>
    <p:sldLayoutId id="2147483702" r:id="rId6"/>
    <p:sldLayoutId id="2147483701" r:id="rId7"/>
    <p:sldLayoutId id="2147483700" r:id="rId8"/>
    <p:sldLayoutId id="2147483699" r:id="rId9"/>
    <p:sldLayoutId id="2147483698" r:id="rId10"/>
    <p:sldLayoutId id="214748369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access.gpo.gov/nara/cfr/waisidx_05/36cfrv3_05.html"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frwebgate.access.gpo.gov/cgi-bin/getdoc.cgi?dbname=browse_usc&amp;docid=Cite:+18USC793" TargetMode="External"/><Relationship Id="rId4" Type="http://schemas.openxmlformats.org/officeDocument/2006/relationships/hyperlink" Target="http://uscode.house.gov/uscode-cgi/fastweb.exe?getdoc+uscview+t17t20+931+0++%28%29%20%20AND%20%28%2818%29%20ADJ%20USC%29%3ACITE%20AND%20%28USC%20w%2F10%20%282071%29%29%3ACITE%20%20%20%20%20%20%20%20%2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archives.gov/records-mgmt/policy/guidance-regulations.html"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www.archives.gov/records-mgmt/policy/managing-web-records-index.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archives.gov/about/laws/disposal-of-record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7.wmf"/><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archives.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jitc.fhu.disa.mil/recmgt/index.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12.xml"/><Relationship Id="rId4" Type="http://schemas.openxmlformats.org/officeDocument/2006/relationships/hyperlink" Target="mailto:oliver.ramona@dol.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archives.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uscode.house.gov/uscode-cgi/fastweb.exe?getdoc+uscview+t43t44+1739+1++%28%29%20%20AND%20%28%2844%29%20ADJ%20USC%29%3ACITE%20AND%20%28USC%20w%2F10%20%282901%29%29%3ACITE%20%20%20%20%20%20%20%20%20"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uscode.house.gov/uscode-cgi/fastweb.exe?getdoc+uscview+t17t20+931+0++%28%29%20%20AND%20%28%2818%29%20ADJ%20USC%29%3ACITE%20AND%20%28USC%20w%2F10%20%282071%29%29%3ACITE%20%20%20%20%20%20%20%20%20" TargetMode="External"/><Relationship Id="rId5" Type="http://schemas.openxmlformats.org/officeDocument/2006/relationships/hyperlink" Target="http://ecfr.gpoaccess.gov/cgi/t/text/text-idx?c=ecfr&amp;sid=e8a4fe6d6e9098784919caa4749aa4a7&amp;rgn=div5&amp;view=text&amp;node=36:3.0.10.2.11&amp;idno=36" TargetMode="External"/><Relationship Id="rId4" Type="http://schemas.openxmlformats.org/officeDocument/2006/relationships/hyperlink" Target="http://frwebgate.access.gpo.gov/cgi-bin/getdoc.cgi?dbname=107_cong_public_laws&amp;docid=f:publ347.10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uscode.house.gov/uscode-cgi/fastweb.exe?getdoc+uscview+t43t44+1739+1++%28%29%20%20AND%20%28%2844%29%20ADJ%20USC%29%3ACITE%20AND%20%28USC%20w%2F10%20%282901%29%29%3ACITE%20%20%20%20%20%20%20%20%20"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flipH="1">
            <a:off x="9144000" y="1981200"/>
            <a:ext cx="76200" cy="1143000"/>
          </a:xfrm>
        </p:spPr>
        <p:txBody>
          <a:bodyPr/>
          <a:lstStyle/>
          <a:p>
            <a:pPr eaLnBrk="1" hangingPunct="1"/>
            <a:endParaRPr lang="en-US" sz="3200" smtClean="0"/>
          </a:p>
        </p:txBody>
      </p:sp>
      <p:sp>
        <p:nvSpPr>
          <p:cNvPr id="3075" name="Rectangle 3"/>
          <p:cNvSpPr>
            <a:spLocks noGrp="1" noChangeArrowheads="1"/>
          </p:cNvSpPr>
          <p:nvPr>
            <p:ph type="subTitle" idx="1"/>
          </p:nvPr>
        </p:nvSpPr>
        <p:spPr>
          <a:xfrm>
            <a:off x="3505200" y="4191000"/>
            <a:ext cx="5410200" cy="2667000"/>
          </a:xfrm>
        </p:spPr>
        <p:txBody>
          <a:bodyPr/>
          <a:lstStyle/>
          <a:p>
            <a:pPr algn="ctr" eaLnBrk="1" hangingPunct="1">
              <a:lnSpc>
                <a:spcPct val="90000"/>
              </a:lnSpc>
              <a:defRPr/>
            </a:pPr>
            <a:r>
              <a:rPr lang="en-US" sz="3600" b="1" smtClean="0">
                <a:effectLst>
                  <a:outerShdw blurRad="38100" dist="38100" dir="2700000" algn="tl">
                    <a:srgbClr val="C0C0C0"/>
                  </a:outerShdw>
                </a:effectLst>
              </a:rPr>
              <a:t>Creating a Sound Administrative Record:  </a:t>
            </a:r>
          </a:p>
          <a:p>
            <a:pPr algn="ctr" eaLnBrk="1" hangingPunct="1">
              <a:lnSpc>
                <a:spcPct val="90000"/>
              </a:lnSpc>
              <a:defRPr/>
            </a:pPr>
            <a:r>
              <a:rPr lang="en-US" sz="3200" b="1" i="1" smtClean="0">
                <a:effectLst>
                  <a:outerShdw blurRad="38100" dist="38100" dir="2700000" algn="tl">
                    <a:srgbClr val="C0C0C0"/>
                  </a:outerShdw>
                </a:effectLst>
                <a:latin typeface="Times New Roman" pitchFamily="18" charset="0"/>
              </a:rPr>
              <a:t>The Importance of Records Management in FOIA Processing</a:t>
            </a:r>
          </a:p>
        </p:txBody>
      </p:sp>
      <p:sp>
        <p:nvSpPr>
          <p:cNvPr id="4100" name="Rectangle 3"/>
          <p:cNvSpPr>
            <a:spLocks noChangeArrowheads="1"/>
          </p:cNvSpPr>
          <p:nvPr/>
        </p:nvSpPr>
        <p:spPr bwMode="auto">
          <a:xfrm>
            <a:off x="0" y="6248400"/>
            <a:ext cx="9144000" cy="609600"/>
          </a:xfrm>
          <a:prstGeom prst="rect">
            <a:avLst/>
          </a:prstGeom>
          <a:noFill/>
          <a:ln w="9525">
            <a:noFill/>
            <a:miter lim="800000"/>
            <a:headEnd/>
            <a:tailEnd/>
          </a:ln>
        </p:spPr>
        <p:txBody>
          <a:bodyPr anchor="ctr"/>
          <a:lstStyle/>
          <a:p>
            <a:endParaRPr lang="en-US" sz="2000">
              <a:solidFill>
                <a:schemeClr val="bg2"/>
              </a:solidFill>
              <a:latin typeface="Microsoft Sans Serif"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13667" name="Rectangle 2"/>
          <p:cNvSpPr>
            <a:spLocks noGrp="1" noChangeArrowheads="1"/>
          </p:cNvSpPr>
          <p:nvPr>
            <p:ph type="title" idx="4294967295"/>
          </p:nvPr>
        </p:nvSpPr>
        <p:spPr>
          <a:xfrm>
            <a:off x="457200" y="1752600"/>
            <a:ext cx="8382000" cy="762000"/>
          </a:xfrm>
        </p:spPr>
        <p:txBody>
          <a:bodyPr anchor="b"/>
          <a:lstStyle/>
          <a:p>
            <a:pPr algn="ctr" eaLnBrk="1" hangingPunct="1">
              <a:defRPr/>
            </a:pPr>
            <a:r>
              <a:rPr lang="en-US" b="1" smtClean="0">
                <a:effectLst>
                  <a:outerShdw blurRad="38100" dist="38100" dir="2700000" algn="tl">
                    <a:srgbClr val="C0C0C0"/>
                  </a:outerShdw>
                </a:effectLst>
              </a:rPr>
              <a:t>E-Government Act of 2002</a:t>
            </a:r>
          </a:p>
        </p:txBody>
      </p:sp>
      <p:sp>
        <p:nvSpPr>
          <p:cNvPr id="13316" name="Rectangle 3"/>
          <p:cNvSpPr>
            <a:spLocks noGrp="1" noChangeArrowheads="1"/>
          </p:cNvSpPr>
          <p:nvPr>
            <p:ph type="body" idx="4294967295"/>
          </p:nvPr>
        </p:nvSpPr>
        <p:spPr>
          <a:xfrm>
            <a:off x="381000" y="2514600"/>
            <a:ext cx="8574088" cy="4191000"/>
          </a:xfrm>
          <a:noFill/>
        </p:spPr>
        <p:txBody>
          <a:bodyPr/>
          <a:lstStyle/>
          <a:p>
            <a:pPr eaLnBrk="1" hangingPunct="1"/>
            <a:r>
              <a:rPr lang="en-US" sz="2300" smtClean="0"/>
              <a:t>Purpose of Section 207 is “to improve the methods by which Government information, including information on the internet, is organized, preserved, and made accessible to the public.”</a:t>
            </a:r>
          </a:p>
          <a:p>
            <a:pPr eaLnBrk="1" hangingPunct="1"/>
            <a:r>
              <a:rPr lang="en-US" sz="2300" smtClean="0"/>
              <a:t>Calls for increased use of electronic records management systems to provide citizen-centered government services and places on NARA and other Federal agencies a number of requirements relating to web sites.</a:t>
            </a:r>
          </a:p>
          <a:p>
            <a:pPr eaLnBrk="1" hangingPunct="1"/>
            <a:r>
              <a:rPr lang="en-US" sz="2300" smtClean="0"/>
              <a:t>Requires that agencies adopt policies and procedures to ensure that the records management policies and procedures are applied to government information on the Internet and to other electronic records.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15715" name="Rectangle 2"/>
          <p:cNvSpPr>
            <a:spLocks noGrp="1" noChangeArrowheads="1"/>
          </p:cNvSpPr>
          <p:nvPr>
            <p:ph type="title" idx="4294967295"/>
          </p:nvPr>
        </p:nvSpPr>
        <p:spPr>
          <a:xfrm>
            <a:off x="304800" y="1676400"/>
            <a:ext cx="8534400" cy="762000"/>
          </a:xfrm>
        </p:spPr>
        <p:txBody>
          <a:bodyPr anchor="b"/>
          <a:lstStyle/>
          <a:p>
            <a:pPr algn="ctr" eaLnBrk="1" hangingPunct="1">
              <a:defRPr/>
            </a:pPr>
            <a:r>
              <a:rPr lang="en-US" b="1" smtClean="0">
                <a:effectLst>
                  <a:outerShdw blurRad="38100" dist="38100" dir="2700000" algn="tl">
                    <a:srgbClr val="C0C0C0"/>
                  </a:outerShdw>
                </a:effectLst>
              </a:rPr>
              <a:t>Other Laws and Regulations</a:t>
            </a:r>
          </a:p>
        </p:txBody>
      </p:sp>
      <p:sp>
        <p:nvSpPr>
          <p:cNvPr id="14340" name="Rectangle 3"/>
          <p:cNvSpPr>
            <a:spLocks noGrp="1" noChangeArrowheads="1"/>
          </p:cNvSpPr>
          <p:nvPr>
            <p:ph type="body" idx="4294967295"/>
          </p:nvPr>
        </p:nvSpPr>
        <p:spPr>
          <a:xfrm>
            <a:off x="762000" y="2514600"/>
            <a:ext cx="7977188" cy="3590925"/>
          </a:xfrm>
          <a:noFill/>
        </p:spPr>
        <p:txBody>
          <a:bodyPr/>
          <a:lstStyle/>
          <a:p>
            <a:pPr eaLnBrk="1" hangingPunct="1"/>
            <a:r>
              <a:rPr lang="en-US" sz="2400" smtClean="0">
                <a:hlinkClick r:id="rId3"/>
              </a:rPr>
              <a:t>36 CFR Parts 1220 through 1238 </a:t>
            </a:r>
            <a:r>
              <a:rPr lang="en-US" sz="2400" smtClean="0"/>
              <a:t>includes NARA regulations that affect the records management program of Federal agencies.</a:t>
            </a:r>
          </a:p>
          <a:p>
            <a:pPr eaLnBrk="1" hangingPunct="1"/>
            <a:r>
              <a:rPr lang="en-US" sz="2400" smtClean="0">
                <a:hlinkClick r:id="rId4"/>
              </a:rPr>
              <a:t>18 U.S.C. </a:t>
            </a:r>
            <a:r>
              <a:rPr lang="en-US" sz="2400" smtClean="0">
                <a:cs typeface="Arial" charset="0"/>
                <a:hlinkClick r:id="rId4"/>
              </a:rPr>
              <a:t>§ 2071 </a:t>
            </a:r>
            <a:r>
              <a:rPr lang="en-US" sz="2400" smtClean="0">
                <a:cs typeface="Arial" charset="0"/>
              </a:rPr>
              <a:t>establishes criminal penalties for the unlawful concealment, removal, or destruction of Federal records.</a:t>
            </a:r>
          </a:p>
          <a:p>
            <a:pPr eaLnBrk="1" hangingPunct="1"/>
            <a:r>
              <a:rPr lang="en-US" sz="2400" smtClean="0">
                <a:cs typeface="Arial" charset="0"/>
                <a:hlinkClick r:id="rId5"/>
              </a:rPr>
              <a:t>18 </a:t>
            </a:r>
            <a:r>
              <a:rPr lang="en-US" sz="2400" smtClean="0">
                <a:hlinkClick r:id="rId5"/>
              </a:rPr>
              <a:t>U.S.C. </a:t>
            </a:r>
            <a:r>
              <a:rPr lang="en-US" sz="2400" smtClean="0">
                <a:cs typeface="Arial" charset="0"/>
                <a:hlinkClick r:id="rId5"/>
              </a:rPr>
              <a:t>§§ 793, 794, and 798 </a:t>
            </a:r>
            <a:r>
              <a:rPr lang="en-US" sz="2400" smtClean="0">
                <a:cs typeface="Arial" charset="0"/>
              </a:rPr>
              <a:t>forbids the unlawful disclosure of certain information pertaining to national security, including defense information and classified information.</a:t>
            </a:r>
          </a:p>
          <a:p>
            <a:pPr eaLnBrk="1" hangingPunct="1">
              <a:buFontTx/>
              <a:buNone/>
            </a:pPr>
            <a:endParaRPr lang="en-US" sz="2400" smtClean="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2"/>
          <p:cNvSpPr>
            <a:spLocks noGrp="1" noChangeArrowheads="1"/>
          </p:cNvSpPr>
          <p:nvPr>
            <p:ph type="title" idx="4294967295"/>
          </p:nvPr>
        </p:nvSpPr>
        <p:spPr>
          <a:xfrm>
            <a:off x="381000" y="1752600"/>
            <a:ext cx="8534400" cy="838200"/>
          </a:xfrm>
        </p:spPr>
        <p:txBody>
          <a:bodyPr anchor="b"/>
          <a:lstStyle/>
          <a:p>
            <a:pPr algn="ctr" eaLnBrk="1" hangingPunct="1">
              <a:defRPr/>
            </a:pPr>
            <a:r>
              <a:rPr lang="en-US" b="1" smtClean="0">
                <a:effectLst>
                  <a:outerShdw blurRad="38100" dist="38100" dir="2700000" algn="tl">
                    <a:srgbClr val="C0C0C0"/>
                  </a:outerShdw>
                </a:effectLst>
              </a:rPr>
              <a:t>Other Guidance</a:t>
            </a:r>
          </a:p>
        </p:txBody>
      </p:sp>
      <p:sp>
        <p:nvSpPr>
          <p:cNvPr id="15363" name="Rectangle 3"/>
          <p:cNvSpPr>
            <a:spLocks noGrp="1" noChangeArrowheads="1"/>
          </p:cNvSpPr>
          <p:nvPr>
            <p:ph type="body" idx="4294967295"/>
          </p:nvPr>
        </p:nvSpPr>
        <p:spPr>
          <a:xfrm>
            <a:off x="685800" y="2590800"/>
            <a:ext cx="8053388" cy="3514725"/>
          </a:xfrm>
          <a:noFill/>
        </p:spPr>
        <p:txBody>
          <a:bodyPr/>
          <a:lstStyle/>
          <a:p>
            <a:pPr eaLnBrk="1" hangingPunct="1"/>
            <a:r>
              <a:rPr lang="en-US" sz="3000" smtClean="0">
                <a:hlinkClick r:id="rId3"/>
              </a:rPr>
              <a:t>NARA Guidance and Regulations </a:t>
            </a:r>
            <a:r>
              <a:rPr lang="en-US" sz="3000" smtClean="0"/>
              <a:t>contain information that is applicable to the records management responsibilities of all Federal agencies.</a:t>
            </a:r>
          </a:p>
          <a:p>
            <a:pPr eaLnBrk="1" hangingPunct="1"/>
            <a:r>
              <a:rPr lang="en-US" sz="3000" smtClean="0">
                <a:hlinkClick r:id="rId4"/>
              </a:rPr>
              <a:t>NARA Electronic Records Management (ERM) Guidance on the Web </a:t>
            </a:r>
            <a:r>
              <a:rPr lang="en-US" sz="3000" smtClean="0"/>
              <a:t>has links to all NARA’s online ERM guidance.</a:t>
            </a:r>
          </a:p>
          <a:p>
            <a:pPr eaLnBrk="1" hangingPunct="1"/>
            <a:r>
              <a:rPr lang="en-US" sz="3000" smtClean="0"/>
              <a:t>Agency Records Management Guidance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228600" y="1752600"/>
            <a:ext cx="8610600" cy="914400"/>
          </a:xfrm>
        </p:spPr>
        <p:txBody>
          <a:bodyPr/>
          <a:lstStyle/>
          <a:p>
            <a:pPr algn="ctr">
              <a:defRPr/>
            </a:pPr>
            <a:r>
              <a:rPr lang="en-US" sz="4600" b="1" smtClean="0">
                <a:effectLst>
                  <a:outerShdw blurRad="38100" dist="38100" dir="2700000" algn="tl">
                    <a:srgbClr val="C0C0C0"/>
                  </a:outerShdw>
                </a:effectLst>
              </a:rPr>
              <a:t>What is a Record?</a:t>
            </a:r>
          </a:p>
        </p:txBody>
      </p:sp>
      <p:sp>
        <p:nvSpPr>
          <p:cNvPr id="16387" name="Rectangle 3"/>
          <p:cNvSpPr>
            <a:spLocks noGrp="1" noChangeArrowheads="1"/>
          </p:cNvSpPr>
          <p:nvPr>
            <p:ph type="body" idx="1"/>
          </p:nvPr>
        </p:nvSpPr>
        <p:spPr/>
        <p:txBody>
          <a:bodyPr/>
          <a:lstStyle/>
          <a:p>
            <a:pPr>
              <a:lnSpc>
                <a:spcPct val="80000"/>
              </a:lnSpc>
            </a:pPr>
            <a:r>
              <a:rPr lang="en-US" sz="2400" smtClean="0"/>
              <a:t>Records include all books, papers, maps, photographs, machine-readable materials, or other documentary materials, regardless of physical form or characteristics, made or received by an agency of the United States Government under Federal law or in connection with the transaction of public business and preserved or appropriate for preservation by that agency or its legitimate successor as evidence of the organization, functions, policies, decisions, procedures, operations, or other activities of the Government or because of the informational value of the data in them (</a:t>
            </a:r>
            <a:r>
              <a:rPr lang="en-US" sz="2400" smtClean="0">
                <a:hlinkClick r:id="rId3"/>
              </a:rPr>
              <a:t>44 U.S.C. 3301</a:t>
            </a:r>
            <a:r>
              <a:rPr lang="en-US" sz="2400" smtClean="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7"/>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32099" name="Rectangle 2"/>
          <p:cNvSpPr>
            <a:spLocks noGrp="1" noChangeArrowheads="1"/>
          </p:cNvSpPr>
          <p:nvPr>
            <p:ph type="title" idx="4294967295"/>
          </p:nvPr>
        </p:nvSpPr>
        <p:spPr>
          <a:xfrm>
            <a:off x="228600" y="1828800"/>
            <a:ext cx="8915400" cy="762000"/>
          </a:xfrm>
        </p:spPr>
        <p:txBody>
          <a:bodyPr anchor="b"/>
          <a:lstStyle/>
          <a:p>
            <a:pPr algn="ctr" eaLnBrk="1" hangingPunct="1">
              <a:defRPr/>
            </a:pPr>
            <a:r>
              <a:rPr lang="en-US" b="1" smtClean="0">
                <a:effectLst>
                  <a:outerShdw blurRad="38100" dist="38100" dir="2700000" algn="tl">
                    <a:srgbClr val="C0C0C0"/>
                  </a:outerShdw>
                </a:effectLst>
              </a:rPr>
              <a:t>What are Electronic Records?</a:t>
            </a:r>
            <a:r>
              <a:rPr lang="en-US" smtClean="0"/>
              <a:t> </a:t>
            </a:r>
          </a:p>
        </p:txBody>
      </p:sp>
      <p:sp>
        <p:nvSpPr>
          <p:cNvPr id="17412" name="Rectangle 3"/>
          <p:cNvSpPr>
            <a:spLocks noGrp="1" noChangeArrowheads="1"/>
          </p:cNvSpPr>
          <p:nvPr>
            <p:ph type="body" sz="half" idx="4294967295"/>
          </p:nvPr>
        </p:nvSpPr>
        <p:spPr>
          <a:xfrm>
            <a:off x="381000" y="2590800"/>
            <a:ext cx="8382000" cy="4267200"/>
          </a:xfrm>
          <a:noFill/>
        </p:spPr>
        <p:txBody>
          <a:bodyPr/>
          <a:lstStyle/>
          <a:p>
            <a:pPr eaLnBrk="1" hangingPunct="1"/>
            <a:r>
              <a:rPr lang="en-US" sz="2200" smtClean="0"/>
              <a:t>Electronic records are those that are created, used,</a:t>
            </a:r>
            <a:r>
              <a:rPr lang="en-US" sz="2400" smtClean="0"/>
              <a:t> </a:t>
            </a:r>
            <a:r>
              <a:rPr lang="en-US" sz="2200" smtClean="0"/>
              <a:t>maintained, transmitted, and disposed of in electronic form/format.</a:t>
            </a:r>
          </a:p>
          <a:p>
            <a:pPr eaLnBrk="1" hangingPunct="1"/>
            <a:r>
              <a:rPr lang="en-US" sz="2200" smtClean="0"/>
              <a:t>The information may be in any form:</a:t>
            </a:r>
          </a:p>
          <a:p>
            <a:pPr lvl="1" eaLnBrk="1" hangingPunct="1"/>
            <a:r>
              <a:rPr lang="en-US" sz="2000" smtClean="0"/>
              <a:t>Word processing files</a:t>
            </a:r>
          </a:p>
          <a:p>
            <a:pPr lvl="1" eaLnBrk="1" hangingPunct="1"/>
            <a:r>
              <a:rPr lang="en-US" sz="2000" smtClean="0"/>
              <a:t>E-mail messages</a:t>
            </a:r>
          </a:p>
          <a:p>
            <a:pPr lvl="1" eaLnBrk="1" hangingPunct="1"/>
            <a:r>
              <a:rPr lang="en-US" sz="2000" smtClean="0"/>
              <a:t>Images of maps or pictures</a:t>
            </a:r>
          </a:p>
          <a:p>
            <a:pPr lvl="1" eaLnBrk="1" hangingPunct="1"/>
            <a:r>
              <a:rPr lang="en-US" sz="2000" smtClean="0"/>
              <a:t>World Wide Web content</a:t>
            </a:r>
          </a:p>
          <a:p>
            <a:pPr lvl="1" eaLnBrk="1" hangingPunct="1"/>
            <a:r>
              <a:rPr lang="en-US" sz="2000" smtClean="0"/>
              <a:t>Computer code</a:t>
            </a:r>
          </a:p>
          <a:p>
            <a:pPr lvl="1" eaLnBrk="1" hangingPunct="1"/>
            <a:r>
              <a:rPr lang="en-US" sz="2000" smtClean="0"/>
              <a:t>Spread sheets</a:t>
            </a:r>
          </a:p>
          <a:p>
            <a:pPr lvl="1" eaLnBrk="1" hangingPunct="1"/>
            <a:r>
              <a:rPr lang="en-US" sz="2000" smtClean="0"/>
              <a:t>Databases</a:t>
            </a:r>
          </a:p>
          <a:p>
            <a:pPr lvl="1" eaLnBrk="1" hangingPunct="1">
              <a:buFontTx/>
              <a:buNone/>
            </a:pPr>
            <a:endParaRPr lang="en-US" sz="2000" smtClean="0">
              <a:solidFill>
                <a:srgbClr val="B0B1B3"/>
              </a:solidFill>
            </a:endParaRPr>
          </a:p>
        </p:txBody>
      </p:sp>
      <p:pic>
        <p:nvPicPr>
          <p:cNvPr id="17413" name="Picture 6" descr="MMj02544440000[1]"/>
          <p:cNvPicPr>
            <a:picLocks noChangeAspect="1" noChangeArrowheads="1" noCrop="1"/>
          </p:cNvPicPr>
          <p:nvPr>
            <p:ph sz="quarter" idx="4294967295"/>
          </p:nvPr>
        </p:nvPicPr>
        <p:blipFill>
          <a:blip r:embed="rId3" cstate="print"/>
          <a:srcRect/>
          <a:stretch>
            <a:fillRect/>
          </a:stretch>
        </p:blipFill>
        <p:spPr>
          <a:xfrm>
            <a:off x="6705600" y="5257800"/>
            <a:ext cx="1676400" cy="1239838"/>
          </a:xfrm>
          <a:noFill/>
        </p:spPr>
      </p:pic>
      <p:pic>
        <p:nvPicPr>
          <p:cNvPr id="17414" name="Picture 4" descr="MCj02923760000[1]"/>
          <p:cNvPicPr>
            <a:picLocks noChangeAspect="1" noChangeArrowheads="1"/>
          </p:cNvPicPr>
          <p:nvPr/>
        </p:nvPicPr>
        <p:blipFill>
          <a:blip r:embed="rId4" cstate="print"/>
          <a:srcRect/>
          <a:stretch>
            <a:fillRect/>
          </a:stretch>
        </p:blipFill>
        <p:spPr bwMode="auto">
          <a:xfrm>
            <a:off x="6553200" y="3810000"/>
            <a:ext cx="2227263" cy="1136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7"/>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34147" name="Rectangle 2"/>
          <p:cNvSpPr>
            <a:spLocks noGrp="1" noChangeArrowheads="1"/>
          </p:cNvSpPr>
          <p:nvPr>
            <p:ph type="title" idx="4294967295"/>
          </p:nvPr>
        </p:nvSpPr>
        <p:spPr>
          <a:xfrm>
            <a:off x="533400" y="1600200"/>
            <a:ext cx="8610600" cy="990600"/>
          </a:xfrm>
        </p:spPr>
        <p:txBody>
          <a:bodyPr anchor="b"/>
          <a:lstStyle/>
          <a:p>
            <a:pPr algn="ctr" eaLnBrk="1" hangingPunct="1">
              <a:defRPr/>
            </a:pPr>
            <a:r>
              <a:rPr lang="en-US" b="1" smtClean="0">
                <a:effectLst>
                  <a:outerShdw blurRad="38100" dist="38100" dir="2700000" algn="tl">
                    <a:srgbClr val="C0C0C0"/>
                  </a:outerShdw>
                </a:effectLst>
              </a:rPr>
              <a:t>What are Electronic Records?</a:t>
            </a:r>
            <a:r>
              <a:rPr lang="en-US" smtClean="0"/>
              <a:t> </a:t>
            </a:r>
          </a:p>
        </p:txBody>
      </p:sp>
      <p:sp>
        <p:nvSpPr>
          <p:cNvPr id="18436" name="Rectangle 3"/>
          <p:cNvSpPr>
            <a:spLocks noGrp="1" noChangeArrowheads="1"/>
          </p:cNvSpPr>
          <p:nvPr>
            <p:ph type="body" sz="half" idx="4294967295"/>
          </p:nvPr>
        </p:nvSpPr>
        <p:spPr>
          <a:xfrm>
            <a:off x="457200" y="2667000"/>
            <a:ext cx="8382000" cy="4191000"/>
          </a:xfrm>
          <a:noFill/>
        </p:spPr>
        <p:txBody>
          <a:bodyPr/>
          <a:lstStyle/>
          <a:p>
            <a:pPr eaLnBrk="1" hangingPunct="1"/>
            <a:r>
              <a:rPr lang="en-US" sz="2800" smtClean="0"/>
              <a:t>Electronic records may be stored in computer memory or on storage media.</a:t>
            </a:r>
          </a:p>
          <a:p>
            <a:pPr eaLnBrk="1" hangingPunct="1"/>
            <a:endParaRPr lang="en-US" sz="1800" smtClean="0"/>
          </a:p>
          <a:p>
            <a:pPr eaLnBrk="1" hangingPunct="1"/>
            <a:r>
              <a:rPr lang="en-US" sz="2800" smtClean="0"/>
              <a:t>They may or may not have paper backup.</a:t>
            </a:r>
          </a:p>
          <a:p>
            <a:pPr eaLnBrk="1" hangingPunct="1"/>
            <a:endParaRPr lang="en-US" sz="1600" smtClean="0"/>
          </a:p>
          <a:p>
            <a:pPr eaLnBrk="1" hangingPunct="1"/>
            <a:r>
              <a:rPr lang="en-US" sz="2800" smtClean="0"/>
              <a:t>Electronic records are Federal records in the same way that paper records are Federal records.  It is the content, </a:t>
            </a:r>
            <a:r>
              <a:rPr lang="en-US" sz="2800" u="sng" smtClean="0">
                <a:solidFill>
                  <a:schemeClr val="accent1"/>
                </a:solidFill>
              </a:rPr>
              <a:t>not the format</a:t>
            </a:r>
            <a:r>
              <a:rPr lang="en-US" sz="2800" smtClean="0"/>
              <a:t>, that matters.</a:t>
            </a:r>
          </a:p>
          <a:p>
            <a:pPr eaLnBrk="1" hangingPunct="1">
              <a:buClr>
                <a:schemeClr val="tx1"/>
              </a:buClr>
            </a:pPr>
            <a:endParaRPr lang="en-US" sz="2800" smtClean="0"/>
          </a:p>
        </p:txBody>
      </p:sp>
      <p:pic>
        <p:nvPicPr>
          <p:cNvPr id="18437" name="Picture 4" descr="j0196400"/>
          <p:cNvPicPr>
            <a:picLocks noChangeAspect="1" noChangeArrowheads="1"/>
          </p:cNvPicPr>
          <p:nvPr>
            <p:ph sz="quarter" idx="4294967295"/>
          </p:nvPr>
        </p:nvPicPr>
        <p:blipFill>
          <a:blip r:embed="rId3" cstate="print"/>
          <a:srcRect/>
          <a:stretch>
            <a:fillRect/>
          </a:stretch>
        </p:blipFill>
        <p:spPr>
          <a:xfrm>
            <a:off x="8001000" y="5541963"/>
            <a:ext cx="1143000" cy="1316037"/>
          </a:xfrm>
          <a:noFill/>
        </p:spPr>
      </p:pic>
      <p:pic>
        <p:nvPicPr>
          <p:cNvPr id="18438" name="Picture 5" descr="MCj04260700000[1]"/>
          <p:cNvPicPr>
            <a:picLocks noChangeAspect="1" noChangeArrowheads="1"/>
          </p:cNvPicPr>
          <p:nvPr>
            <p:ph sz="quarter" idx="4294967295"/>
          </p:nvPr>
        </p:nvPicPr>
        <p:blipFill>
          <a:blip r:embed="rId4" cstate="print"/>
          <a:srcRect/>
          <a:stretch>
            <a:fillRect/>
          </a:stretch>
        </p:blipFill>
        <p:spPr>
          <a:xfrm>
            <a:off x="7696200" y="3276600"/>
            <a:ext cx="1112838" cy="1295400"/>
          </a:xfrm>
          <a:noFill/>
        </p:spPr>
      </p:pic>
      <p:pic>
        <p:nvPicPr>
          <p:cNvPr id="18439" name="Picture 6" descr="j0285750"/>
          <p:cNvPicPr>
            <a:picLocks noChangeAspect="1" noChangeArrowheads="1"/>
          </p:cNvPicPr>
          <p:nvPr/>
        </p:nvPicPr>
        <p:blipFill>
          <a:blip r:embed="rId5" cstate="print"/>
          <a:srcRect/>
          <a:stretch>
            <a:fillRect/>
          </a:stretch>
        </p:blipFill>
        <p:spPr bwMode="auto">
          <a:xfrm>
            <a:off x="6553200" y="152400"/>
            <a:ext cx="2133600" cy="1809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066800" y="1752600"/>
            <a:ext cx="7315200" cy="762000"/>
          </a:xfrm>
        </p:spPr>
        <p:txBody>
          <a:bodyPr/>
          <a:lstStyle/>
          <a:p>
            <a:r>
              <a:rPr lang="en-US" smtClean="0"/>
              <a:t>      FOIA and The Cloud</a:t>
            </a:r>
          </a:p>
        </p:txBody>
      </p:sp>
      <p:sp>
        <p:nvSpPr>
          <p:cNvPr id="19459" name="Content Placeholder 2"/>
          <p:cNvSpPr>
            <a:spLocks noGrp="1"/>
          </p:cNvSpPr>
          <p:nvPr>
            <p:ph idx="1"/>
          </p:nvPr>
        </p:nvSpPr>
        <p:spPr>
          <a:xfrm>
            <a:off x="1066800" y="2514600"/>
            <a:ext cx="7315200" cy="4038600"/>
          </a:xfrm>
        </p:spPr>
        <p:txBody>
          <a:bodyPr/>
          <a:lstStyle/>
          <a:p>
            <a:r>
              <a:rPr lang="en-US" sz="2400" smtClean="0"/>
              <a:t>Agencies’ obligations to follow the Federal Records Act and FOIA do not change as its IT system moves to a cloud environment.</a:t>
            </a:r>
          </a:p>
          <a:p>
            <a:r>
              <a:rPr lang="en-US" sz="2400" smtClean="0"/>
              <a:t>It is critical to manage and schedule electronic records.</a:t>
            </a:r>
          </a:p>
          <a:p>
            <a:r>
              <a:rPr lang="en-US" sz="2400" smtClean="0"/>
              <a:t>Responsible for explaining record keeping obligations to a vendor that hosts its data or IT system in its own environment.</a:t>
            </a:r>
          </a:p>
          <a:p>
            <a:r>
              <a:rPr lang="en-US" sz="2400" smtClean="0"/>
              <a:t>Use a team approach (FOIA, IT, RM) to records management at procurement stage.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228600" y="1752600"/>
            <a:ext cx="8686800" cy="838200"/>
          </a:xfrm>
        </p:spPr>
        <p:txBody>
          <a:bodyPr anchor="b"/>
          <a:lstStyle/>
          <a:p>
            <a:pPr algn="ctr" eaLnBrk="1" hangingPunct="1">
              <a:defRPr/>
            </a:pPr>
            <a:r>
              <a:rPr lang="en-US" b="1" smtClean="0">
                <a:effectLst>
                  <a:outerShdw blurRad="38100" dist="38100" dir="2700000" algn="tl">
                    <a:srgbClr val="C0C0C0"/>
                  </a:outerShdw>
                </a:effectLst>
              </a:rPr>
              <a:t>Identifying a Record</a:t>
            </a:r>
          </a:p>
        </p:txBody>
      </p:sp>
      <p:sp>
        <p:nvSpPr>
          <p:cNvPr id="20483" name="Rectangle 3"/>
          <p:cNvSpPr>
            <a:spLocks noGrp="1" noChangeArrowheads="1"/>
          </p:cNvSpPr>
          <p:nvPr>
            <p:ph type="body" idx="4294967295"/>
          </p:nvPr>
        </p:nvSpPr>
        <p:spPr>
          <a:xfrm>
            <a:off x="457200" y="2667000"/>
            <a:ext cx="8229600" cy="4191000"/>
          </a:xfrm>
        </p:spPr>
        <p:txBody>
          <a:bodyPr/>
          <a:lstStyle/>
          <a:p>
            <a:pPr eaLnBrk="1" hangingPunct="1">
              <a:lnSpc>
                <a:spcPct val="80000"/>
              </a:lnSpc>
            </a:pPr>
            <a:r>
              <a:rPr lang="en-US" sz="2000" smtClean="0"/>
              <a:t>Was it created in the course of business?</a:t>
            </a:r>
          </a:p>
          <a:p>
            <a:pPr marL="692150" lvl="1" indent="-347663" eaLnBrk="1" hangingPunct="1">
              <a:lnSpc>
                <a:spcPct val="80000"/>
              </a:lnSpc>
            </a:pPr>
            <a:r>
              <a:rPr lang="en-US" sz="2000" smtClean="0"/>
              <a:t>Ex. correspondence, studies</a:t>
            </a:r>
          </a:p>
          <a:p>
            <a:pPr eaLnBrk="1" hangingPunct="1">
              <a:lnSpc>
                <a:spcPct val="80000"/>
              </a:lnSpc>
            </a:pPr>
            <a:r>
              <a:rPr lang="en-US" sz="2000" smtClean="0"/>
              <a:t>Was it received for action?</a:t>
            </a:r>
          </a:p>
          <a:p>
            <a:pPr marL="692150" lvl="1" indent="-347663" eaLnBrk="1" hangingPunct="1">
              <a:lnSpc>
                <a:spcPct val="80000"/>
              </a:lnSpc>
            </a:pPr>
            <a:r>
              <a:rPr lang="en-US" sz="2000" smtClean="0"/>
              <a:t>Ex. controlled correspondence, Departmental information request </a:t>
            </a:r>
          </a:p>
          <a:p>
            <a:pPr eaLnBrk="1" hangingPunct="1">
              <a:lnSpc>
                <a:spcPct val="80000"/>
              </a:lnSpc>
            </a:pPr>
            <a:r>
              <a:rPr lang="en-US" sz="2000" smtClean="0"/>
              <a:t>Does it document activities and actions?</a:t>
            </a:r>
          </a:p>
          <a:p>
            <a:pPr marL="692150" lvl="1" indent="-347663" eaLnBrk="1" hangingPunct="1">
              <a:lnSpc>
                <a:spcPct val="80000"/>
              </a:lnSpc>
            </a:pPr>
            <a:r>
              <a:rPr lang="en-US" sz="2000" smtClean="0"/>
              <a:t>Ex. calendars, meeting minutes, trip reports</a:t>
            </a:r>
          </a:p>
          <a:p>
            <a:pPr eaLnBrk="1" hangingPunct="1">
              <a:lnSpc>
                <a:spcPct val="80000"/>
              </a:lnSpc>
            </a:pPr>
            <a:r>
              <a:rPr lang="en-US" sz="2000" smtClean="0"/>
              <a:t>Does it support financial obligations or legal claims?</a:t>
            </a:r>
          </a:p>
          <a:p>
            <a:pPr marL="692150" lvl="1" indent="-347663" eaLnBrk="1" hangingPunct="1">
              <a:lnSpc>
                <a:spcPct val="80000"/>
              </a:lnSpc>
            </a:pPr>
            <a:r>
              <a:rPr lang="en-US" sz="2000" smtClean="0"/>
              <a:t>Ex. funded award files (contracts or grant files)</a:t>
            </a:r>
          </a:p>
          <a:p>
            <a:pPr eaLnBrk="1" hangingPunct="1">
              <a:lnSpc>
                <a:spcPct val="80000"/>
              </a:lnSpc>
            </a:pPr>
            <a:r>
              <a:rPr lang="en-US" sz="2000" smtClean="0"/>
              <a:t>Does it communicate requirements?</a:t>
            </a:r>
          </a:p>
          <a:p>
            <a:pPr marL="692150" lvl="1" indent="-347663" eaLnBrk="1" hangingPunct="1">
              <a:lnSpc>
                <a:spcPct val="80000"/>
              </a:lnSpc>
            </a:pPr>
            <a:r>
              <a:rPr lang="en-US" sz="2000" smtClean="0"/>
              <a:t>Ex. policies or procedures</a:t>
            </a:r>
          </a:p>
          <a:p>
            <a:pPr eaLnBrk="1" hangingPunct="1">
              <a:lnSpc>
                <a:spcPct val="80000"/>
              </a:lnSpc>
            </a:pPr>
            <a:r>
              <a:rPr lang="en-US" sz="2000" smtClean="0"/>
              <a:t>Are you or your unit responsible for keeping it?</a:t>
            </a:r>
          </a:p>
          <a:p>
            <a:pPr eaLnBrk="1" hangingPunct="1">
              <a:lnSpc>
                <a:spcPct val="80000"/>
              </a:lnSpc>
            </a:pPr>
            <a:r>
              <a:rPr lang="en-US" sz="2000" smtClean="0"/>
              <a:t>Is it required by an approved records disposition schedule?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28600" y="1828800"/>
            <a:ext cx="8686800" cy="960438"/>
          </a:xfrm>
        </p:spPr>
        <p:txBody>
          <a:bodyPr/>
          <a:lstStyle/>
          <a:p>
            <a:pPr algn="ctr">
              <a:defRPr/>
            </a:pPr>
            <a:r>
              <a:rPr lang="en-US" b="1" smtClean="0">
                <a:effectLst>
                  <a:outerShdw blurRad="38100" dist="38100" dir="2700000" algn="tl">
                    <a:srgbClr val="C0C0C0"/>
                  </a:outerShdw>
                </a:effectLst>
              </a:rPr>
              <a:t>What is a Record Under FOIA?</a:t>
            </a:r>
          </a:p>
        </p:txBody>
      </p:sp>
      <p:sp>
        <p:nvSpPr>
          <p:cNvPr id="21507" name="Rectangle 3"/>
          <p:cNvSpPr>
            <a:spLocks noGrp="1" noChangeArrowheads="1"/>
          </p:cNvSpPr>
          <p:nvPr>
            <p:ph type="body" idx="1"/>
          </p:nvPr>
        </p:nvSpPr>
        <p:spPr/>
        <p:txBody>
          <a:bodyPr/>
          <a:lstStyle/>
          <a:p>
            <a:pPr>
              <a:lnSpc>
                <a:spcPct val="90000"/>
              </a:lnSpc>
            </a:pPr>
            <a:r>
              <a:rPr lang="en-US" sz="2400" smtClean="0"/>
              <a:t>Created or maintained by an agency.</a:t>
            </a:r>
          </a:p>
          <a:p>
            <a:pPr>
              <a:lnSpc>
                <a:spcPct val="90000"/>
              </a:lnSpc>
            </a:pPr>
            <a:r>
              <a:rPr lang="en-US" sz="2400" smtClean="0"/>
              <a:t>Under agency control at the time the FOIA request is received.</a:t>
            </a:r>
          </a:p>
          <a:p>
            <a:pPr lvl="1" eaLnBrk="1" hangingPunct="1">
              <a:lnSpc>
                <a:spcPct val="90000"/>
              </a:lnSpc>
            </a:pPr>
            <a:r>
              <a:rPr lang="en-US" sz="2000" smtClean="0">
                <a:latin typeface="Serifa BT" pitchFamily="18" charset="0"/>
              </a:rPr>
              <a:t>No requirement to create records or compile information in response to a request. </a:t>
            </a:r>
          </a:p>
          <a:p>
            <a:pPr lvl="1" eaLnBrk="1" hangingPunct="1">
              <a:lnSpc>
                <a:spcPct val="90000"/>
              </a:lnSpc>
            </a:pPr>
            <a:r>
              <a:rPr lang="en-US" sz="2000" smtClean="0">
                <a:latin typeface="Serifa BT" pitchFamily="18" charset="0"/>
              </a:rPr>
              <a:t>No need to add explanatory materials to any records disclosed.</a:t>
            </a:r>
          </a:p>
          <a:p>
            <a:pPr lvl="1" eaLnBrk="1" hangingPunct="1">
              <a:lnSpc>
                <a:spcPct val="90000"/>
              </a:lnSpc>
            </a:pPr>
            <a:r>
              <a:rPr lang="en-US" sz="2000" smtClean="0">
                <a:latin typeface="Serifa BT" pitchFamily="18" charset="0"/>
              </a:rPr>
              <a:t>Records -  not information or three dimensional objects.</a:t>
            </a:r>
          </a:p>
          <a:p>
            <a:pPr lvl="1" eaLnBrk="1" hangingPunct="1">
              <a:lnSpc>
                <a:spcPct val="90000"/>
              </a:lnSpc>
            </a:pPr>
            <a:r>
              <a:rPr lang="en-US" sz="2000" smtClean="0">
                <a:latin typeface="Serifa BT" pitchFamily="18" charset="0"/>
              </a:rPr>
              <a:t>Format choice – must provide the record in any format requested, if record is readily reproducible in that format.</a:t>
            </a:r>
          </a:p>
          <a:p>
            <a:pPr>
              <a:lnSpc>
                <a:spcPct val="90000"/>
              </a:lnSpc>
            </a:pPr>
            <a:endParaRPr lang="en-US" sz="24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1066800" y="1828800"/>
            <a:ext cx="7315200" cy="762000"/>
          </a:xfrm>
        </p:spPr>
        <p:txBody>
          <a:bodyPr anchor="b"/>
          <a:lstStyle/>
          <a:p>
            <a:pPr algn="ctr" eaLnBrk="1" hangingPunct="1">
              <a:defRPr/>
            </a:pPr>
            <a:r>
              <a:rPr lang="en-US" b="1" dirty="0" smtClean="0">
                <a:effectLst>
                  <a:outerShdw blurRad="38100" dist="38100" dir="2700000" algn="tl">
                    <a:srgbClr val="C0C0C0"/>
                  </a:outerShdw>
                </a:effectLst>
              </a:rPr>
              <a:t>Identifying Non-Records</a:t>
            </a:r>
          </a:p>
        </p:txBody>
      </p:sp>
      <p:sp>
        <p:nvSpPr>
          <p:cNvPr id="22531" name="Rectangle 3"/>
          <p:cNvSpPr>
            <a:spLocks noGrp="1" noChangeArrowheads="1"/>
          </p:cNvSpPr>
          <p:nvPr>
            <p:ph type="body" idx="4294967295"/>
          </p:nvPr>
        </p:nvSpPr>
        <p:spPr>
          <a:xfrm>
            <a:off x="457200" y="2743200"/>
            <a:ext cx="8229600" cy="3810000"/>
          </a:xfrm>
        </p:spPr>
        <p:txBody>
          <a:bodyPr/>
          <a:lstStyle/>
          <a:p>
            <a:pPr eaLnBrk="1" hangingPunct="1">
              <a:lnSpc>
                <a:spcPct val="80000"/>
              </a:lnSpc>
            </a:pPr>
            <a:r>
              <a:rPr lang="en-US" sz="2600" smtClean="0"/>
              <a:t>Generated and used in agency business, but not records - owned by the agency</a:t>
            </a:r>
          </a:p>
          <a:p>
            <a:pPr eaLnBrk="1" hangingPunct="1">
              <a:lnSpc>
                <a:spcPct val="80000"/>
              </a:lnSpc>
            </a:pPr>
            <a:r>
              <a:rPr lang="en-US" sz="2600" smtClean="0"/>
              <a:t>Is it reference material? (Reports written by other agencies, journals and newsletters)</a:t>
            </a:r>
          </a:p>
          <a:p>
            <a:pPr eaLnBrk="1" hangingPunct="1">
              <a:lnSpc>
                <a:spcPct val="80000"/>
              </a:lnSpc>
            </a:pPr>
            <a:r>
              <a:rPr lang="en-US" sz="2600" smtClean="0"/>
              <a:t>Is it a convenience copy? (Duplicate copies of correspondence, policies, reports)</a:t>
            </a:r>
          </a:p>
          <a:p>
            <a:pPr marL="692150" lvl="1" indent="-347663" eaLnBrk="1" hangingPunct="1">
              <a:lnSpc>
                <a:spcPct val="80000"/>
              </a:lnSpc>
            </a:pPr>
            <a:r>
              <a:rPr lang="en-US" sz="2000" smtClean="0">
                <a:solidFill>
                  <a:srgbClr val="FF0000"/>
                </a:solidFill>
              </a:rPr>
              <a:t>Note!</a:t>
            </a:r>
            <a:r>
              <a:rPr lang="en-US" sz="2000" smtClean="0"/>
              <a:t> Multiple copies of funded award files may be records.</a:t>
            </a:r>
          </a:p>
          <a:p>
            <a:pPr eaLnBrk="1" hangingPunct="1">
              <a:lnSpc>
                <a:spcPct val="80000"/>
              </a:lnSpc>
            </a:pPr>
            <a:r>
              <a:rPr lang="en-US" sz="2600" smtClean="0"/>
              <a:t>Is it a stock copy of a publication? </a:t>
            </a:r>
          </a:p>
          <a:p>
            <a:pPr eaLnBrk="1" hangingPunct="1">
              <a:lnSpc>
                <a:spcPct val="80000"/>
              </a:lnSpc>
            </a:pPr>
            <a:r>
              <a:rPr lang="en-US" sz="2600" smtClean="0"/>
              <a:t>Is it a draft or working paper?</a:t>
            </a:r>
          </a:p>
          <a:p>
            <a:pPr marL="692150" lvl="1" indent="-347663" eaLnBrk="1" hangingPunct="1">
              <a:lnSpc>
                <a:spcPct val="80000"/>
              </a:lnSpc>
            </a:pPr>
            <a:r>
              <a:rPr lang="en-US" sz="2000" smtClean="0">
                <a:solidFill>
                  <a:srgbClr val="FF0000"/>
                </a:solidFill>
              </a:rPr>
              <a:t>Note!</a:t>
            </a:r>
            <a:r>
              <a:rPr lang="en-US" sz="2000" smtClean="0"/>
              <a:t> Circulated and/or substantive changes are records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609600" y="2073275"/>
            <a:ext cx="8077200" cy="715963"/>
          </a:xfrm>
        </p:spPr>
        <p:txBody>
          <a:bodyPr/>
          <a:lstStyle/>
          <a:p>
            <a:pPr algn="ctr">
              <a:defRPr/>
            </a:pPr>
            <a:r>
              <a:rPr lang="en-US" b="1" smtClean="0">
                <a:effectLst>
                  <a:outerShdw blurRad="38100" dist="38100" dir="2700000" algn="tl">
                    <a:srgbClr val="C0C0C0"/>
                  </a:outerShdw>
                </a:effectLst>
              </a:rPr>
              <a:t>What is Records Management?</a:t>
            </a:r>
          </a:p>
        </p:txBody>
      </p:sp>
      <p:sp>
        <p:nvSpPr>
          <p:cNvPr id="5123" name="Rectangle 3"/>
          <p:cNvSpPr>
            <a:spLocks noGrp="1" noChangeArrowheads="1"/>
          </p:cNvSpPr>
          <p:nvPr>
            <p:ph type="body" idx="1"/>
          </p:nvPr>
        </p:nvSpPr>
        <p:spPr/>
        <p:txBody>
          <a:bodyPr/>
          <a:lstStyle/>
          <a:p>
            <a:pPr>
              <a:lnSpc>
                <a:spcPct val="90000"/>
              </a:lnSpc>
            </a:pPr>
            <a:r>
              <a:rPr lang="en-US" smtClean="0"/>
              <a:t>The planning, controlling, directing, organizing, training, promoting, and other managerial activities related to the creation, maintenance, use, and disposition of records.</a:t>
            </a:r>
          </a:p>
          <a:p>
            <a:pPr>
              <a:lnSpc>
                <a:spcPct val="90000"/>
              </a:lnSpc>
            </a:pPr>
            <a:r>
              <a:rPr lang="en-US" smtClean="0"/>
              <a:t>The primary purpose of records management is to allow people to find and use information.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1066800" y="1828800"/>
            <a:ext cx="7315200" cy="838200"/>
          </a:xfrm>
        </p:spPr>
        <p:txBody>
          <a:bodyPr anchor="b"/>
          <a:lstStyle/>
          <a:p>
            <a:pPr algn="ctr" eaLnBrk="1" hangingPunct="1">
              <a:defRPr/>
            </a:pPr>
            <a:r>
              <a:rPr lang="en-US" b="1" smtClean="0">
                <a:effectLst>
                  <a:outerShdw blurRad="38100" dist="38100" dir="2700000" algn="tl">
                    <a:srgbClr val="C0C0C0"/>
                  </a:outerShdw>
                </a:effectLst>
              </a:rPr>
              <a:t>Identifying Personal Papers</a:t>
            </a:r>
          </a:p>
        </p:txBody>
      </p:sp>
      <p:sp>
        <p:nvSpPr>
          <p:cNvPr id="23555" name="Rectangle 3"/>
          <p:cNvSpPr>
            <a:spLocks noGrp="1" noChangeArrowheads="1"/>
          </p:cNvSpPr>
          <p:nvPr>
            <p:ph type="body" idx="4294967295"/>
          </p:nvPr>
        </p:nvSpPr>
        <p:spPr>
          <a:xfrm>
            <a:off x="457200" y="2819400"/>
            <a:ext cx="8229600" cy="3886200"/>
          </a:xfrm>
        </p:spPr>
        <p:txBody>
          <a:bodyPr/>
          <a:lstStyle/>
          <a:p>
            <a:pPr eaLnBrk="1" hangingPunct="1">
              <a:lnSpc>
                <a:spcPct val="80000"/>
              </a:lnSpc>
            </a:pPr>
            <a:r>
              <a:rPr lang="en-US" sz="2800" smtClean="0"/>
              <a:t>Do not relate to or have any effect upon the conduct of agency business - owned by an individual.</a:t>
            </a:r>
          </a:p>
          <a:p>
            <a:pPr eaLnBrk="1" hangingPunct="1">
              <a:lnSpc>
                <a:spcPct val="80000"/>
              </a:lnSpc>
            </a:pPr>
            <a:r>
              <a:rPr lang="en-US" sz="2800" smtClean="0"/>
              <a:t>Documents created before entering government service.</a:t>
            </a:r>
          </a:p>
          <a:p>
            <a:pPr eaLnBrk="1" hangingPunct="1">
              <a:lnSpc>
                <a:spcPct val="80000"/>
              </a:lnSpc>
            </a:pPr>
            <a:r>
              <a:rPr lang="en-US" sz="2800" smtClean="0"/>
              <a:t>Private materials brought into, created, or received in the office that were not created or received in transaction of government business.</a:t>
            </a:r>
          </a:p>
          <a:p>
            <a:pPr eaLnBrk="1" hangingPunct="1">
              <a:lnSpc>
                <a:spcPct val="80000"/>
              </a:lnSpc>
            </a:pPr>
            <a:r>
              <a:rPr lang="en-US" sz="2800" smtClean="0"/>
              <a:t>Work-related personal documents that are not used in the transaction of government business.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nchor="b"/>
          <a:lstStyle/>
          <a:p>
            <a:pPr algn="ctr" eaLnBrk="1" hangingPunct="1">
              <a:defRPr/>
            </a:pPr>
            <a:r>
              <a:rPr lang="en-US" b="1" smtClean="0">
                <a:effectLst>
                  <a:outerShdw blurRad="38100" dist="38100" dir="2700000" algn="tl">
                    <a:srgbClr val="C0C0C0"/>
                  </a:outerShdw>
                </a:effectLst>
              </a:rPr>
              <a:t>Records Responsibilities</a:t>
            </a:r>
          </a:p>
        </p:txBody>
      </p:sp>
      <p:sp>
        <p:nvSpPr>
          <p:cNvPr id="24579" name="Rectangle 3"/>
          <p:cNvSpPr>
            <a:spLocks noGrp="1" noChangeArrowheads="1"/>
          </p:cNvSpPr>
          <p:nvPr>
            <p:ph type="body" idx="4294967295"/>
          </p:nvPr>
        </p:nvSpPr>
        <p:spPr/>
        <p:txBody>
          <a:bodyPr/>
          <a:lstStyle/>
          <a:p>
            <a:pPr eaLnBrk="1" hangingPunct="1">
              <a:lnSpc>
                <a:spcPct val="80000"/>
              </a:lnSpc>
            </a:pPr>
            <a:r>
              <a:rPr lang="en-US" sz="2600" smtClean="0"/>
              <a:t>Keep “adequate and proper” documentation of official activities.</a:t>
            </a:r>
          </a:p>
          <a:p>
            <a:pPr eaLnBrk="1" hangingPunct="1">
              <a:lnSpc>
                <a:spcPct val="80000"/>
              </a:lnSpc>
            </a:pPr>
            <a:r>
              <a:rPr lang="en-US" sz="2600" smtClean="0"/>
              <a:t>Identify records according to the your agency’s records disposition schedule.</a:t>
            </a:r>
          </a:p>
          <a:p>
            <a:pPr eaLnBrk="1" hangingPunct="1">
              <a:lnSpc>
                <a:spcPct val="80000"/>
              </a:lnSpc>
            </a:pPr>
            <a:r>
              <a:rPr lang="en-US" sz="2600" smtClean="0"/>
              <a:t>Dispose of records according to an approved records disposition schedule.</a:t>
            </a:r>
          </a:p>
          <a:p>
            <a:pPr eaLnBrk="1" hangingPunct="1">
              <a:lnSpc>
                <a:spcPct val="80000"/>
              </a:lnSpc>
            </a:pPr>
            <a:r>
              <a:rPr lang="en-US" sz="2600" smtClean="0"/>
              <a:t>Do not take original records home (or with you when you separate from government service).</a:t>
            </a:r>
          </a:p>
          <a:p>
            <a:pPr eaLnBrk="1" hangingPunct="1">
              <a:lnSpc>
                <a:spcPct val="80000"/>
              </a:lnSpc>
            </a:pPr>
            <a:r>
              <a:rPr lang="en-US" sz="2600" smtClean="0"/>
              <a:t>File personal papers and non record material separately from Department records.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40291" name="Rectangle 2"/>
          <p:cNvSpPr>
            <a:spLocks noGrp="1" noChangeArrowheads="1"/>
          </p:cNvSpPr>
          <p:nvPr>
            <p:ph type="title" idx="4294967295"/>
          </p:nvPr>
        </p:nvSpPr>
        <p:spPr>
          <a:xfrm>
            <a:off x="152400" y="1676400"/>
            <a:ext cx="8763000" cy="838200"/>
          </a:xfrm>
        </p:spPr>
        <p:txBody>
          <a:bodyPr anchor="b"/>
          <a:lstStyle/>
          <a:p>
            <a:pPr algn="ctr" eaLnBrk="1" hangingPunct="1">
              <a:defRPr/>
            </a:pPr>
            <a:r>
              <a:rPr lang="en-US" b="1" smtClean="0">
                <a:effectLst>
                  <a:outerShdw blurRad="38100" dist="38100" dir="2700000" algn="tl">
                    <a:srgbClr val="C0C0C0"/>
                  </a:outerShdw>
                </a:effectLst>
              </a:rPr>
              <a:t>Recordkeeping Requirements</a:t>
            </a:r>
          </a:p>
        </p:txBody>
      </p:sp>
      <p:sp>
        <p:nvSpPr>
          <p:cNvPr id="25604" name="Rectangle 3"/>
          <p:cNvSpPr>
            <a:spLocks noGrp="1" noChangeArrowheads="1"/>
          </p:cNvSpPr>
          <p:nvPr>
            <p:ph type="body" idx="4294967295"/>
          </p:nvPr>
        </p:nvSpPr>
        <p:spPr>
          <a:xfrm>
            <a:off x="838200" y="2743200"/>
            <a:ext cx="7900988" cy="3810000"/>
          </a:xfrm>
          <a:noFill/>
        </p:spPr>
        <p:txBody>
          <a:bodyPr/>
          <a:lstStyle/>
          <a:p>
            <a:pPr eaLnBrk="1" hangingPunct="1">
              <a:buFontTx/>
              <a:buNone/>
            </a:pPr>
            <a:r>
              <a:rPr lang="en-US" sz="2600" smtClean="0"/>
              <a:t>Recordkeeping requirements will vary depending on:</a:t>
            </a:r>
          </a:p>
          <a:p>
            <a:pPr eaLnBrk="1" hangingPunct="1"/>
            <a:r>
              <a:rPr lang="en-US" sz="2600" smtClean="0"/>
              <a:t>The nature of the agency and its mission;</a:t>
            </a:r>
          </a:p>
          <a:p>
            <a:pPr eaLnBrk="1" hangingPunct="1"/>
            <a:r>
              <a:rPr lang="en-US" sz="2600" smtClean="0"/>
              <a:t>The information in the records; and</a:t>
            </a:r>
          </a:p>
          <a:p>
            <a:pPr eaLnBrk="1" hangingPunct="1"/>
            <a:r>
              <a:rPr lang="en-US" sz="2600" smtClean="0"/>
              <a:t>Laws that established the program the records relate to:</a:t>
            </a:r>
          </a:p>
          <a:p>
            <a:pPr lvl="1" eaLnBrk="1" hangingPunct="1"/>
            <a:r>
              <a:rPr lang="en-US" sz="2200" smtClean="0"/>
              <a:t>Specific legal or regulatory requirements that directly affect the records and their retention, and</a:t>
            </a:r>
          </a:p>
          <a:p>
            <a:pPr lvl="1" eaLnBrk="1" hangingPunct="1"/>
            <a:r>
              <a:rPr lang="en-US" sz="2200" smtClean="0"/>
              <a:t>General legal, fiscal, and administrative requirements.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381000" y="1752600"/>
            <a:ext cx="8229600" cy="914400"/>
          </a:xfrm>
        </p:spPr>
        <p:txBody>
          <a:bodyPr anchor="b"/>
          <a:lstStyle/>
          <a:p>
            <a:pPr algn="ctr" eaLnBrk="1" hangingPunct="1">
              <a:defRPr/>
            </a:pPr>
            <a:r>
              <a:rPr lang="en-US" b="1" smtClean="0">
                <a:effectLst>
                  <a:outerShdw blurRad="38100" dist="38100" dir="2700000" algn="tl">
                    <a:srgbClr val="C0C0C0"/>
                  </a:outerShdw>
                </a:effectLst>
              </a:rPr>
              <a:t>Records Disposition Schedule</a:t>
            </a:r>
          </a:p>
        </p:txBody>
      </p:sp>
      <p:sp>
        <p:nvSpPr>
          <p:cNvPr id="26627" name="Rectangle 3"/>
          <p:cNvSpPr>
            <a:spLocks noGrp="1" noChangeArrowheads="1"/>
          </p:cNvSpPr>
          <p:nvPr>
            <p:ph type="body" idx="4294967295"/>
          </p:nvPr>
        </p:nvSpPr>
        <p:spPr>
          <a:xfrm>
            <a:off x="533400" y="2835275"/>
            <a:ext cx="8305800" cy="3870325"/>
          </a:xfrm>
        </p:spPr>
        <p:txBody>
          <a:bodyPr/>
          <a:lstStyle/>
          <a:p>
            <a:pPr eaLnBrk="1" hangingPunct="1"/>
            <a:r>
              <a:rPr lang="en-US" sz="2600" smtClean="0"/>
              <a:t>Official policy for records retention and disposal.</a:t>
            </a:r>
          </a:p>
          <a:p>
            <a:pPr marL="692150" lvl="1" indent="-347663" eaLnBrk="1" hangingPunct="1"/>
            <a:r>
              <a:rPr lang="en-US" sz="2400" smtClean="0"/>
              <a:t>Identifies and describe all records, including format.  </a:t>
            </a:r>
          </a:p>
          <a:p>
            <a:pPr marL="692150" lvl="1" indent="-347663" eaLnBrk="1" hangingPunct="1"/>
            <a:r>
              <a:rPr lang="en-US" sz="2400" smtClean="0"/>
              <a:t>Identifies the owner (agency component, division) for some record types.</a:t>
            </a:r>
          </a:p>
          <a:p>
            <a:pPr marL="692150" lvl="1" indent="-347663" eaLnBrk="1" hangingPunct="1"/>
            <a:r>
              <a:rPr lang="en-US" sz="2400" smtClean="0"/>
              <a:t>Provides specific retention periods for records disposal.</a:t>
            </a:r>
          </a:p>
          <a:p>
            <a:pPr marL="692150" lvl="1" indent="-347663" eaLnBrk="1" hangingPunct="1"/>
            <a:r>
              <a:rPr lang="en-US" sz="2400" smtClean="0"/>
              <a:t>May incorporate </a:t>
            </a:r>
            <a:r>
              <a:rPr lang="en-US" sz="2400" b="1" u="sng" smtClean="0">
                <a:solidFill>
                  <a:schemeClr val="accent1"/>
                </a:solidFill>
              </a:rPr>
              <a:t>General Records Schedules.</a:t>
            </a:r>
          </a:p>
          <a:p>
            <a:pPr lvl="2" eaLnBrk="1" hangingPunct="1"/>
            <a:r>
              <a:rPr lang="en-US" b="1" smtClean="0"/>
              <a:t>Disposition must be approved by NARA.</a:t>
            </a:r>
          </a:p>
          <a:p>
            <a:pPr lvl="2" eaLnBrk="1" hangingPunct="1"/>
            <a:r>
              <a:rPr lang="en-US" b="1" smtClean="0"/>
              <a:t>Unscheduled records cannot be destroyed.</a:t>
            </a:r>
          </a:p>
          <a:p>
            <a:pPr eaLnBrk="1" hangingPunct="1">
              <a:buFontTx/>
              <a:buNone/>
            </a:pPr>
            <a:endParaRPr lang="en-US" sz="3000" b="1" smtClean="0"/>
          </a:p>
          <a:p>
            <a:pPr eaLnBrk="1" hangingPunct="1"/>
            <a:endParaRPr lang="en-US" sz="30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6"/>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42339" name="Rectangle 2"/>
          <p:cNvSpPr>
            <a:spLocks noGrp="1" noChangeArrowheads="1"/>
          </p:cNvSpPr>
          <p:nvPr>
            <p:ph type="title" idx="4294967295"/>
          </p:nvPr>
        </p:nvSpPr>
        <p:spPr>
          <a:xfrm>
            <a:off x="304800" y="1676400"/>
            <a:ext cx="8534400" cy="914400"/>
          </a:xfrm>
        </p:spPr>
        <p:txBody>
          <a:bodyPr anchor="b"/>
          <a:lstStyle/>
          <a:p>
            <a:pPr algn="ctr" eaLnBrk="1" hangingPunct="1">
              <a:defRPr/>
            </a:pPr>
            <a:r>
              <a:rPr lang="en-US" b="1" smtClean="0">
                <a:effectLst>
                  <a:outerShdw blurRad="38100" dist="38100" dir="2700000" algn="tl">
                    <a:srgbClr val="C0C0C0"/>
                  </a:outerShdw>
                </a:effectLst>
              </a:rPr>
              <a:t>Records Retention</a:t>
            </a:r>
          </a:p>
        </p:txBody>
      </p:sp>
      <p:sp>
        <p:nvSpPr>
          <p:cNvPr id="27652" name="Rectangle 3"/>
          <p:cNvSpPr>
            <a:spLocks noGrp="1" noChangeArrowheads="1"/>
          </p:cNvSpPr>
          <p:nvPr>
            <p:ph type="body" sz="half" idx="4294967295"/>
          </p:nvPr>
        </p:nvSpPr>
        <p:spPr>
          <a:xfrm>
            <a:off x="762000" y="2819400"/>
            <a:ext cx="8001000" cy="4038600"/>
          </a:xfrm>
          <a:noFill/>
        </p:spPr>
        <p:txBody>
          <a:bodyPr/>
          <a:lstStyle/>
          <a:p>
            <a:pPr eaLnBrk="1" hangingPunct="1"/>
            <a:r>
              <a:rPr lang="en-US" sz="2600" smtClean="0"/>
              <a:t>There is no single retention period for all records.  Some may have a short retention period, others may have permanent historical value.</a:t>
            </a:r>
          </a:p>
          <a:p>
            <a:pPr eaLnBrk="1" hangingPunct="1"/>
            <a:r>
              <a:rPr lang="en-US" sz="2600" smtClean="0"/>
              <a:t>The retention period depends on the records’ legal, fiscal, administrative, and/or historical value.</a:t>
            </a:r>
          </a:p>
          <a:p>
            <a:pPr eaLnBrk="1" hangingPunct="1"/>
            <a:r>
              <a:rPr lang="en-US" sz="2600" smtClean="0"/>
              <a:t>The appropriate retention period is determined in the appraisal process that takes place during the development and approval of a records schedule.</a:t>
            </a:r>
          </a:p>
        </p:txBody>
      </p:sp>
      <p:pic>
        <p:nvPicPr>
          <p:cNvPr id="27653" name="Picture 4" descr="MCj02952970000[1]"/>
          <p:cNvPicPr>
            <a:picLocks noChangeAspect="1" noChangeArrowheads="1"/>
          </p:cNvPicPr>
          <p:nvPr>
            <p:ph sz="half" idx="4294967295"/>
          </p:nvPr>
        </p:nvPicPr>
        <p:blipFill>
          <a:blip r:embed="rId3" cstate="print"/>
          <a:srcRect/>
          <a:stretch>
            <a:fillRect/>
          </a:stretch>
        </p:blipFill>
        <p:spPr>
          <a:xfrm>
            <a:off x="7086600" y="1371600"/>
            <a:ext cx="1838325" cy="1347788"/>
          </a:xfr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533400" y="2073275"/>
            <a:ext cx="8458200" cy="715963"/>
          </a:xfrm>
        </p:spPr>
        <p:txBody>
          <a:bodyPr anchor="b"/>
          <a:lstStyle/>
          <a:p>
            <a:pPr algn="ctr" eaLnBrk="1" hangingPunct="1">
              <a:defRPr/>
            </a:pPr>
            <a:r>
              <a:rPr lang="en-US" b="1" smtClean="0">
                <a:effectLst>
                  <a:outerShdw blurRad="38100" dist="38100" dir="2700000" algn="tl">
                    <a:srgbClr val="C0C0C0"/>
                  </a:outerShdw>
                </a:effectLst>
              </a:rPr>
              <a:t>Federal Records Centers</a:t>
            </a:r>
          </a:p>
        </p:txBody>
      </p:sp>
      <p:sp>
        <p:nvSpPr>
          <p:cNvPr id="28675" name="Rectangle 3"/>
          <p:cNvSpPr>
            <a:spLocks noGrp="1" noChangeArrowheads="1"/>
          </p:cNvSpPr>
          <p:nvPr>
            <p:ph type="body" idx="4294967295"/>
          </p:nvPr>
        </p:nvSpPr>
        <p:spPr/>
        <p:txBody>
          <a:bodyPr/>
          <a:lstStyle/>
          <a:p>
            <a:pPr eaLnBrk="1" hangingPunct="1">
              <a:lnSpc>
                <a:spcPct val="80000"/>
              </a:lnSpc>
            </a:pPr>
            <a:endParaRPr lang="en-US" sz="2400" smtClean="0"/>
          </a:p>
          <a:p>
            <a:pPr eaLnBrk="1" hangingPunct="1">
              <a:lnSpc>
                <a:spcPct val="80000"/>
              </a:lnSpc>
            </a:pPr>
            <a:r>
              <a:rPr lang="en-US" sz="2400" smtClean="0"/>
              <a:t>Offsite “filing cabinet” for federal records.</a:t>
            </a:r>
          </a:p>
          <a:p>
            <a:pPr lvl="1" eaLnBrk="1" hangingPunct="1">
              <a:lnSpc>
                <a:spcPct val="80000"/>
              </a:lnSpc>
            </a:pPr>
            <a:r>
              <a:rPr lang="en-US" sz="2000" smtClean="0"/>
              <a:t>May be stored with a commercial vendor (Iron Mountain).</a:t>
            </a:r>
          </a:p>
          <a:p>
            <a:pPr lvl="1" eaLnBrk="1" hangingPunct="1">
              <a:lnSpc>
                <a:spcPct val="80000"/>
              </a:lnSpc>
            </a:pPr>
            <a:r>
              <a:rPr lang="en-US" sz="2000" smtClean="0"/>
              <a:t>Distinct from transfer to the National Archives.</a:t>
            </a:r>
            <a:r>
              <a:rPr lang="en-US" sz="1900" smtClean="0"/>
              <a:t> </a:t>
            </a:r>
          </a:p>
          <a:p>
            <a:pPr eaLnBrk="1" hangingPunct="1">
              <a:lnSpc>
                <a:spcPct val="80000"/>
              </a:lnSpc>
            </a:pPr>
            <a:r>
              <a:rPr lang="en-US" sz="2400" smtClean="0"/>
              <a:t>Records in an Federal Records Center remain in the legal custody of the originating agency and are still subject to FOIA.</a:t>
            </a:r>
          </a:p>
          <a:p>
            <a:pPr lvl="1" eaLnBrk="1" hangingPunct="1">
              <a:lnSpc>
                <a:spcPct val="80000"/>
              </a:lnSpc>
            </a:pPr>
            <a:r>
              <a:rPr lang="en-US" sz="2000" b="1" smtClean="0"/>
              <a:t>Agency must recall records to respond to pending FOIA request.</a:t>
            </a:r>
          </a:p>
          <a:p>
            <a:pPr eaLnBrk="1" hangingPunct="1">
              <a:lnSpc>
                <a:spcPct val="80000"/>
              </a:lnSpc>
            </a:pPr>
            <a:r>
              <a:rPr lang="en-US" sz="2400" smtClean="0"/>
              <a:t>Permanent records are transferred to the National Archives.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228600" y="1828800"/>
            <a:ext cx="8610600" cy="944563"/>
          </a:xfrm>
        </p:spPr>
        <p:txBody>
          <a:bodyPr/>
          <a:lstStyle/>
          <a:p>
            <a:pPr algn="ctr">
              <a:defRPr/>
            </a:pPr>
            <a:r>
              <a:rPr lang="en-US" b="1" smtClean="0">
                <a:effectLst>
                  <a:outerShdw blurRad="38100" dist="38100" dir="2700000" algn="tl">
                    <a:srgbClr val="C0C0C0"/>
                  </a:outerShdw>
                </a:effectLst>
              </a:rPr>
              <a:t>FOIA Case Files as Records</a:t>
            </a:r>
          </a:p>
        </p:txBody>
      </p:sp>
      <p:sp>
        <p:nvSpPr>
          <p:cNvPr id="29699" name="Rectangle 3"/>
          <p:cNvSpPr>
            <a:spLocks noGrp="1" noChangeArrowheads="1"/>
          </p:cNvSpPr>
          <p:nvPr>
            <p:ph type="body" idx="1"/>
          </p:nvPr>
        </p:nvSpPr>
        <p:spPr>
          <a:xfrm>
            <a:off x="533400" y="2835275"/>
            <a:ext cx="7848600" cy="3870325"/>
          </a:xfrm>
        </p:spPr>
        <p:txBody>
          <a:bodyPr/>
          <a:lstStyle/>
          <a:p>
            <a:pPr>
              <a:lnSpc>
                <a:spcPct val="90000"/>
              </a:lnSpc>
            </a:pPr>
            <a:r>
              <a:rPr lang="en-US" sz="2400" smtClean="0"/>
              <a:t>Records documenting all actions taken while responding to a FOIA request.</a:t>
            </a:r>
          </a:p>
          <a:p>
            <a:pPr lvl="1">
              <a:lnSpc>
                <a:spcPct val="90000"/>
              </a:lnSpc>
            </a:pPr>
            <a:r>
              <a:rPr lang="en-US" sz="2000" smtClean="0"/>
              <a:t>Initial request</a:t>
            </a:r>
          </a:p>
          <a:p>
            <a:pPr lvl="1">
              <a:lnSpc>
                <a:spcPct val="90000"/>
              </a:lnSpc>
            </a:pPr>
            <a:r>
              <a:rPr lang="en-US" sz="2000" smtClean="0"/>
              <a:t>Clarifying letters, including acknowledgements</a:t>
            </a:r>
          </a:p>
          <a:p>
            <a:pPr lvl="1">
              <a:lnSpc>
                <a:spcPct val="90000"/>
              </a:lnSpc>
            </a:pPr>
            <a:r>
              <a:rPr lang="en-US" sz="2000" smtClean="0"/>
              <a:t>Internal email or documents discussing disclosure determinations</a:t>
            </a:r>
          </a:p>
          <a:p>
            <a:pPr lvl="1">
              <a:lnSpc>
                <a:spcPct val="90000"/>
              </a:lnSpc>
            </a:pPr>
            <a:r>
              <a:rPr lang="en-US" sz="2000" smtClean="0"/>
              <a:t>Working papers</a:t>
            </a:r>
          </a:p>
          <a:p>
            <a:pPr lvl="1">
              <a:lnSpc>
                <a:spcPct val="90000"/>
              </a:lnSpc>
            </a:pPr>
            <a:r>
              <a:rPr lang="en-US" sz="2000" smtClean="0"/>
              <a:t>Routing and transmittal sheets</a:t>
            </a:r>
          </a:p>
          <a:p>
            <a:pPr lvl="1">
              <a:lnSpc>
                <a:spcPct val="90000"/>
              </a:lnSpc>
            </a:pPr>
            <a:r>
              <a:rPr lang="en-US" sz="2000" smtClean="0"/>
              <a:t>Final response letters</a:t>
            </a:r>
          </a:p>
          <a:p>
            <a:pPr>
              <a:lnSpc>
                <a:spcPct val="90000"/>
              </a:lnSpc>
            </a:pPr>
            <a:r>
              <a:rPr lang="en-US" sz="2400" b="1" smtClean="0"/>
              <a:t>Your tracking system is not automatically the default!</a:t>
            </a:r>
          </a:p>
          <a:p>
            <a:pPr lvl="1">
              <a:lnSpc>
                <a:spcPct val="90000"/>
              </a:lnSpc>
            </a:pPr>
            <a:endParaRPr lang="en-US" sz="2000" b="1"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52400" y="2073275"/>
            <a:ext cx="8686800" cy="715963"/>
          </a:xfrm>
        </p:spPr>
        <p:txBody>
          <a:bodyPr/>
          <a:lstStyle/>
          <a:p>
            <a:pPr algn="ctr">
              <a:defRPr/>
            </a:pPr>
            <a:r>
              <a:rPr lang="en-US" b="1" smtClean="0">
                <a:effectLst>
                  <a:outerShdw blurRad="38100" dist="38100" dir="2700000" algn="tl">
                    <a:srgbClr val="C0C0C0"/>
                  </a:outerShdw>
                </a:effectLst>
              </a:rPr>
              <a:t>Disposition of FOIA Case Files</a:t>
            </a:r>
          </a:p>
        </p:txBody>
      </p:sp>
      <p:sp>
        <p:nvSpPr>
          <p:cNvPr id="30723" name="Rectangle 3"/>
          <p:cNvSpPr>
            <a:spLocks noGrp="1" noChangeArrowheads="1"/>
          </p:cNvSpPr>
          <p:nvPr>
            <p:ph type="body" idx="1"/>
          </p:nvPr>
        </p:nvSpPr>
        <p:spPr/>
        <p:txBody>
          <a:bodyPr/>
          <a:lstStyle/>
          <a:p>
            <a:pPr>
              <a:lnSpc>
                <a:spcPct val="80000"/>
              </a:lnSpc>
            </a:pPr>
            <a:r>
              <a:rPr lang="en-US" sz="2400" b="1" smtClean="0"/>
              <a:t>Governed in accordance with GRS – 14, Item 11</a:t>
            </a:r>
          </a:p>
          <a:p>
            <a:pPr>
              <a:lnSpc>
                <a:spcPct val="80000"/>
              </a:lnSpc>
            </a:pPr>
            <a:r>
              <a:rPr lang="en-US" sz="2400" b="1" smtClean="0"/>
              <a:t>Full Grants</a:t>
            </a:r>
          </a:p>
          <a:p>
            <a:pPr lvl="1">
              <a:lnSpc>
                <a:spcPct val="80000"/>
              </a:lnSpc>
            </a:pPr>
            <a:r>
              <a:rPr lang="en-US" sz="2000" smtClean="0"/>
              <a:t>Destroy 2 years after the date of reply</a:t>
            </a:r>
          </a:p>
          <a:p>
            <a:pPr>
              <a:lnSpc>
                <a:spcPct val="80000"/>
              </a:lnSpc>
            </a:pPr>
            <a:r>
              <a:rPr lang="en-US" sz="2400" b="1" smtClean="0"/>
              <a:t>Procedural Denials</a:t>
            </a:r>
          </a:p>
          <a:p>
            <a:pPr lvl="1">
              <a:lnSpc>
                <a:spcPct val="80000"/>
              </a:lnSpc>
            </a:pPr>
            <a:r>
              <a:rPr lang="en-US" sz="2000" smtClean="0"/>
              <a:t>Destroy 2 years after date of reply (if no appeal)</a:t>
            </a:r>
          </a:p>
          <a:p>
            <a:pPr>
              <a:lnSpc>
                <a:spcPct val="80000"/>
              </a:lnSpc>
            </a:pPr>
            <a:r>
              <a:rPr lang="en-US" sz="2400" b="1" smtClean="0"/>
              <a:t>Denials in Full or in Part</a:t>
            </a:r>
          </a:p>
          <a:p>
            <a:pPr lvl="1">
              <a:lnSpc>
                <a:spcPct val="80000"/>
              </a:lnSpc>
            </a:pPr>
            <a:r>
              <a:rPr lang="en-US" sz="2000" smtClean="0"/>
              <a:t>Destroy 6 years after date of reply (if no appeal)</a:t>
            </a:r>
          </a:p>
          <a:p>
            <a:pPr>
              <a:lnSpc>
                <a:spcPct val="80000"/>
              </a:lnSpc>
            </a:pPr>
            <a:r>
              <a:rPr lang="en-US" sz="2400" b="1" smtClean="0"/>
              <a:t>Official File copy of requested records</a:t>
            </a:r>
          </a:p>
          <a:p>
            <a:pPr lvl="1">
              <a:lnSpc>
                <a:spcPct val="80000"/>
              </a:lnSpc>
            </a:pPr>
            <a:r>
              <a:rPr lang="en-US" sz="2000" smtClean="0"/>
              <a:t>Dispose of in accordance with approved disposition instruction for the related records or with related FOIA, whichever is later.</a:t>
            </a:r>
          </a:p>
          <a:p>
            <a:pPr lvl="1">
              <a:lnSpc>
                <a:spcPct val="80000"/>
              </a:lnSpc>
              <a:buFontTx/>
              <a:buNone/>
            </a:pPr>
            <a:endParaRPr lang="en-US" sz="20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304800" y="1828800"/>
            <a:ext cx="8610600" cy="1143000"/>
          </a:xfrm>
        </p:spPr>
        <p:txBody>
          <a:bodyPr/>
          <a:lstStyle/>
          <a:p>
            <a:pPr algn="ctr">
              <a:defRPr/>
            </a:pPr>
            <a:r>
              <a:rPr lang="en-US" b="1" dirty="0" smtClean="0">
                <a:effectLst>
                  <a:outerShdw blurRad="38100" dist="38100" dir="2700000" algn="tl">
                    <a:srgbClr val="C0C0C0"/>
                  </a:outerShdw>
                </a:effectLst>
              </a:rPr>
              <a:t>Why is this Important to FOIA Processing?</a:t>
            </a:r>
          </a:p>
        </p:txBody>
      </p:sp>
      <p:sp>
        <p:nvSpPr>
          <p:cNvPr id="31747" name="Rectangle 3"/>
          <p:cNvSpPr>
            <a:spLocks noGrp="1" noChangeArrowheads="1"/>
          </p:cNvSpPr>
          <p:nvPr>
            <p:ph type="body" idx="1"/>
          </p:nvPr>
        </p:nvSpPr>
        <p:spPr>
          <a:xfrm>
            <a:off x="533400" y="3200400"/>
            <a:ext cx="8153400" cy="3505200"/>
          </a:xfrm>
        </p:spPr>
        <p:txBody>
          <a:bodyPr/>
          <a:lstStyle/>
          <a:p>
            <a:r>
              <a:rPr lang="en-US" smtClean="0"/>
              <a:t>Ensures a sound administrative record.</a:t>
            </a:r>
          </a:p>
          <a:p>
            <a:r>
              <a:rPr lang="en-US" smtClean="0"/>
              <a:t>Assists in </a:t>
            </a:r>
            <a:r>
              <a:rPr lang="en-US" i="1" smtClean="0"/>
              <a:t>de novo</a:t>
            </a:r>
            <a:r>
              <a:rPr lang="en-US" smtClean="0"/>
              <a:t> review during the FOIA appeal process.</a:t>
            </a:r>
          </a:p>
          <a:p>
            <a:r>
              <a:rPr lang="en-US" smtClean="0"/>
              <a:t>Vital to documenting agency action in FOIA litigation.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algn="ctr">
              <a:defRPr/>
            </a:pPr>
            <a:r>
              <a:rPr lang="en-US" b="1" smtClean="0">
                <a:effectLst>
                  <a:outerShdw blurRad="38100" dist="38100" dir="2700000" algn="tl">
                    <a:srgbClr val="C0C0C0"/>
                  </a:outerShdw>
                </a:effectLst>
              </a:rPr>
              <a:t>Agency Contacts</a:t>
            </a:r>
          </a:p>
        </p:txBody>
      </p:sp>
      <p:sp>
        <p:nvSpPr>
          <p:cNvPr id="32771" name="Rectangle 3"/>
          <p:cNvSpPr>
            <a:spLocks noGrp="1" noChangeArrowheads="1"/>
          </p:cNvSpPr>
          <p:nvPr>
            <p:ph type="body" idx="1"/>
          </p:nvPr>
        </p:nvSpPr>
        <p:spPr>
          <a:xfrm>
            <a:off x="381000" y="2835275"/>
            <a:ext cx="8382000" cy="3870325"/>
          </a:xfrm>
        </p:spPr>
        <p:txBody>
          <a:bodyPr/>
          <a:lstStyle/>
          <a:p>
            <a:pPr>
              <a:lnSpc>
                <a:spcPct val="90000"/>
              </a:lnSpc>
            </a:pPr>
            <a:r>
              <a:rPr lang="en-US" sz="2400" smtClean="0"/>
              <a:t>Effective records management is a collaborative effort.</a:t>
            </a:r>
          </a:p>
          <a:p>
            <a:pPr>
              <a:lnSpc>
                <a:spcPct val="90000"/>
              </a:lnSpc>
            </a:pPr>
            <a:r>
              <a:rPr lang="en-US" sz="2400" smtClean="0"/>
              <a:t>Effective records management ensures FOIA Professionals can provide access to agency records in compliance with the law.</a:t>
            </a:r>
          </a:p>
          <a:p>
            <a:pPr>
              <a:lnSpc>
                <a:spcPct val="90000"/>
              </a:lnSpc>
            </a:pPr>
            <a:r>
              <a:rPr lang="en-US" sz="2400" smtClean="0"/>
              <a:t>Look to your agency resources for guidance.</a:t>
            </a:r>
          </a:p>
          <a:p>
            <a:pPr lvl="1">
              <a:lnSpc>
                <a:spcPct val="90000"/>
              </a:lnSpc>
            </a:pPr>
            <a:r>
              <a:rPr lang="en-US" sz="2000" smtClean="0"/>
              <a:t>Agency/component Records Officer</a:t>
            </a:r>
          </a:p>
          <a:p>
            <a:pPr lvl="1">
              <a:lnSpc>
                <a:spcPct val="90000"/>
              </a:lnSpc>
            </a:pPr>
            <a:r>
              <a:rPr lang="en-US" sz="2000" smtClean="0"/>
              <a:t>Agency Records Management Handbook</a:t>
            </a:r>
          </a:p>
          <a:p>
            <a:pPr lvl="1">
              <a:lnSpc>
                <a:spcPct val="90000"/>
              </a:lnSpc>
            </a:pPr>
            <a:r>
              <a:rPr lang="en-US" sz="2000" smtClean="0"/>
              <a:t>Existing Records Schedules</a:t>
            </a:r>
          </a:p>
          <a:p>
            <a:pPr lvl="1">
              <a:lnSpc>
                <a:spcPct val="90000"/>
              </a:lnSpc>
            </a:pPr>
            <a:r>
              <a:rPr lang="en-US" sz="2000" smtClean="0"/>
              <a:t>Applicable General Records Schedules</a:t>
            </a:r>
          </a:p>
          <a:p>
            <a:pPr lvl="1">
              <a:lnSpc>
                <a:spcPct val="90000"/>
              </a:lnSpc>
            </a:pPr>
            <a:r>
              <a:rPr lang="en-US" sz="2000" smtClean="0"/>
              <a:t>NARA Web Resources (</a:t>
            </a:r>
            <a:r>
              <a:rPr lang="en-US" sz="2000" smtClean="0">
                <a:hlinkClick r:id="rId2"/>
              </a:rPr>
              <a:t>www.archives.gov</a:t>
            </a:r>
            <a:r>
              <a:rPr lang="en-US" sz="2000" smtClean="0"/>
              <a:t>)</a:t>
            </a:r>
          </a:p>
          <a:p>
            <a:pPr lvl="1">
              <a:lnSpc>
                <a:spcPct val="90000"/>
              </a:lnSpc>
            </a:pPr>
            <a:endParaRPr lang="en-US"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38243" name="Rectangle 2"/>
          <p:cNvSpPr>
            <a:spLocks noGrp="1" noChangeArrowheads="1"/>
          </p:cNvSpPr>
          <p:nvPr>
            <p:ph type="title" idx="4294967295"/>
          </p:nvPr>
        </p:nvSpPr>
        <p:spPr>
          <a:xfrm>
            <a:off x="228600" y="1752600"/>
            <a:ext cx="8686800" cy="1295400"/>
          </a:xfrm>
        </p:spPr>
        <p:txBody>
          <a:bodyPr anchor="b"/>
          <a:lstStyle/>
          <a:p>
            <a:pPr algn="ctr" eaLnBrk="1" hangingPunct="1">
              <a:defRPr/>
            </a:pPr>
            <a:r>
              <a:rPr lang="en-US" b="1" smtClean="0">
                <a:effectLst>
                  <a:outerShdw blurRad="38100" dist="38100" dir="2700000" algn="tl">
                    <a:srgbClr val="C0C0C0"/>
                  </a:outerShdw>
                </a:effectLst>
              </a:rPr>
              <a:t>What is Electronic Records Management (ERM)?</a:t>
            </a:r>
          </a:p>
        </p:txBody>
      </p:sp>
      <p:sp>
        <p:nvSpPr>
          <p:cNvPr id="6148" name="Rectangle 3"/>
          <p:cNvSpPr>
            <a:spLocks noGrp="1" noChangeArrowheads="1"/>
          </p:cNvSpPr>
          <p:nvPr>
            <p:ph type="body" idx="4294967295"/>
          </p:nvPr>
        </p:nvSpPr>
        <p:spPr>
          <a:xfrm>
            <a:off x="304800" y="3124200"/>
            <a:ext cx="8434388" cy="3733800"/>
          </a:xfrm>
          <a:noFill/>
        </p:spPr>
        <p:txBody>
          <a:bodyPr/>
          <a:lstStyle/>
          <a:p>
            <a:pPr eaLnBrk="1" hangingPunct="1"/>
            <a:r>
              <a:rPr lang="en-US" sz="2400" smtClean="0"/>
              <a:t>ERM is the use of automated techniques to manage records, regardless of their format (e.g., paper, microform, or electronic).</a:t>
            </a:r>
          </a:p>
          <a:p>
            <a:pPr eaLnBrk="1" hangingPunct="1"/>
            <a:r>
              <a:rPr lang="en-US" sz="2400" smtClean="0"/>
              <a:t>An ERM system is one in which the records are collected, organized, and categorized to facilitate preservation, retrieval, use, and disposition.</a:t>
            </a:r>
          </a:p>
          <a:p>
            <a:pPr eaLnBrk="1" hangingPunct="1"/>
            <a:r>
              <a:rPr lang="en-US" sz="2400" smtClean="0"/>
              <a:t>An ERM product used by a Federal agency should meet the </a:t>
            </a:r>
            <a:r>
              <a:rPr lang="en-US" sz="2400" smtClean="0">
                <a:hlinkClick r:id="rId3"/>
              </a:rPr>
              <a:t>DoD 5012.5 Standard for Records Management for Federal Agencies</a:t>
            </a:r>
            <a:r>
              <a:rPr lang="en-US" sz="2400"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066800" y="1676400"/>
            <a:ext cx="7315200" cy="838200"/>
          </a:xfrm>
        </p:spPr>
        <p:txBody>
          <a:bodyPr/>
          <a:lstStyle/>
          <a:p>
            <a:r>
              <a:rPr lang="en-US" smtClean="0"/>
              <a:t>		Best Practices</a:t>
            </a:r>
          </a:p>
        </p:txBody>
      </p:sp>
      <p:sp>
        <p:nvSpPr>
          <p:cNvPr id="33795" name="Content Placeholder 2"/>
          <p:cNvSpPr>
            <a:spLocks noGrp="1"/>
          </p:cNvSpPr>
          <p:nvPr>
            <p:ph idx="1"/>
          </p:nvPr>
        </p:nvSpPr>
        <p:spPr>
          <a:xfrm>
            <a:off x="1066800" y="2514600"/>
            <a:ext cx="7315200" cy="4191000"/>
          </a:xfrm>
        </p:spPr>
        <p:txBody>
          <a:bodyPr/>
          <a:lstStyle/>
          <a:p>
            <a:r>
              <a:rPr lang="en-US" smtClean="0"/>
              <a:t>Do not destroy paper or electronic records.</a:t>
            </a:r>
          </a:p>
          <a:p>
            <a:r>
              <a:rPr lang="en-US" smtClean="0"/>
              <a:t>Remember that records retired to an FRC are still agency records subject to FOIA.</a:t>
            </a:r>
          </a:p>
          <a:p>
            <a:r>
              <a:rPr lang="en-US" smtClean="0"/>
              <a:t>Create a team approach to records management: FOIA, IT, Records Manager, Vendor.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066800" y="1752600"/>
            <a:ext cx="7315200" cy="762000"/>
          </a:xfrm>
        </p:spPr>
        <p:txBody>
          <a:bodyPr/>
          <a:lstStyle/>
          <a:p>
            <a:r>
              <a:rPr lang="en-US" smtClean="0"/>
              <a:t>		   Summary</a:t>
            </a:r>
          </a:p>
        </p:txBody>
      </p:sp>
      <p:sp>
        <p:nvSpPr>
          <p:cNvPr id="34819" name="Content Placeholder 2"/>
          <p:cNvSpPr>
            <a:spLocks noGrp="1"/>
          </p:cNvSpPr>
          <p:nvPr>
            <p:ph idx="1"/>
          </p:nvPr>
        </p:nvSpPr>
        <p:spPr>
          <a:xfrm>
            <a:off x="1066800" y="2438400"/>
            <a:ext cx="7315200" cy="4267200"/>
          </a:xfrm>
        </p:spPr>
        <p:txBody>
          <a:bodyPr/>
          <a:lstStyle/>
          <a:p>
            <a:r>
              <a:rPr lang="en-US" sz="2400" smtClean="0"/>
              <a:t>All agency records should be scheduled as either permanent or temporary records.</a:t>
            </a:r>
          </a:p>
          <a:p>
            <a:r>
              <a:rPr lang="en-US" sz="2400" smtClean="0"/>
              <a:t>NARA approves records retention and disposition schedules.</a:t>
            </a:r>
          </a:p>
          <a:p>
            <a:r>
              <a:rPr lang="en-US" sz="2400" smtClean="0"/>
              <a:t>Agencies retire records to NARA/FRC (physical custody); however, agencies still process FOIA request for access to these records.</a:t>
            </a:r>
          </a:p>
          <a:p>
            <a:r>
              <a:rPr lang="en-US" sz="2400" smtClean="0"/>
              <a:t>Agencies accession records to NARA (legal custody), then NARA processes FOIA request for access to these records.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828800" y="152400"/>
            <a:ext cx="7162800" cy="838200"/>
          </a:xfrm>
        </p:spPr>
        <p:txBody>
          <a:bodyPr/>
          <a:lstStyle/>
          <a:p>
            <a:pPr algn="ctr" eaLnBrk="1" hangingPunct="1">
              <a:defRPr/>
            </a:pPr>
            <a:r>
              <a:rPr lang="en-US" sz="5000" b="1" smtClean="0">
                <a:solidFill>
                  <a:schemeClr val="accent2"/>
                </a:solidFill>
                <a:effectLst>
                  <a:outerShdw blurRad="38100" dist="38100" dir="2700000" algn="tl">
                    <a:srgbClr val="C0C0C0"/>
                  </a:outerShdw>
                </a:effectLst>
              </a:rPr>
              <a:t>Questions…</a:t>
            </a:r>
          </a:p>
        </p:txBody>
      </p:sp>
      <p:sp>
        <p:nvSpPr>
          <p:cNvPr id="35843" name="Rectangle 3"/>
          <p:cNvSpPr>
            <a:spLocks noGrp="1" noChangeArrowheads="1"/>
          </p:cNvSpPr>
          <p:nvPr>
            <p:ph type="body" sz="half" idx="3"/>
          </p:nvPr>
        </p:nvSpPr>
        <p:spPr>
          <a:xfrm>
            <a:off x="2133600" y="1371600"/>
            <a:ext cx="6629400" cy="4648200"/>
          </a:xfrm>
        </p:spPr>
        <p:txBody>
          <a:bodyPr/>
          <a:lstStyle/>
          <a:p>
            <a:pPr eaLnBrk="1" hangingPunct="1">
              <a:lnSpc>
                <a:spcPct val="80000"/>
              </a:lnSpc>
              <a:buFontTx/>
              <a:buNone/>
            </a:pPr>
            <a:r>
              <a:rPr lang="en-US" sz="2000" smtClean="0">
                <a:solidFill>
                  <a:srgbClr val="040404"/>
                </a:solidFill>
              </a:rPr>
              <a:t>Ramona Branch Oliver  </a:t>
            </a:r>
          </a:p>
          <a:p>
            <a:pPr eaLnBrk="1" hangingPunct="1">
              <a:lnSpc>
                <a:spcPct val="80000"/>
              </a:lnSpc>
              <a:buFontTx/>
              <a:buNone/>
            </a:pPr>
            <a:r>
              <a:rPr lang="en-US" sz="2000" smtClean="0">
                <a:solidFill>
                  <a:srgbClr val="040404"/>
                </a:solidFill>
              </a:rPr>
              <a:t>Director, Office of Information Services</a:t>
            </a:r>
          </a:p>
          <a:p>
            <a:pPr eaLnBrk="1" hangingPunct="1">
              <a:lnSpc>
                <a:spcPct val="80000"/>
              </a:lnSpc>
              <a:buFontTx/>
              <a:buNone/>
            </a:pPr>
            <a:r>
              <a:rPr lang="en-US" sz="2000" smtClean="0">
                <a:solidFill>
                  <a:srgbClr val="040404"/>
                </a:solidFill>
              </a:rPr>
              <a:t>Office of the Solicitor</a:t>
            </a:r>
          </a:p>
          <a:p>
            <a:pPr eaLnBrk="1" hangingPunct="1">
              <a:lnSpc>
                <a:spcPct val="80000"/>
              </a:lnSpc>
              <a:buFontTx/>
              <a:buNone/>
            </a:pPr>
            <a:r>
              <a:rPr lang="en-US" sz="2000" smtClean="0">
                <a:solidFill>
                  <a:srgbClr val="040404"/>
                </a:solidFill>
              </a:rPr>
              <a:t>US Department of Labor</a:t>
            </a:r>
          </a:p>
          <a:p>
            <a:pPr eaLnBrk="1" hangingPunct="1">
              <a:lnSpc>
                <a:spcPct val="80000"/>
              </a:lnSpc>
              <a:buFontTx/>
              <a:buNone/>
            </a:pPr>
            <a:r>
              <a:rPr lang="en-US" sz="2000" smtClean="0">
                <a:solidFill>
                  <a:srgbClr val="040404"/>
                </a:solidFill>
              </a:rPr>
              <a:t>202.693.5391</a:t>
            </a:r>
          </a:p>
          <a:p>
            <a:pPr eaLnBrk="1" hangingPunct="1">
              <a:lnSpc>
                <a:spcPct val="80000"/>
              </a:lnSpc>
              <a:buFontTx/>
              <a:buNone/>
            </a:pPr>
            <a:r>
              <a:rPr lang="en-US" sz="2000" smtClean="0">
                <a:hlinkClick r:id="rId4"/>
              </a:rPr>
              <a:t>oliver.ramona@dol.gov</a:t>
            </a:r>
            <a:endParaRPr lang="en-US" sz="2000" smtClean="0"/>
          </a:p>
          <a:p>
            <a:pPr eaLnBrk="1" hangingPunct="1">
              <a:lnSpc>
                <a:spcPct val="80000"/>
              </a:lnSpc>
              <a:buFontTx/>
              <a:buNone/>
            </a:pPr>
            <a:endParaRPr lang="en-US" sz="2000" smtClean="0"/>
          </a:p>
          <a:p>
            <a:pPr eaLnBrk="1" hangingPunct="1">
              <a:lnSpc>
                <a:spcPct val="80000"/>
              </a:lnSpc>
              <a:buFontTx/>
              <a:buNone/>
            </a:pPr>
            <a:endParaRPr lang="en-US" sz="2000" smtClean="0"/>
          </a:p>
          <a:p>
            <a:pPr eaLnBrk="1" hangingPunct="1">
              <a:lnSpc>
                <a:spcPct val="80000"/>
              </a:lnSpc>
              <a:buFontTx/>
              <a:buNone/>
            </a:pPr>
            <a:r>
              <a:rPr lang="en-US" sz="2000" smtClean="0">
                <a:solidFill>
                  <a:srgbClr val="040404"/>
                </a:solidFill>
              </a:rPr>
              <a:t>Karen M. Finnegan</a:t>
            </a:r>
          </a:p>
          <a:p>
            <a:pPr eaLnBrk="1" hangingPunct="1">
              <a:lnSpc>
                <a:spcPct val="80000"/>
              </a:lnSpc>
              <a:buFontTx/>
              <a:buNone/>
            </a:pPr>
            <a:r>
              <a:rPr lang="en-US" sz="2000" smtClean="0">
                <a:solidFill>
                  <a:srgbClr val="040404"/>
                </a:solidFill>
              </a:rPr>
              <a:t>Deputy Director</a:t>
            </a:r>
          </a:p>
          <a:p>
            <a:pPr eaLnBrk="1" hangingPunct="1">
              <a:lnSpc>
                <a:spcPct val="80000"/>
              </a:lnSpc>
              <a:buFontTx/>
              <a:buNone/>
            </a:pPr>
            <a:r>
              <a:rPr lang="en-US" sz="2000" smtClean="0">
                <a:solidFill>
                  <a:srgbClr val="040404"/>
                </a:solidFill>
              </a:rPr>
              <a:t>Office of Government Information Services</a:t>
            </a:r>
          </a:p>
          <a:p>
            <a:pPr eaLnBrk="1" hangingPunct="1">
              <a:lnSpc>
                <a:spcPct val="80000"/>
              </a:lnSpc>
              <a:buFontTx/>
              <a:buNone/>
            </a:pPr>
            <a:r>
              <a:rPr lang="en-US" sz="2000" smtClean="0">
                <a:solidFill>
                  <a:srgbClr val="040404"/>
                </a:solidFill>
              </a:rPr>
              <a:t>National Archives and Records Administration</a:t>
            </a:r>
          </a:p>
          <a:p>
            <a:pPr eaLnBrk="1" hangingPunct="1">
              <a:lnSpc>
                <a:spcPct val="80000"/>
              </a:lnSpc>
              <a:buFontTx/>
              <a:buNone/>
            </a:pPr>
            <a:r>
              <a:rPr lang="en-US" sz="2000" smtClean="0">
                <a:solidFill>
                  <a:srgbClr val="040404"/>
                </a:solidFill>
              </a:rPr>
              <a:t>301.837.3786</a:t>
            </a:r>
          </a:p>
          <a:p>
            <a:pPr eaLnBrk="1" hangingPunct="1">
              <a:lnSpc>
                <a:spcPct val="80000"/>
              </a:lnSpc>
              <a:buFontTx/>
              <a:buNone/>
            </a:pPr>
            <a:r>
              <a:rPr lang="en-US" sz="2000" u="sng" smtClean="0">
                <a:solidFill>
                  <a:srgbClr val="DB8025"/>
                </a:solidFill>
              </a:rPr>
              <a:t>karen.finnegan@nara.gov</a:t>
            </a:r>
          </a:p>
          <a:p>
            <a:pPr eaLnBrk="1" hangingPunct="1">
              <a:lnSpc>
                <a:spcPct val="80000"/>
              </a:lnSpc>
              <a:buFontTx/>
              <a:buNone/>
            </a:pPr>
            <a:endParaRPr lang="en-US" sz="2000" smtClean="0">
              <a:solidFill>
                <a:srgbClr val="080808"/>
              </a:solidFill>
            </a:endParaRPr>
          </a:p>
          <a:p>
            <a:pPr eaLnBrk="1" hangingPunct="1">
              <a:lnSpc>
                <a:spcPct val="80000"/>
              </a:lnSpc>
              <a:buFontTx/>
              <a:buNone/>
            </a:pPr>
            <a:endParaRPr lang="en-US" sz="2000" smtClean="0">
              <a:solidFill>
                <a:schemeClr val="accent2"/>
              </a:solidFill>
            </a:endParaRPr>
          </a:p>
          <a:p>
            <a:pPr eaLnBrk="1" hangingPunct="1">
              <a:lnSpc>
                <a:spcPct val="80000"/>
              </a:lnSpc>
            </a:pPr>
            <a:endParaRPr lang="en-US" sz="2000" smtClean="0">
              <a:solidFill>
                <a:schemeClr val="accent2"/>
              </a:solidFill>
            </a:endParaRPr>
          </a:p>
        </p:txBody>
      </p:sp>
      <p:sp>
        <p:nvSpPr>
          <p:cNvPr id="35844" name="Rectangle 3"/>
          <p:cNvSpPr>
            <a:spLocks noChangeArrowheads="1"/>
          </p:cNvSpPr>
          <p:nvPr/>
        </p:nvSpPr>
        <p:spPr bwMode="auto">
          <a:xfrm>
            <a:off x="0" y="6248400"/>
            <a:ext cx="9144000" cy="609600"/>
          </a:xfrm>
          <a:prstGeom prst="rect">
            <a:avLst/>
          </a:prstGeom>
          <a:noFill/>
          <a:ln w="9525">
            <a:noFill/>
            <a:miter lim="800000"/>
            <a:headEnd/>
            <a:tailEnd/>
          </a:ln>
        </p:spPr>
        <p:txBody>
          <a:bodyPr anchor="ctr"/>
          <a:lstStyle/>
          <a:p>
            <a:pPr algn="r"/>
            <a:endParaRPr lang="en-US" sz="2000">
              <a:solidFill>
                <a:schemeClr val="bg2"/>
              </a:solidFill>
              <a:latin typeface="Microsoft Sans Serif"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28003" name="Rectangle 2"/>
          <p:cNvSpPr>
            <a:spLocks noGrp="1" noChangeArrowheads="1"/>
          </p:cNvSpPr>
          <p:nvPr>
            <p:ph type="title" idx="4294967295"/>
          </p:nvPr>
        </p:nvSpPr>
        <p:spPr>
          <a:xfrm>
            <a:off x="381000" y="1752600"/>
            <a:ext cx="8610600" cy="838200"/>
          </a:xfrm>
        </p:spPr>
        <p:txBody>
          <a:bodyPr anchor="b"/>
          <a:lstStyle/>
          <a:p>
            <a:pPr algn="ctr" eaLnBrk="1" hangingPunct="1">
              <a:defRPr/>
            </a:pPr>
            <a:r>
              <a:rPr lang="en-US" sz="4600" b="1" smtClean="0">
                <a:effectLst>
                  <a:outerShdw blurRad="38100" dist="38100" dir="2700000" algn="tl">
                    <a:srgbClr val="C0C0C0"/>
                  </a:outerShdw>
                </a:effectLst>
              </a:rPr>
              <a:t>Why Records Management?</a:t>
            </a:r>
          </a:p>
        </p:txBody>
      </p:sp>
      <p:sp>
        <p:nvSpPr>
          <p:cNvPr id="7172" name="Rectangle 3"/>
          <p:cNvSpPr>
            <a:spLocks noGrp="1" noChangeArrowheads="1"/>
          </p:cNvSpPr>
          <p:nvPr>
            <p:ph type="body" idx="4294967295"/>
          </p:nvPr>
        </p:nvSpPr>
        <p:spPr>
          <a:xfrm>
            <a:off x="838200" y="2667000"/>
            <a:ext cx="7848600" cy="3962400"/>
          </a:xfrm>
          <a:noFill/>
        </p:spPr>
        <p:txBody>
          <a:bodyPr/>
          <a:lstStyle/>
          <a:p>
            <a:pPr eaLnBrk="1" hangingPunct="1"/>
            <a:r>
              <a:rPr lang="en-US" sz="2800" smtClean="0"/>
              <a:t>Contributes to the smooth operation of agency programs by making readily available the information needed for decision making and operational readiness.</a:t>
            </a:r>
          </a:p>
          <a:p>
            <a:pPr eaLnBrk="1" hangingPunct="1"/>
            <a:r>
              <a:rPr lang="en-US" sz="2800" smtClean="0"/>
              <a:t>Helps deliver services to businesses, citizens, and governmental offices in a consistent and equitable manner.</a:t>
            </a:r>
          </a:p>
          <a:p>
            <a:pPr eaLnBrk="1" hangingPunct="1"/>
            <a:r>
              <a:rPr lang="en-US" sz="2800" smtClean="0"/>
              <a:t>Facilitates the effective performance of program activities throughout the agency.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30051" name="Rectangle 2"/>
          <p:cNvSpPr>
            <a:spLocks noGrp="1" noChangeArrowheads="1"/>
          </p:cNvSpPr>
          <p:nvPr>
            <p:ph type="title" idx="4294967295"/>
          </p:nvPr>
        </p:nvSpPr>
        <p:spPr>
          <a:xfrm>
            <a:off x="457200" y="2079625"/>
            <a:ext cx="8382000" cy="709613"/>
          </a:xfrm>
        </p:spPr>
        <p:txBody>
          <a:bodyPr anchor="b"/>
          <a:lstStyle/>
          <a:p>
            <a:pPr algn="ctr" eaLnBrk="1" hangingPunct="1">
              <a:defRPr/>
            </a:pPr>
            <a:r>
              <a:rPr lang="en-US" sz="4600" b="1" smtClean="0">
                <a:effectLst>
                  <a:outerShdw blurRad="38100" dist="38100" dir="2700000" algn="tl">
                    <a:srgbClr val="C0C0C0"/>
                  </a:outerShdw>
                </a:effectLst>
              </a:rPr>
              <a:t>Why Records Management?</a:t>
            </a:r>
          </a:p>
        </p:txBody>
      </p:sp>
      <p:sp>
        <p:nvSpPr>
          <p:cNvPr id="8196" name="Rectangle 3"/>
          <p:cNvSpPr>
            <a:spLocks noGrp="1" noChangeArrowheads="1"/>
          </p:cNvSpPr>
          <p:nvPr>
            <p:ph type="body" idx="4294967295"/>
          </p:nvPr>
        </p:nvSpPr>
        <p:spPr>
          <a:xfrm>
            <a:off x="533400" y="2895600"/>
            <a:ext cx="8382000" cy="3209925"/>
          </a:xfrm>
          <a:noFill/>
        </p:spPr>
        <p:txBody>
          <a:bodyPr/>
          <a:lstStyle/>
          <a:p>
            <a:pPr eaLnBrk="1" hangingPunct="1"/>
            <a:r>
              <a:rPr lang="en-US" sz="2500" smtClean="0"/>
              <a:t>Protects the rights of citizens, businesses, the agency, and its employees.</a:t>
            </a:r>
          </a:p>
          <a:p>
            <a:pPr eaLnBrk="1" hangingPunct="1"/>
            <a:r>
              <a:rPr lang="en-US" sz="2500" smtClean="0"/>
              <a:t>Ensures continuity in the event of a disaster.</a:t>
            </a:r>
          </a:p>
          <a:p>
            <a:pPr eaLnBrk="1" hangingPunct="1"/>
            <a:r>
              <a:rPr lang="en-US" sz="2500" smtClean="0"/>
              <a:t>Protects records from inappropriate and unauthorized access.</a:t>
            </a:r>
          </a:p>
          <a:p>
            <a:pPr eaLnBrk="1" hangingPunct="1"/>
            <a:r>
              <a:rPr lang="en-US" sz="2500" smtClean="0"/>
              <a:t>Meets statutory and regulatory requirements, including archival preservation, audit, and oversight activities.</a:t>
            </a:r>
          </a:p>
          <a:p>
            <a:pPr eaLnBrk="1" hangingPunct="1"/>
            <a:r>
              <a:rPr lang="en-US" sz="2500" smtClean="0"/>
              <a:t>Effective means of maintaining institutional knowledge.</a:t>
            </a:r>
          </a:p>
          <a:p>
            <a:pPr eaLnBrk="1" hangingPunct="1">
              <a:buFontTx/>
              <a:buNone/>
            </a:pPr>
            <a:endParaRPr lang="en-US" sz="2500" smtClean="0"/>
          </a:p>
        </p:txBody>
      </p:sp>
      <p:sp>
        <p:nvSpPr>
          <p:cNvPr id="130053" name="AutoShape 5"/>
          <p:cNvSpPr>
            <a:spLocks noChangeArrowheads="1"/>
          </p:cNvSpPr>
          <p:nvPr/>
        </p:nvSpPr>
        <p:spPr bwMode="auto">
          <a:xfrm>
            <a:off x="5562600" y="0"/>
            <a:ext cx="3352800" cy="1905000"/>
          </a:xfrm>
          <a:prstGeom prst="irregularSeal1">
            <a:avLst/>
          </a:prstGeom>
          <a:solidFill>
            <a:schemeClr val="folHlink"/>
          </a:solidFill>
          <a:ln w="9525">
            <a:solidFill>
              <a:schemeClr val="tx1"/>
            </a:solidFill>
            <a:miter lim="800000"/>
            <a:headEnd/>
            <a:tailEnd/>
          </a:ln>
          <a:effectLst/>
        </p:spPr>
        <p:txBody>
          <a:bodyPr wrap="none" anchor="ctr"/>
          <a:lstStyle/>
          <a:p>
            <a:pPr eaLnBrk="0" hangingPunct="0">
              <a:defRPr/>
            </a:pPr>
            <a:endParaRPr lang="en-US" sz="1600">
              <a:solidFill>
                <a:schemeClr val="bg2"/>
              </a:solidFill>
              <a:latin typeface="Tahoma" pitchFamily="34" charset="0"/>
            </a:endParaRPr>
          </a:p>
          <a:p>
            <a:pPr eaLnBrk="0" hangingPunct="0">
              <a:defRPr/>
            </a:pPr>
            <a:endParaRPr lang="en-US" sz="1400">
              <a:solidFill>
                <a:schemeClr val="bg2"/>
              </a:solidFill>
              <a:latin typeface="Tahoma" pitchFamily="34" charset="0"/>
            </a:endParaRPr>
          </a:p>
          <a:p>
            <a:pPr eaLnBrk="0" hangingPunct="0">
              <a:defRPr/>
            </a:pPr>
            <a:r>
              <a:rPr lang="en-US" sz="1600" b="1" i="1">
                <a:solidFill>
                  <a:srgbClr val="080808"/>
                </a:solidFill>
                <a:effectLst>
                  <a:outerShdw blurRad="38100" dist="38100" dir="2700000" algn="tl">
                    <a:srgbClr val="C0C0C0"/>
                  </a:outerShdw>
                </a:effectLst>
                <a:latin typeface="Tahoma" pitchFamily="34" charset="0"/>
              </a:rPr>
              <a:t>We all play a role </a:t>
            </a:r>
          </a:p>
          <a:p>
            <a:pPr eaLnBrk="0" hangingPunct="0">
              <a:defRPr/>
            </a:pPr>
            <a:r>
              <a:rPr lang="en-US" sz="1600" b="1" i="1">
                <a:solidFill>
                  <a:srgbClr val="080808"/>
                </a:solidFill>
                <a:effectLst>
                  <a:outerShdw blurRad="38100" dist="38100" dir="2700000" algn="tl">
                    <a:srgbClr val="C0C0C0"/>
                  </a:outerShdw>
                </a:effectLst>
                <a:latin typeface="Tahoma" pitchFamily="34" charset="0"/>
              </a:rPr>
              <a:t>in effective records</a:t>
            </a:r>
          </a:p>
          <a:p>
            <a:pPr eaLnBrk="0" hangingPunct="0">
              <a:defRPr/>
            </a:pPr>
            <a:r>
              <a:rPr lang="en-US" sz="1600" b="1" i="1">
                <a:solidFill>
                  <a:srgbClr val="080808"/>
                </a:solidFill>
                <a:effectLst>
                  <a:outerShdw blurRad="38100" dist="38100" dir="2700000" algn="tl">
                    <a:srgbClr val="C0C0C0"/>
                  </a:outerShdw>
                </a:effectLst>
                <a:latin typeface="Tahoma" pitchFamily="34" charset="0"/>
              </a:rPr>
              <a:t>management!</a:t>
            </a:r>
          </a:p>
          <a:p>
            <a:pPr eaLnBrk="0" hangingPunct="0">
              <a:defRPr/>
            </a:pPr>
            <a:endParaRPr lang="en-US" sz="1600" b="1" i="1">
              <a:solidFill>
                <a:srgbClr val="080808"/>
              </a:solidFill>
              <a:effectLst>
                <a:outerShdw blurRad="38100" dist="38100" dir="2700000" algn="tl">
                  <a:srgbClr val="C0C0C0"/>
                </a:outerShdw>
              </a:effectLst>
              <a:latin typeface="Tahoma" pitchFamily="34" charset="0"/>
            </a:endParaRPr>
          </a:p>
          <a:p>
            <a:pPr eaLnBrk="0" hangingPunct="0">
              <a:defRPr/>
            </a:pPr>
            <a:endParaRPr lang="en-US" sz="1600" b="1" i="1">
              <a:solidFill>
                <a:srgbClr val="FFFF66"/>
              </a:solidFill>
              <a:latin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1752600"/>
            <a:ext cx="9144000" cy="1219200"/>
          </a:xfrm>
        </p:spPr>
        <p:txBody>
          <a:bodyPr/>
          <a:lstStyle/>
          <a:p>
            <a:r>
              <a:rPr lang="en-US" sz="3200" smtClean="0"/>
              <a:t> The Government’s Records Management Expert</a:t>
            </a:r>
          </a:p>
        </p:txBody>
      </p:sp>
      <p:sp>
        <p:nvSpPr>
          <p:cNvPr id="9219" name="Content Placeholder 2"/>
          <p:cNvSpPr>
            <a:spLocks noGrp="1"/>
          </p:cNvSpPr>
          <p:nvPr>
            <p:ph idx="1"/>
          </p:nvPr>
        </p:nvSpPr>
        <p:spPr/>
        <p:txBody>
          <a:bodyPr/>
          <a:lstStyle/>
          <a:p>
            <a:r>
              <a:rPr lang="en-US" sz="2800" smtClean="0"/>
              <a:t>National Archives and Records Administration (NARA): </a:t>
            </a:r>
            <a:r>
              <a:rPr lang="en-US" sz="2800" smtClean="0">
                <a:hlinkClick r:id="rId2"/>
              </a:rPr>
              <a:t>www.archives.gov</a:t>
            </a:r>
            <a:r>
              <a:rPr lang="en-US" sz="2800" smtClean="0"/>
              <a:t>: NARA serves as the nation’s record keeper.</a:t>
            </a:r>
          </a:p>
          <a:p>
            <a:r>
              <a:rPr lang="en-US" sz="2800" smtClean="0"/>
              <a:t>NARA’s vision is that all Americans will understand the vital role records play in a democracy, and their own personal stake in the National Archives.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                   NARA</a:t>
            </a:r>
          </a:p>
        </p:txBody>
      </p:sp>
      <p:sp>
        <p:nvSpPr>
          <p:cNvPr id="10243" name="Content Placeholder 2"/>
          <p:cNvSpPr>
            <a:spLocks noGrp="1"/>
          </p:cNvSpPr>
          <p:nvPr>
            <p:ph idx="1"/>
          </p:nvPr>
        </p:nvSpPr>
        <p:spPr/>
        <p:txBody>
          <a:bodyPr/>
          <a:lstStyle/>
          <a:p>
            <a:r>
              <a:rPr lang="en-US" smtClean="0"/>
              <a:t>Approves all records schedules and provides records management training and guidance.</a:t>
            </a:r>
          </a:p>
          <a:p>
            <a:r>
              <a:rPr lang="en-US" smtClean="0"/>
              <a:t>Manages and operates the Federal Records Centers across the country.</a:t>
            </a:r>
          </a:p>
          <a:p>
            <a:r>
              <a:rPr lang="en-US" smtClean="0"/>
              <a:t>Manages the Presidential Libraries.</a:t>
            </a:r>
          </a:p>
          <a:p>
            <a:endParaRPr lang="en-US" smtClean="0"/>
          </a:p>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09571" name="Rectangle 2"/>
          <p:cNvSpPr>
            <a:spLocks noGrp="1" noChangeArrowheads="1"/>
          </p:cNvSpPr>
          <p:nvPr>
            <p:ph type="title" idx="4294967295"/>
          </p:nvPr>
        </p:nvSpPr>
        <p:spPr>
          <a:xfrm>
            <a:off x="228600" y="1447800"/>
            <a:ext cx="8686800" cy="1219200"/>
          </a:xfrm>
        </p:spPr>
        <p:txBody>
          <a:bodyPr anchor="b"/>
          <a:lstStyle/>
          <a:p>
            <a:pPr algn="ctr" eaLnBrk="1" hangingPunct="1">
              <a:defRPr/>
            </a:pPr>
            <a:r>
              <a:rPr lang="en-US" b="1" smtClean="0">
                <a:effectLst>
                  <a:outerShdw blurRad="38100" dist="38100" dir="2700000" algn="tl">
                    <a:srgbClr val="C0C0C0"/>
                  </a:outerShdw>
                </a:effectLst>
              </a:rPr>
              <a:t>Key Laws and Regulations</a:t>
            </a:r>
          </a:p>
        </p:txBody>
      </p:sp>
      <p:sp>
        <p:nvSpPr>
          <p:cNvPr id="11268" name="Rectangle 3"/>
          <p:cNvSpPr>
            <a:spLocks noGrp="1" noChangeArrowheads="1"/>
          </p:cNvSpPr>
          <p:nvPr>
            <p:ph type="body" idx="4294967295"/>
          </p:nvPr>
        </p:nvSpPr>
        <p:spPr>
          <a:xfrm>
            <a:off x="762000" y="2667000"/>
            <a:ext cx="7848600" cy="4191000"/>
          </a:xfrm>
          <a:noFill/>
        </p:spPr>
        <p:txBody>
          <a:bodyPr/>
          <a:lstStyle/>
          <a:p>
            <a:pPr eaLnBrk="1" hangingPunct="1"/>
            <a:r>
              <a:rPr lang="en-US" smtClean="0">
                <a:hlinkClick r:id="rId3"/>
              </a:rPr>
              <a:t>Federal Records Act of 1950</a:t>
            </a:r>
            <a:r>
              <a:rPr lang="en-US" smtClean="0"/>
              <a:t>, as amended (44 U.S.C. Chapters 29, 31 and 33)</a:t>
            </a:r>
          </a:p>
          <a:p>
            <a:pPr eaLnBrk="1" hangingPunct="1"/>
            <a:r>
              <a:rPr lang="en-US" smtClean="0">
                <a:hlinkClick r:id="rId4"/>
              </a:rPr>
              <a:t>E-Government Act of 2002, Section 207 </a:t>
            </a:r>
            <a:r>
              <a:rPr lang="en-US" smtClean="0"/>
              <a:t>(Public Law 107-347)</a:t>
            </a:r>
          </a:p>
          <a:p>
            <a:pPr eaLnBrk="1" hangingPunct="1"/>
            <a:r>
              <a:rPr lang="en-US" smtClean="0">
                <a:hlinkClick r:id="rId5"/>
              </a:rPr>
              <a:t>36 CFR Parts 1220 through 1238</a:t>
            </a:r>
            <a:endParaRPr lang="en-US" smtClean="0"/>
          </a:p>
          <a:p>
            <a:pPr eaLnBrk="1" hangingPunct="1"/>
            <a:r>
              <a:rPr lang="en-US" smtClean="0">
                <a:hlinkClick r:id="rId6"/>
              </a:rPr>
              <a:t>18 U.S.C. </a:t>
            </a:r>
            <a:r>
              <a:rPr lang="en-US" smtClean="0">
                <a:cs typeface="Arial" charset="0"/>
                <a:hlinkClick r:id="rId6"/>
              </a:rPr>
              <a:t>§ 2071</a:t>
            </a:r>
            <a:endParaRPr lang="en-US" smtClean="0"/>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7042150" y="6243638"/>
            <a:ext cx="1905000" cy="457200"/>
          </a:xfrm>
          <a:prstGeom prst="rect">
            <a:avLst/>
          </a:prstGeom>
          <a:noFill/>
          <a:ln w="9525">
            <a:noFill/>
            <a:miter lim="800000"/>
            <a:headEnd/>
            <a:tailEnd/>
          </a:ln>
        </p:spPr>
        <p:txBody>
          <a:bodyPr anchor="b"/>
          <a:lstStyle/>
          <a:p>
            <a:pPr algn="r"/>
            <a:endParaRPr lang="en-US" sz="1400">
              <a:latin typeface="Tahoma" charset="0"/>
            </a:endParaRPr>
          </a:p>
        </p:txBody>
      </p:sp>
      <p:sp>
        <p:nvSpPr>
          <p:cNvPr id="111619" name="Rectangle 2"/>
          <p:cNvSpPr>
            <a:spLocks noGrp="1" noChangeArrowheads="1"/>
          </p:cNvSpPr>
          <p:nvPr>
            <p:ph type="title" idx="4294967295"/>
          </p:nvPr>
        </p:nvSpPr>
        <p:spPr>
          <a:xfrm>
            <a:off x="228600" y="1981200"/>
            <a:ext cx="8610600" cy="685800"/>
          </a:xfrm>
        </p:spPr>
        <p:txBody>
          <a:bodyPr anchor="b"/>
          <a:lstStyle/>
          <a:p>
            <a:pPr algn="ctr" eaLnBrk="1" hangingPunct="1">
              <a:defRPr/>
            </a:pPr>
            <a:r>
              <a:rPr lang="en-US" b="1" smtClean="0">
                <a:effectLst>
                  <a:outerShdw blurRad="38100" dist="38100" dir="2700000" algn="tl">
                    <a:srgbClr val="C0C0C0"/>
                  </a:outerShdw>
                </a:effectLst>
              </a:rPr>
              <a:t>The Federal Records Act of 1950</a:t>
            </a:r>
          </a:p>
        </p:txBody>
      </p:sp>
      <p:sp>
        <p:nvSpPr>
          <p:cNvPr id="12292" name="Rectangle 3"/>
          <p:cNvSpPr>
            <a:spLocks noGrp="1" noChangeArrowheads="1"/>
          </p:cNvSpPr>
          <p:nvPr>
            <p:ph type="body" idx="4294967295"/>
          </p:nvPr>
        </p:nvSpPr>
        <p:spPr>
          <a:xfrm>
            <a:off x="762000" y="2819400"/>
            <a:ext cx="7924800" cy="4038600"/>
          </a:xfrm>
          <a:noFill/>
        </p:spPr>
        <p:txBody>
          <a:bodyPr/>
          <a:lstStyle/>
          <a:p>
            <a:pPr eaLnBrk="1" hangingPunct="1">
              <a:lnSpc>
                <a:spcPct val="80000"/>
              </a:lnSpc>
            </a:pPr>
            <a:r>
              <a:rPr lang="en-US" sz="2600" smtClean="0"/>
              <a:t>Codified in </a:t>
            </a:r>
            <a:r>
              <a:rPr lang="en-US" sz="2600" smtClean="0">
                <a:hlinkClick r:id="rId3"/>
              </a:rPr>
              <a:t>44 U.S.C. Chapters 29, 31, and 33</a:t>
            </a:r>
            <a:r>
              <a:rPr lang="en-US" sz="2600" smtClean="0"/>
              <a:t>.</a:t>
            </a:r>
          </a:p>
          <a:p>
            <a:pPr eaLnBrk="1" hangingPunct="1">
              <a:lnSpc>
                <a:spcPct val="80000"/>
              </a:lnSpc>
            </a:pPr>
            <a:r>
              <a:rPr lang="en-US" sz="2600" smtClean="0"/>
              <a:t>Serves as the basic law for records management in the Federal Government.</a:t>
            </a:r>
          </a:p>
          <a:p>
            <a:pPr eaLnBrk="1" hangingPunct="1">
              <a:lnSpc>
                <a:spcPct val="80000"/>
              </a:lnSpc>
            </a:pPr>
            <a:r>
              <a:rPr lang="en-US" sz="2600" smtClean="0"/>
              <a:t>Establishes the National Archives and Records Administration (NARA) as the lead agency for records management in the Federal government.</a:t>
            </a:r>
          </a:p>
          <a:p>
            <a:pPr eaLnBrk="1" hangingPunct="1">
              <a:lnSpc>
                <a:spcPct val="80000"/>
              </a:lnSpc>
            </a:pPr>
            <a:r>
              <a:rPr lang="en-US" sz="2600" smtClean="0"/>
              <a:t>Establishes the basic responsibilities for records management.</a:t>
            </a:r>
          </a:p>
          <a:p>
            <a:pPr eaLnBrk="1" hangingPunct="1">
              <a:lnSpc>
                <a:spcPct val="80000"/>
              </a:lnSpc>
            </a:pPr>
            <a:r>
              <a:rPr lang="en-US" sz="2600" smtClean="0"/>
              <a:t>Includes a broad definition of “records” that remains unchanged.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
  <a:themeElements>
    <a:clrScheme name="powerpoint-template-24 11">
      <a:dk1>
        <a:srgbClr val="EAEAEA"/>
      </a:dk1>
      <a:lt1>
        <a:srgbClr val="FFFFFF"/>
      </a:lt1>
      <a:dk2>
        <a:srgbClr val="4D4D4D"/>
      </a:dk2>
      <a:lt2>
        <a:srgbClr val="B4B8C4"/>
      </a:lt2>
      <a:accent1>
        <a:srgbClr val="E7BD47"/>
      </a:accent1>
      <a:accent2>
        <a:srgbClr val="47576A"/>
      </a:accent2>
      <a:accent3>
        <a:srgbClr val="FFFFFF"/>
      </a:accent3>
      <a:accent4>
        <a:srgbClr val="C8C8C8"/>
      </a:accent4>
      <a:accent5>
        <a:srgbClr val="F1DBB1"/>
      </a:accent5>
      <a:accent6>
        <a:srgbClr val="3F4E5F"/>
      </a:accent6>
      <a:hlink>
        <a:srgbClr val="E87001"/>
      </a:hlink>
      <a:folHlink>
        <a:srgbClr val="FFFFFF"/>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0E0F83"/>
        </a:lt2>
        <a:accent1>
          <a:srgbClr val="4049D2"/>
        </a:accent1>
        <a:accent2>
          <a:srgbClr val="494FD9"/>
        </a:accent2>
        <a:accent3>
          <a:srgbClr val="FFFFFF"/>
        </a:accent3>
        <a:accent4>
          <a:srgbClr val="404040"/>
        </a:accent4>
        <a:accent5>
          <a:srgbClr val="AFB1E5"/>
        </a:accent5>
        <a:accent6>
          <a:srgbClr val="4147C4"/>
        </a:accent6>
        <a:hlink>
          <a:srgbClr val="757DD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4B8ACD"/>
        </a:lt2>
        <a:accent1>
          <a:srgbClr val="5C98C2"/>
        </a:accent1>
        <a:accent2>
          <a:srgbClr val="93BAD6"/>
        </a:accent2>
        <a:accent3>
          <a:srgbClr val="FFFFFF"/>
        </a:accent3>
        <a:accent4>
          <a:srgbClr val="404040"/>
        </a:accent4>
        <a:accent5>
          <a:srgbClr val="B5CADD"/>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114682"/>
        </a:lt2>
        <a:accent1>
          <a:srgbClr val="295B99"/>
        </a:accent1>
        <a:accent2>
          <a:srgbClr val="406DA6"/>
        </a:accent2>
        <a:accent3>
          <a:srgbClr val="FFFFFF"/>
        </a:accent3>
        <a:accent4>
          <a:srgbClr val="404040"/>
        </a:accent4>
        <a:accent5>
          <a:srgbClr val="ACB5CA"/>
        </a:accent5>
        <a:accent6>
          <a:srgbClr val="396296"/>
        </a:accent6>
        <a:hlink>
          <a:srgbClr val="5F84B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1984CC"/>
        </a:lt2>
        <a:accent1>
          <a:srgbClr val="0960AF"/>
        </a:accent1>
        <a:accent2>
          <a:srgbClr val="05438C"/>
        </a:accent2>
        <a:accent3>
          <a:srgbClr val="FFFFFF"/>
        </a:accent3>
        <a:accent4>
          <a:srgbClr val="404040"/>
        </a:accent4>
        <a:accent5>
          <a:srgbClr val="AAB6D4"/>
        </a:accent5>
        <a:accent6>
          <a:srgbClr val="043C7E"/>
        </a:accent6>
        <a:hlink>
          <a:srgbClr val="02306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371710"/>
        </a:lt2>
        <a:accent1>
          <a:srgbClr val="542216"/>
        </a:accent1>
        <a:accent2>
          <a:srgbClr val="21110E"/>
        </a:accent2>
        <a:accent3>
          <a:srgbClr val="FFFFFF"/>
        </a:accent3>
        <a:accent4>
          <a:srgbClr val="404040"/>
        </a:accent4>
        <a:accent5>
          <a:srgbClr val="B3ABAB"/>
        </a:accent5>
        <a:accent6>
          <a:srgbClr val="1D0E0C"/>
        </a:accent6>
        <a:hlink>
          <a:srgbClr val="84391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FFFFFF"/>
        </a:dk1>
        <a:lt1>
          <a:srgbClr val="FFFFFF"/>
        </a:lt1>
        <a:dk2>
          <a:srgbClr val="4D4D4D"/>
        </a:dk2>
        <a:lt2>
          <a:srgbClr val="B4B8C4"/>
        </a:lt2>
        <a:accent1>
          <a:srgbClr val="E7BD47"/>
        </a:accent1>
        <a:accent2>
          <a:srgbClr val="47576A"/>
        </a:accent2>
        <a:accent3>
          <a:srgbClr val="FFFFFF"/>
        </a:accent3>
        <a:accent4>
          <a:srgbClr val="DADADA"/>
        </a:accent4>
        <a:accent5>
          <a:srgbClr val="F1DBB1"/>
        </a:accent5>
        <a:accent6>
          <a:srgbClr val="3F4E5F"/>
        </a:accent6>
        <a:hlink>
          <a:srgbClr val="E8700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FFFFFF"/>
        </a:dk1>
        <a:lt1>
          <a:srgbClr val="FFFFFF"/>
        </a:lt1>
        <a:dk2>
          <a:srgbClr val="4D4D4D"/>
        </a:dk2>
        <a:lt2>
          <a:srgbClr val="B4B8C4"/>
        </a:lt2>
        <a:accent1>
          <a:srgbClr val="E7BD47"/>
        </a:accent1>
        <a:accent2>
          <a:srgbClr val="47576A"/>
        </a:accent2>
        <a:accent3>
          <a:srgbClr val="FFFFFF"/>
        </a:accent3>
        <a:accent4>
          <a:srgbClr val="DADADA"/>
        </a:accent4>
        <a:accent5>
          <a:srgbClr val="F1DBB1"/>
        </a:accent5>
        <a:accent6>
          <a:srgbClr val="3F4E5F"/>
        </a:accent6>
        <a:hlink>
          <a:srgbClr val="E8700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1">
        <a:dk1>
          <a:srgbClr val="EAEAEA"/>
        </a:dk1>
        <a:lt1>
          <a:srgbClr val="FFFFFF"/>
        </a:lt1>
        <a:dk2>
          <a:srgbClr val="4D4D4D"/>
        </a:dk2>
        <a:lt2>
          <a:srgbClr val="B4B8C4"/>
        </a:lt2>
        <a:accent1>
          <a:srgbClr val="E7BD47"/>
        </a:accent1>
        <a:accent2>
          <a:srgbClr val="47576A"/>
        </a:accent2>
        <a:accent3>
          <a:srgbClr val="FFFFFF"/>
        </a:accent3>
        <a:accent4>
          <a:srgbClr val="C8C8C8"/>
        </a:accent4>
        <a:accent5>
          <a:srgbClr val="F1DBB1"/>
        </a:accent5>
        <a:accent6>
          <a:srgbClr val="3F4E5F"/>
        </a:accent6>
        <a:hlink>
          <a:srgbClr val="E87001"/>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DB706A92322C4E8C0DB9B1FDD778EB" ma:contentTypeVersion="2" ma:contentTypeDescription="Create a new document." ma:contentTypeScope="" ma:versionID="5d974b0ec71af9fb0c78a7bb565a369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230C803-049B-4810-A91D-8C1FC61D66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62A5793-67F1-4B47-8120-1C419841851B}">
  <ds:schemaRefs>
    <ds:schemaRef ds:uri="http://schemas.microsoft.com/sharepoint/v3/contenttype/forms"/>
  </ds:schemaRefs>
</ds:datastoreItem>
</file>

<file path=customXml/itemProps3.xml><?xml version="1.0" encoding="utf-8"?>
<ds:datastoreItem xmlns:ds="http://schemas.openxmlformats.org/officeDocument/2006/customXml" ds:itemID="{3FB4591B-D9B1-4C4C-9F02-DBAFD3D1AE2D}">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C:\Documents and Settings\Owner.YOUR-33086E0CE1\Local Settings\Temporary Internet Files\Content.IE5\633GV1DV\ppt_3[1]\powerpoint-template.pot</Template>
  <TotalTime>494</TotalTime>
  <Words>2020</Words>
  <Application>Microsoft Office PowerPoint</Application>
  <PresentationFormat>On-screen Show (4:3)</PresentationFormat>
  <Paragraphs>218</Paragraphs>
  <Slides>32</Slides>
  <Notes>25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Microsoft Sans Serif</vt:lpstr>
      <vt:lpstr>Times New Roman</vt:lpstr>
      <vt:lpstr>Tahoma</vt:lpstr>
      <vt:lpstr>Serifa BT</vt:lpstr>
      <vt:lpstr>Times</vt:lpstr>
      <vt:lpstr>powerpoint-template</vt:lpstr>
      <vt:lpstr>Custom Design</vt:lpstr>
      <vt:lpstr>Slide 1</vt:lpstr>
      <vt:lpstr>What is Records Management?</vt:lpstr>
      <vt:lpstr>What is Electronic Records Management (ERM)?</vt:lpstr>
      <vt:lpstr>Why Records Management?</vt:lpstr>
      <vt:lpstr>Why Records Management?</vt:lpstr>
      <vt:lpstr> The Government’s Records Management Expert</vt:lpstr>
      <vt:lpstr>                   NARA</vt:lpstr>
      <vt:lpstr>Key Laws and Regulations</vt:lpstr>
      <vt:lpstr>The Federal Records Act of 1950</vt:lpstr>
      <vt:lpstr>E-Government Act of 2002</vt:lpstr>
      <vt:lpstr>Other Laws and Regulations</vt:lpstr>
      <vt:lpstr>Other Guidance</vt:lpstr>
      <vt:lpstr>What is a Record?</vt:lpstr>
      <vt:lpstr>What are Electronic Records? </vt:lpstr>
      <vt:lpstr>What are Electronic Records? </vt:lpstr>
      <vt:lpstr>      FOIA and The Cloud</vt:lpstr>
      <vt:lpstr>Identifying a Record</vt:lpstr>
      <vt:lpstr>What is a Record Under FOIA?</vt:lpstr>
      <vt:lpstr>Identifying Non-Records</vt:lpstr>
      <vt:lpstr>Identifying Personal Papers</vt:lpstr>
      <vt:lpstr>Records Responsibilities</vt:lpstr>
      <vt:lpstr>Recordkeeping Requirements</vt:lpstr>
      <vt:lpstr>Records Disposition Schedule</vt:lpstr>
      <vt:lpstr>Records Retention</vt:lpstr>
      <vt:lpstr>Federal Records Centers</vt:lpstr>
      <vt:lpstr>FOIA Case Files as Records</vt:lpstr>
      <vt:lpstr>Disposition of FOIA Case Files</vt:lpstr>
      <vt:lpstr>Why is this Important to FOIA Processing?</vt:lpstr>
      <vt:lpstr>Agency Contacts</vt:lpstr>
      <vt:lpstr>  Best Practices</vt:lpstr>
      <vt:lpstr>     Summary</vt:lpstr>
      <vt:lpstr>Questions…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 coliver</dc:creator>
  <cp:lastModifiedBy>USMC</cp:lastModifiedBy>
  <cp:revision>19</cp:revision>
  <dcterms:created xsi:type="dcterms:W3CDTF">2011-05-08T22:11:14Z</dcterms:created>
  <dcterms:modified xsi:type="dcterms:W3CDTF">2012-07-30T17:25:58Z</dcterms:modified>
</cp:coreProperties>
</file>