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D161D-B80B-435F-963F-FA651D72B79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C2A7E-C3A9-4863-89B5-99008D5CE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0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13E739-BEEC-4B78-AB3D-3EB5BC93DDFA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09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70488A-7B48-44E5-80D4-0A2261549B76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99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74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99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87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4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38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96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25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0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19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2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Logo with the words Federal Voting Assistance Program under the letters FVAP.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9388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8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4F17457-9D77-4E3B-A908-FB1A8D112940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4129513-2E70-4250-ADA6-8C16C912BA8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04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.gov/hatchact.htm" TargetMode="External"/><Relationship Id="rId2" Type="http://schemas.openxmlformats.org/officeDocument/2006/relationships/hyperlink" Target="http://www.dtic.mil/whs/directives/corres/html/134410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tel:288-3892" TargetMode="External"/><Relationship Id="rId13" Type="http://schemas.openxmlformats.org/officeDocument/2006/relationships/hyperlink" Target="mailto:vote.usaf@us.af.mil" TargetMode="External"/><Relationship Id="rId18" Type="http://schemas.openxmlformats.org/officeDocument/2006/relationships/hyperlink" Target="https://www.manpower.usmc.mil/webcenter/portal/MF_MPS/Voting?_adf.ctrl-state=hvplsnzyj_4&amp;_afrLoop=686711535427859#!" TargetMode="External"/><Relationship Id="rId3" Type="http://schemas.openxmlformats.org/officeDocument/2006/relationships/hyperlink" Target="tel:502-613-8475" TargetMode="External"/><Relationship Id="rId21" Type="http://schemas.openxmlformats.org/officeDocument/2006/relationships/hyperlink" Target="http://www.dcms.uscg.mil/PSD/fs/CG-Federal-Voting-Assistance/" TargetMode="External"/><Relationship Id="rId7" Type="http://schemas.openxmlformats.org/officeDocument/2006/relationships/hyperlink" Target="tel:202-433-3892" TargetMode="External"/><Relationship Id="rId12" Type="http://schemas.openxmlformats.org/officeDocument/2006/relationships/hyperlink" Target="tel:227-5107/665-2034" TargetMode="External"/><Relationship Id="rId17" Type="http://schemas.openxmlformats.org/officeDocument/2006/relationships/hyperlink" Target="mailto:vote@usmc.mil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tel:278-9511" TargetMode="External"/><Relationship Id="rId20" Type="http://schemas.openxmlformats.org/officeDocument/2006/relationships/hyperlink" Target="mailto:Keirsten.E.Current2@uscg.m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rc.army.mil/content/Army%20Voting" TargetMode="External"/><Relationship Id="rId11" Type="http://schemas.openxmlformats.org/officeDocument/2006/relationships/hyperlink" Target="tel:703-697-5107/210-565-2034" TargetMode="External"/><Relationship Id="rId24" Type="http://schemas.openxmlformats.org/officeDocument/2006/relationships/hyperlink" Target="https://travel.state.gov/content/travel/en/international-travel/while-abroad/voting.html" TargetMode="External"/><Relationship Id="rId5" Type="http://schemas.openxmlformats.org/officeDocument/2006/relationships/hyperlink" Target="mailto:USArmy.knox.hrc.mbx.tagd-voting-questions@army.mil" TargetMode="External"/><Relationship Id="rId15" Type="http://schemas.openxmlformats.org/officeDocument/2006/relationships/hyperlink" Target="tel:703-784-9511" TargetMode="External"/><Relationship Id="rId23" Type="http://schemas.openxmlformats.org/officeDocument/2006/relationships/hyperlink" Target="mailto:votinginfo@state.gov" TargetMode="External"/><Relationship Id="rId10" Type="http://schemas.openxmlformats.org/officeDocument/2006/relationships/hyperlink" Target="https://www.cnic.navy.mil/ffr/fleet_readiness/special_interest_programs/navy_voting_assistance_program.html" TargetMode="External"/><Relationship Id="rId19" Type="http://schemas.openxmlformats.org/officeDocument/2006/relationships/hyperlink" Target="tel:202-795-6408" TargetMode="External"/><Relationship Id="rId4" Type="http://schemas.openxmlformats.org/officeDocument/2006/relationships/hyperlink" Target="tel:312-983-8475" TargetMode="External"/><Relationship Id="rId9" Type="http://schemas.openxmlformats.org/officeDocument/2006/relationships/hyperlink" Target="mailto:VOTE@navy.mil" TargetMode="External"/><Relationship Id="rId14" Type="http://schemas.openxmlformats.org/officeDocument/2006/relationships/hyperlink" Target="https://www.afpc.af.mil/Airman-and-Family/Voting/" TargetMode="External"/><Relationship Id="rId22" Type="http://schemas.openxmlformats.org/officeDocument/2006/relationships/hyperlink" Target="tel:202-485-606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vap.go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VOTING ASSISTANCE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655" y="4455620"/>
            <a:ext cx="10215649" cy="1143000"/>
          </a:xfrm>
        </p:spPr>
        <p:txBody>
          <a:bodyPr/>
          <a:lstStyle/>
          <a:p>
            <a:r>
              <a:rPr lang="en-US" dirty="0"/>
              <a:t>MR. TIMMY L. FROEMMING, CAMP LEJEUNE INSTALLATION VOTING OFFICER</a:t>
            </a:r>
          </a:p>
        </p:txBody>
      </p:sp>
    </p:spTree>
    <p:extLst>
      <p:ext uri="{BB962C8B-B14F-4D97-AF65-F5344CB8AC3E}">
        <p14:creationId xmlns:p14="http://schemas.microsoft.com/office/powerpoint/2010/main" val="362139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Role of the Military Voting Assistance Officer</a:t>
            </a:r>
          </a:p>
        </p:txBody>
      </p:sp>
      <p:sp>
        <p:nvSpPr>
          <p:cNvPr id="63491" name="Subtitle 2"/>
          <p:cNvSpPr>
            <a:spLocks noGrp="1"/>
          </p:cNvSpPr>
          <p:nvPr>
            <p:ph type="subTitle" idx="1"/>
          </p:nvPr>
        </p:nvSpPr>
        <p:spPr>
          <a:xfrm>
            <a:off x="2400300" y="4475163"/>
            <a:ext cx="7772400" cy="1200150"/>
          </a:xfrm>
        </p:spPr>
        <p:txBody>
          <a:bodyPr/>
          <a:lstStyle/>
          <a:p>
            <a:r>
              <a:rPr lang="en-US" altLang="en-US" dirty="0"/>
              <a:t>WHAT DO I DO? AND WHAT DOES IT MEAN TO YOU?</a:t>
            </a:r>
          </a:p>
        </p:txBody>
      </p:sp>
    </p:spTree>
    <p:extLst>
      <p:ext uri="{BB962C8B-B14F-4D97-AF65-F5344CB8AC3E}">
        <p14:creationId xmlns:p14="http://schemas.microsoft.com/office/powerpoint/2010/main" val="423035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400" dirty="0"/>
              <a:t>The Military Voting Assistance Officer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58434"/>
            <a:ext cx="10058400" cy="4023360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</a:pPr>
            <a:r>
              <a:rPr lang="en-US" altLang="en-US" sz="1600" dirty="0"/>
              <a:t>The UVAO provides only non-partisan voting procedures and information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/>
              <a:t>We do NOT distribute any literature from candidates, political parties, or partisan organizations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/>
              <a:t>The following resources provide more information on political activity by members of the Uniformed Services and Federal Employees: </a:t>
            </a:r>
          </a:p>
          <a:p>
            <a:pPr lvl="2">
              <a:spcBef>
                <a:spcPct val="0"/>
              </a:spcBef>
            </a:pPr>
            <a:r>
              <a:rPr lang="en-US" altLang="en-US" sz="1600" dirty="0"/>
              <a:t>Department of Defense Directive 1344.10, “Political Activities by Members of the Armed Forces on Active Duty”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1600" dirty="0"/>
              <a:t>		(</a:t>
            </a:r>
            <a:r>
              <a:rPr lang="en-US" altLang="en-US" sz="1600" dirty="0">
                <a:hlinkClick r:id="rId2"/>
              </a:rPr>
              <a:t>http://www.dtic.mil/whs/directives/corres/html/134410.htm</a:t>
            </a:r>
            <a:r>
              <a:rPr lang="en-US" altLang="en-US" sz="1600" dirty="0"/>
              <a:t>)</a:t>
            </a:r>
          </a:p>
          <a:p>
            <a:pPr lvl="2">
              <a:spcBef>
                <a:spcPct val="0"/>
              </a:spcBef>
            </a:pPr>
            <a:r>
              <a:rPr lang="en-US" altLang="en-US" sz="1600" dirty="0"/>
              <a:t>The Hatch Act (restrictions on political activities by government employees)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1600" dirty="0"/>
              <a:t>		(</a:t>
            </a:r>
            <a:r>
              <a:rPr lang="en-US" altLang="en-US" sz="1600" dirty="0">
                <a:hlinkClick r:id="rId3"/>
              </a:rPr>
              <a:t>www.osc.gov/hatchact.htm</a:t>
            </a:r>
            <a:r>
              <a:rPr lang="en-US" altLang="en-US" sz="1600" dirty="0"/>
              <a:t>)</a:t>
            </a:r>
          </a:p>
          <a:p>
            <a:pPr lvl="1"/>
            <a:r>
              <a:rPr lang="en-US" altLang="en-US" sz="1600" dirty="0"/>
              <a:t>Encourage members to learn about the candidates and the issues and to vote</a:t>
            </a:r>
          </a:p>
          <a:p>
            <a:pPr lvl="1"/>
            <a:r>
              <a:rPr lang="en-US" altLang="en-US" sz="1600" dirty="0"/>
              <a:t>Distribute all voting materials and information in a timely manner</a:t>
            </a:r>
          </a:p>
          <a:p>
            <a:pPr lvl="1"/>
            <a:r>
              <a:rPr lang="en-US" altLang="en-US" sz="1600" dirty="0"/>
              <a:t>Hold a non-partisan voter information briefing or registration drive </a:t>
            </a:r>
          </a:p>
          <a:p>
            <a:pPr lvl="1"/>
            <a:r>
              <a:rPr lang="en-US" altLang="en-US" sz="1600" dirty="0"/>
              <a:t>Conduct local FVAP workshop/voter assistance training</a:t>
            </a:r>
          </a:p>
          <a:p>
            <a:pPr lvl="1">
              <a:spcBef>
                <a:spcPct val="0"/>
              </a:spcBef>
              <a:buNone/>
            </a:pPr>
            <a:endParaRPr lang="en-US" altLang="en-US" sz="1600" dirty="0"/>
          </a:p>
        </p:txBody>
      </p:sp>
      <p:pic>
        <p:nvPicPr>
          <p:cNvPr id="64516" name="Picture 10" descr="MCFL00101_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121393"/>
            <a:ext cx="22098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43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400" dirty="0"/>
              <a:t>The Military Voting Assistance Officer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888174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Within the Uniformed Services and the Merchant Marine, individuals at varying levels of command are responsible for implementing, managing, and carrying out voting assistance operations  </a:t>
            </a:r>
          </a:p>
          <a:p>
            <a:pPr eaLnBrk="1" hangingPunct="1"/>
            <a:r>
              <a:rPr lang="en-US" altLang="en-US" sz="2200" dirty="0"/>
              <a:t>The following slide provide an overview of the voting assistance “chain of command” within each branch of the Armed Services</a:t>
            </a:r>
          </a:p>
        </p:txBody>
      </p:sp>
      <p:pic>
        <p:nvPicPr>
          <p:cNvPr id="65540" name="Picture 34" descr="NavySe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3888582"/>
            <a:ext cx="10668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35" descr="USARMY1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917157"/>
            <a:ext cx="106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Picture 39" descr="USMC1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875089"/>
            <a:ext cx="10668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3" name="Picture 40" descr="USAF1"/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3834607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4" name="Picture 41" descr="USCG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950" y="5130802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5" name="Picture 42" descr="NOA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191126"/>
            <a:ext cx="10668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6" name="Picture 43" descr="Picture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5248277"/>
            <a:ext cx="10668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7" name="Picture 44" descr="US Merchant Marine Fla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150" y="5308600"/>
            <a:ext cx="1066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54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400" dirty="0"/>
              <a:t>The Military Voting Assistance Officer</a:t>
            </a:r>
          </a:p>
        </p:txBody>
      </p:sp>
      <p:sp>
        <p:nvSpPr>
          <p:cNvPr id="66562" name="Content Placeholder 1"/>
          <p:cNvSpPr>
            <a:spLocks noGrp="1"/>
          </p:cNvSpPr>
          <p:nvPr>
            <p:ph idx="1"/>
          </p:nvPr>
        </p:nvSpPr>
        <p:spPr>
          <a:xfrm>
            <a:off x="1054100" y="1767840"/>
            <a:ext cx="10058400" cy="402336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Service Voting Assistance Programs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683000" y="3382963"/>
            <a:ext cx="48006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400"/>
              </a:spcBef>
              <a:buClr>
                <a:srgbClr val="002060"/>
              </a:buClr>
              <a:buSzPct val="68000"/>
              <a:buFont typeface="Wingdings" panose="05000000000000000000" pitchFamily="2" charset="2"/>
              <a:buChar char="Ø"/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23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19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Service Secretary</a:t>
            </a:r>
            <a:endParaRPr lang="en-US" altLang="en-US" sz="2800" u="sng">
              <a:solidFill>
                <a:srgbClr val="002060"/>
              </a:solidFill>
            </a:endParaRP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6096000" y="3775075"/>
            <a:ext cx="15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6" name="Line 7"/>
          <p:cNvSpPr>
            <a:spLocks noChangeShapeType="1"/>
          </p:cNvSpPr>
          <p:nvPr/>
        </p:nvSpPr>
        <p:spPr bwMode="auto">
          <a:xfrm>
            <a:off x="6096000" y="4343400"/>
            <a:ext cx="15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3733800" y="5181600"/>
            <a:ext cx="4724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400"/>
              </a:spcBef>
              <a:buClr>
                <a:srgbClr val="002060"/>
              </a:buClr>
              <a:buSzPct val="68000"/>
              <a:buFont typeface="Wingdings" panose="05000000000000000000" pitchFamily="2" charset="2"/>
              <a:buChar char="Ø"/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23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19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Installation Voting Officer</a:t>
            </a:r>
            <a:endParaRPr lang="en-US" altLang="en-US" sz="2800" u="sng">
              <a:solidFill>
                <a:srgbClr val="002060"/>
              </a:solidFill>
            </a:endParaRPr>
          </a:p>
        </p:txBody>
      </p:sp>
      <p:sp>
        <p:nvSpPr>
          <p:cNvPr id="66568" name="Line 9"/>
          <p:cNvSpPr>
            <a:spLocks noChangeShapeType="1"/>
          </p:cNvSpPr>
          <p:nvPr/>
        </p:nvSpPr>
        <p:spPr bwMode="auto">
          <a:xfrm>
            <a:off x="6096000" y="4953000"/>
            <a:ext cx="15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9" name="Rectangle 10"/>
          <p:cNvSpPr>
            <a:spLocks noChangeArrowheads="1"/>
          </p:cNvSpPr>
          <p:nvPr/>
        </p:nvSpPr>
        <p:spPr bwMode="auto">
          <a:xfrm>
            <a:off x="3733800" y="5791200"/>
            <a:ext cx="4724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400"/>
              </a:spcBef>
              <a:buClr>
                <a:srgbClr val="002060"/>
              </a:buClr>
              <a:buSzPct val="68000"/>
              <a:buFont typeface="Wingdings" panose="05000000000000000000" pitchFamily="2" charset="2"/>
              <a:buChar char="Ø"/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23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19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2060"/>
                </a:solidFill>
              </a:rPr>
              <a:t>Unit Voting Assistance Officer</a:t>
            </a:r>
            <a:endParaRPr lang="en-US" altLang="en-US" sz="2800" u="sng" dirty="0">
              <a:solidFill>
                <a:srgbClr val="002060"/>
              </a:solidFill>
            </a:endParaRP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096000" y="5562600"/>
            <a:ext cx="15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6571" name="Picture 22" descr="Navy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057401"/>
            <a:ext cx="10668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2" name="Picture 23" descr="USARMY1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8363"/>
            <a:ext cx="106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3" name="Picture 24" descr="USMC1"/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62163"/>
            <a:ext cx="1066800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4" name="Picture 25" descr="USAF1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062163"/>
            <a:ext cx="114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75" name="Picture 26" descr="USCG"/>
          <p:cNvPicPr preferRelativeResize="0"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062163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6" name="Rectangle 13"/>
          <p:cNvSpPr>
            <a:spLocks noChangeArrowheads="1"/>
          </p:cNvSpPr>
          <p:nvPr/>
        </p:nvSpPr>
        <p:spPr bwMode="auto">
          <a:xfrm>
            <a:off x="3733800" y="4572000"/>
            <a:ext cx="47244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400"/>
              </a:spcBef>
              <a:buClr>
                <a:srgbClr val="002060"/>
              </a:buClr>
              <a:buSzPct val="68000"/>
              <a:buFont typeface="Wingdings" panose="05000000000000000000" pitchFamily="2" charset="2"/>
              <a:buChar char="Ø"/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23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19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Service Voting Action Officer</a:t>
            </a:r>
            <a:endParaRPr lang="en-US" altLang="en-US" sz="2800" u="sng">
              <a:solidFill>
                <a:srgbClr val="002060"/>
              </a:solidFill>
            </a:endParaRPr>
          </a:p>
        </p:txBody>
      </p:sp>
      <p:sp>
        <p:nvSpPr>
          <p:cNvPr id="66577" name="Rectangle 6"/>
          <p:cNvSpPr>
            <a:spLocks noChangeArrowheads="1"/>
          </p:cNvSpPr>
          <p:nvPr/>
        </p:nvSpPr>
        <p:spPr bwMode="auto">
          <a:xfrm>
            <a:off x="3695700" y="3962400"/>
            <a:ext cx="4800600" cy="381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400"/>
              </a:spcBef>
              <a:buClr>
                <a:srgbClr val="002060"/>
              </a:buClr>
              <a:buSzPct val="68000"/>
              <a:buFont typeface="Wingdings" panose="05000000000000000000" pitchFamily="2" charset="2"/>
              <a:buChar char="Ø"/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23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 sz="19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2060"/>
              </a:buClr>
              <a:buFont typeface="Wingdings" panose="05000000000000000000" pitchFamily="2" charset="2"/>
              <a:buChar char="Ø"/>
              <a:defRPr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002060"/>
                </a:solidFill>
              </a:rPr>
              <a:t>Senior Service Voting Representative</a:t>
            </a:r>
            <a:endParaRPr lang="en-US" altLang="en-US" sz="2800" u="sng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77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400" dirty="0"/>
              <a:t>The Military Voting Assistance Officer</a:t>
            </a:r>
          </a:p>
        </p:txBody>
      </p:sp>
      <p:sp>
        <p:nvSpPr>
          <p:cNvPr id="2" name="Rectangle 1"/>
          <p:cNvSpPr/>
          <p:nvPr/>
        </p:nvSpPr>
        <p:spPr>
          <a:xfrm>
            <a:off x="1892300" y="2106260"/>
            <a:ext cx="2895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44163"/>
                </a:solidFill>
              </a:rPr>
              <a:t>US ARMY</a:t>
            </a:r>
          </a:p>
          <a:p>
            <a:r>
              <a:rPr lang="en-US" sz="1200" dirty="0">
                <a:solidFill>
                  <a:srgbClr val="244163"/>
                </a:solidFill>
              </a:rPr>
              <a:t>Ms. Rachel Gilman</a:t>
            </a:r>
          </a:p>
          <a:p>
            <a:r>
              <a:rPr lang="en-US" sz="1200" b="1" dirty="0">
                <a:solidFill>
                  <a:srgbClr val="428BCA"/>
                </a:solidFill>
                <a:hlinkClick r:id="rId3"/>
              </a:rPr>
              <a:t>502-613-8475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b="1" dirty="0">
                <a:solidFill>
                  <a:srgbClr val="428BCA"/>
                </a:solidFill>
                <a:hlinkClick r:id="rId4"/>
              </a:rPr>
              <a:t>312-983-8475</a:t>
            </a:r>
            <a:r>
              <a:rPr lang="en-US" sz="1200" dirty="0">
                <a:solidFill>
                  <a:srgbClr val="333333"/>
                </a:solidFill>
              </a:rPr>
              <a:t> (DSN)</a:t>
            </a:r>
          </a:p>
          <a:p>
            <a:r>
              <a:rPr lang="en-US" sz="1200" dirty="0">
                <a:solidFill>
                  <a:srgbClr val="428BCA"/>
                </a:solidFill>
                <a:hlinkClick r:id="rId5"/>
              </a:rPr>
              <a:t>USArmy.knox.hrc.mbx.tagd-voting-questions@army.mil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6"/>
              </a:rPr>
              <a:t>USA Voting Website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333333"/>
                </a:solidFill>
              </a:rPr>
              <a:t>US Army Resources Command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ATTN: HRC-PDP (2-1-021)91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TAG-D, SPSD Soldiers Programs Branch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Human Resources Center of Excellence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1600 Spearhead Division Ave.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Ft. Knox, KY 40122</a:t>
            </a:r>
            <a:endParaRPr lang="en-US" sz="12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9220" y="2118660"/>
            <a:ext cx="25857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44163"/>
                </a:solidFill>
              </a:rPr>
              <a:t>US NAVY</a:t>
            </a:r>
          </a:p>
          <a:p>
            <a:r>
              <a:rPr lang="en-US" sz="1200" dirty="0">
                <a:solidFill>
                  <a:srgbClr val="244163"/>
                </a:solidFill>
              </a:rPr>
              <a:t>Ciara Johnson</a:t>
            </a:r>
          </a:p>
          <a:p>
            <a:r>
              <a:rPr lang="en-US" sz="1200" b="1" dirty="0">
                <a:solidFill>
                  <a:srgbClr val="428BCA"/>
                </a:solidFill>
                <a:hlinkClick r:id="rId7"/>
              </a:rPr>
              <a:t>202-433-3892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b="1" dirty="0">
                <a:solidFill>
                  <a:srgbClr val="428BCA"/>
                </a:solidFill>
                <a:hlinkClick r:id="rId8"/>
              </a:rPr>
              <a:t>288-3892</a:t>
            </a:r>
            <a:r>
              <a:rPr lang="en-US" sz="1200" dirty="0">
                <a:solidFill>
                  <a:srgbClr val="333333"/>
                </a:solidFill>
              </a:rPr>
              <a:t> (DSN)</a:t>
            </a:r>
          </a:p>
          <a:p>
            <a:r>
              <a:rPr lang="en-US" sz="1200" dirty="0">
                <a:solidFill>
                  <a:srgbClr val="428BCA"/>
                </a:solidFill>
                <a:hlinkClick r:id="rId9"/>
              </a:rPr>
              <a:t>VOTE@navy.mil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10"/>
              </a:rPr>
              <a:t>USN Voting Website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333333"/>
                </a:solidFill>
              </a:rPr>
              <a:t>ATTN: Navy Voting Program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Commander, Navy Installations Command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716 </a:t>
            </a:r>
            <a:r>
              <a:rPr lang="en-US" sz="1200" dirty="0" err="1">
                <a:solidFill>
                  <a:srgbClr val="333333"/>
                </a:solidFill>
              </a:rPr>
              <a:t>Sicard</a:t>
            </a:r>
            <a:r>
              <a:rPr lang="en-US" sz="1200" dirty="0">
                <a:solidFill>
                  <a:srgbClr val="333333"/>
                </a:solidFill>
              </a:rPr>
              <a:t> Street SE Suite 1000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Washington Navy Yard, DC 20374</a:t>
            </a:r>
            <a:endParaRPr lang="en-US" sz="12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56835" y="4496100"/>
            <a:ext cx="2661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US AIR FORCE</a:t>
            </a:r>
          </a:p>
          <a:p>
            <a:r>
              <a:rPr lang="en-US" sz="1200" dirty="0"/>
              <a:t>Mr. Carl Buchanan</a:t>
            </a:r>
          </a:p>
          <a:p>
            <a:r>
              <a:rPr lang="en-US" sz="1200" b="1" dirty="0">
                <a:hlinkClick r:id="rId11"/>
              </a:rPr>
              <a:t>703-697-5107/210-565-2034</a:t>
            </a:r>
            <a:endParaRPr lang="en-US" sz="1200" dirty="0"/>
          </a:p>
          <a:p>
            <a:r>
              <a:rPr lang="en-US" sz="1200" b="1" dirty="0">
                <a:hlinkClick r:id="rId12"/>
              </a:rPr>
              <a:t>227-5107/665-2034</a:t>
            </a:r>
            <a:r>
              <a:rPr lang="en-US" sz="1200" dirty="0"/>
              <a:t> (DSN)</a:t>
            </a:r>
          </a:p>
          <a:p>
            <a:r>
              <a:rPr lang="en-US" sz="1200" dirty="0">
                <a:hlinkClick r:id="rId13"/>
              </a:rPr>
              <a:t>vote.usaf@us.af.mil</a:t>
            </a:r>
            <a:endParaRPr lang="en-US" sz="1200" dirty="0"/>
          </a:p>
          <a:p>
            <a:r>
              <a:rPr lang="en-US" sz="1200" dirty="0">
                <a:hlinkClick r:id="rId14"/>
              </a:rPr>
              <a:t>USAF Voting Website</a:t>
            </a:r>
            <a:endParaRPr lang="en-US" sz="1200" dirty="0"/>
          </a:p>
          <a:p>
            <a:r>
              <a:rPr lang="en-US" sz="1200" dirty="0"/>
              <a:t>HQ AFPC/DPSIMF</a:t>
            </a:r>
            <a:br>
              <a:rPr lang="en-US" sz="1200" dirty="0"/>
            </a:br>
            <a:r>
              <a:rPr lang="en-US" sz="1200" dirty="0"/>
              <a:t>Attn: USAF Voting Action Office</a:t>
            </a:r>
            <a:br>
              <a:rPr lang="en-US" sz="1200" dirty="0"/>
            </a:br>
            <a:r>
              <a:rPr lang="en-US" sz="1200" dirty="0"/>
              <a:t>550 C Street West, Suite 37</a:t>
            </a:r>
            <a:br>
              <a:rPr lang="en-US" sz="1200" dirty="0"/>
            </a:br>
            <a:r>
              <a:rPr lang="en-US" sz="1200" dirty="0"/>
              <a:t>Randolph AFB, TX 78150-4739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00440" y="1981162"/>
            <a:ext cx="27406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44163"/>
                </a:solidFill>
              </a:rPr>
              <a:t>US MARINE CORPS</a:t>
            </a:r>
          </a:p>
          <a:p>
            <a:r>
              <a:rPr lang="en-US" sz="1200" dirty="0">
                <a:solidFill>
                  <a:srgbClr val="244163"/>
                </a:solidFill>
              </a:rPr>
              <a:t>Mr. Brian Mitchell</a:t>
            </a:r>
          </a:p>
          <a:p>
            <a:r>
              <a:rPr lang="en-US" sz="1200" b="1" dirty="0">
                <a:solidFill>
                  <a:srgbClr val="428BCA"/>
                </a:solidFill>
                <a:hlinkClick r:id="rId15"/>
              </a:rPr>
              <a:t>703-784-9511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b="1" dirty="0">
                <a:solidFill>
                  <a:srgbClr val="428BCA"/>
                </a:solidFill>
                <a:hlinkClick r:id="rId16"/>
              </a:rPr>
              <a:t>278-9511</a:t>
            </a:r>
            <a:r>
              <a:rPr lang="en-US" sz="1200" dirty="0">
                <a:solidFill>
                  <a:srgbClr val="333333"/>
                </a:solidFill>
              </a:rPr>
              <a:t> (DSN)</a:t>
            </a:r>
          </a:p>
          <a:p>
            <a:r>
              <a:rPr lang="en-US" sz="1200" dirty="0">
                <a:solidFill>
                  <a:srgbClr val="428BCA"/>
                </a:solidFill>
                <a:hlinkClick r:id="rId17"/>
              </a:rPr>
              <a:t>vote@usmc.mil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18"/>
              </a:rPr>
              <a:t>USMC Voting Website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333333"/>
                </a:solidFill>
              </a:rPr>
              <a:t>Headquarters U.S. Marine Corps; (MFP) 4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ATTN: Service Voting Action Officer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2008 Elliott Road Suite 149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Quantico, VA 22134-5103</a:t>
            </a:r>
            <a:endParaRPr lang="en-US" sz="12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92300" y="4680766"/>
            <a:ext cx="2579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44163"/>
                </a:solidFill>
              </a:rPr>
              <a:t>US COAST GUARD</a:t>
            </a:r>
          </a:p>
          <a:p>
            <a:r>
              <a:rPr lang="en-US" sz="1200" dirty="0">
                <a:solidFill>
                  <a:srgbClr val="244163"/>
                </a:solidFill>
              </a:rPr>
              <a:t>Ms. </a:t>
            </a:r>
            <a:r>
              <a:rPr lang="en-US" sz="1200" dirty="0" err="1">
                <a:solidFill>
                  <a:srgbClr val="244163"/>
                </a:solidFill>
              </a:rPr>
              <a:t>Keirsten</a:t>
            </a:r>
            <a:r>
              <a:rPr lang="en-US" sz="1200" dirty="0">
                <a:solidFill>
                  <a:srgbClr val="244163"/>
                </a:solidFill>
              </a:rPr>
              <a:t> Current</a:t>
            </a:r>
          </a:p>
          <a:p>
            <a:r>
              <a:rPr lang="en-US" sz="1200" b="1" dirty="0">
                <a:solidFill>
                  <a:srgbClr val="428BCA"/>
                </a:solidFill>
                <a:hlinkClick r:id="rId19"/>
              </a:rPr>
              <a:t>202-795-6408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20"/>
              </a:rPr>
              <a:t>Keirsten.E.Current2@uscg.mil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21"/>
              </a:rPr>
              <a:t>USCG Voting Website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333333"/>
                </a:solidFill>
              </a:rPr>
              <a:t>CG Personnel Service Center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2703 Martin Luther King Jr. Ave SE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Washington, DC 20593-7200</a:t>
            </a:r>
            <a:endParaRPr lang="en-US" sz="12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00440" y="4496100"/>
            <a:ext cx="25730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44163"/>
                </a:solidFill>
              </a:rPr>
              <a:t>DEPT of STATE</a:t>
            </a:r>
          </a:p>
          <a:p>
            <a:r>
              <a:rPr lang="en-US" sz="1200" dirty="0">
                <a:solidFill>
                  <a:srgbClr val="244163"/>
                </a:solidFill>
              </a:rPr>
              <a:t>Ms. Kim Richter</a:t>
            </a:r>
          </a:p>
          <a:p>
            <a:r>
              <a:rPr lang="en-US" sz="1200" b="1" dirty="0">
                <a:solidFill>
                  <a:srgbClr val="428BCA"/>
                </a:solidFill>
                <a:hlinkClick r:id="rId22"/>
              </a:rPr>
              <a:t>202-485-6067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23"/>
              </a:rPr>
              <a:t>votinginfo@state.gov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428BCA"/>
                </a:solidFill>
                <a:hlinkClick r:id="rId24"/>
              </a:rPr>
              <a:t>DOS Voting Website</a:t>
            </a:r>
            <a:endParaRPr lang="en-US" sz="1200" dirty="0">
              <a:solidFill>
                <a:srgbClr val="333333"/>
              </a:solidFill>
            </a:endParaRPr>
          </a:p>
          <a:p>
            <a:r>
              <a:rPr lang="en-US" sz="1200" dirty="0">
                <a:solidFill>
                  <a:srgbClr val="333333"/>
                </a:solidFill>
              </a:rPr>
              <a:t>Office of Overseas Citizens Services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U.S. Department of State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CA/OCS/ACS/EUR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SA-17 10th Floor</a:t>
            </a:r>
            <a:br>
              <a:rPr lang="en-US" sz="1200" dirty="0">
                <a:solidFill>
                  <a:srgbClr val="333333"/>
                </a:solidFill>
              </a:rPr>
            </a:br>
            <a:r>
              <a:rPr lang="en-US" sz="1200" dirty="0">
                <a:solidFill>
                  <a:srgbClr val="333333"/>
                </a:solidFill>
              </a:rPr>
              <a:t>Washington, DC 20522</a:t>
            </a:r>
            <a:endParaRPr lang="en-US" sz="12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09440" y="1685569"/>
            <a:ext cx="336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Service Voting Action Officers</a:t>
            </a:r>
          </a:p>
        </p:txBody>
      </p:sp>
    </p:spTree>
    <p:extLst>
      <p:ext uri="{BB962C8B-B14F-4D97-AF65-F5344CB8AC3E}">
        <p14:creationId xmlns:p14="http://schemas.microsoft.com/office/powerpoint/2010/main" val="408071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sz="2200" dirty="0"/>
              <a:t>The FVAP website </a:t>
            </a:r>
            <a:r>
              <a:rPr lang="en-US" sz="2200" dirty="0">
                <a:hlinkClick r:id="rId2"/>
              </a:rPr>
              <a:t>https://www.fvap.gov/</a:t>
            </a:r>
            <a:endParaRPr lang="en-US" sz="2200" dirty="0"/>
          </a:p>
          <a:p>
            <a:pPr lvl="1">
              <a:defRPr/>
            </a:pPr>
            <a:r>
              <a:rPr lang="en-US" sz="2200" dirty="0"/>
              <a:t> Voting News Releases</a:t>
            </a:r>
          </a:p>
          <a:p>
            <a:pPr lvl="1">
              <a:defRPr/>
            </a:pPr>
            <a:r>
              <a:rPr lang="en-US" sz="2200" dirty="0"/>
              <a:t> Voting Assistance Guide Handouts</a:t>
            </a:r>
          </a:p>
          <a:p>
            <a:pPr lvl="1">
              <a:defRPr/>
            </a:pPr>
            <a:r>
              <a:rPr lang="en-US" sz="2200" dirty="0"/>
              <a:t> State Voter Registration Verification Websites</a:t>
            </a:r>
          </a:p>
          <a:p>
            <a:pPr lvl="1">
              <a:defRPr/>
            </a:pPr>
            <a:r>
              <a:rPr lang="en-US" sz="2200" dirty="0"/>
              <a:t> Frequently asked questions</a:t>
            </a:r>
          </a:p>
          <a:p>
            <a:pPr lvl="1">
              <a:defRPr/>
            </a:pPr>
            <a:r>
              <a:rPr lang="en-US" sz="2200" dirty="0"/>
              <a:t> Election Dates</a:t>
            </a:r>
          </a:p>
          <a:p>
            <a:pPr lvl="1">
              <a:defRPr/>
            </a:pPr>
            <a:r>
              <a:rPr lang="en-US" sz="2200" dirty="0"/>
              <a:t> 2024 Recommended Mailing Dates</a:t>
            </a:r>
          </a:p>
          <a:p>
            <a:pPr lvl="1">
              <a:defRPr/>
            </a:pPr>
            <a:r>
              <a:rPr lang="en-US" sz="2200" dirty="0"/>
              <a:t> FVAP contact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8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8780" y="286603"/>
            <a:ext cx="4020820" cy="1450757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099922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</TotalTime>
  <Words>616</Words>
  <Application>Microsoft Office PowerPoint</Application>
  <PresentationFormat>Widescreen</PresentationFormat>
  <Paragraphs>80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VOTING ASSISTANCE PROGRAM</vt:lpstr>
      <vt:lpstr>The Role of the Military Voting Assistance Officer</vt:lpstr>
      <vt:lpstr>The Military Voting Assistance Officer</vt:lpstr>
      <vt:lpstr>The Military Voting Assistance Officer</vt:lpstr>
      <vt:lpstr>The Military Voting Assistance Officer</vt:lpstr>
      <vt:lpstr>The Military Voting Assistance Officer</vt:lpstr>
      <vt:lpstr>Resources</vt:lpstr>
      <vt:lpstr>QUESTIONS?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Norback Capt Alanna M</dc:creator>
  <cp:lastModifiedBy>Froemming CIV Timmy L</cp:lastModifiedBy>
  <cp:revision>7</cp:revision>
  <dcterms:created xsi:type="dcterms:W3CDTF">2022-11-10T15:05:52Z</dcterms:created>
  <dcterms:modified xsi:type="dcterms:W3CDTF">2025-06-03T18:24:05Z</dcterms:modified>
</cp:coreProperties>
</file>