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8"/>
  </p:notesMasterIdLst>
  <p:handoutMasterIdLst>
    <p:handoutMasterId r:id="rId59"/>
  </p:handoutMasterIdLst>
  <p:sldIdLst>
    <p:sldId id="417" r:id="rId2"/>
    <p:sldId id="375" r:id="rId3"/>
    <p:sldId id="540" r:id="rId4"/>
    <p:sldId id="465" r:id="rId5"/>
    <p:sldId id="473" r:id="rId6"/>
    <p:sldId id="474" r:id="rId7"/>
    <p:sldId id="541" r:id="rId8"/>
    <p:sldId id="543" r:id="rId9"/>
    <p:sldId id="593" r:id="rId10"/>
    <p:sldId id="376" r:id="rId11"/>
    <p:sldId id="378" r:id="rId12"/>
    <p:sldId id="380" r:id="rId13"/>
    <p:sldId id="405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  <p:sldId id="586" r:id="rId51"/>
    <p:sldId id="587" r:id="rId52"/>
    <p:sldId id="588" r:id="rId53"/>
    <p:sldId id="592" r:id="rId54"/>
    <p:sldId id="589" r:id="rId55"/>
    <p:sldId id="590" r:id="rId56"/>
    <p:sldId id="591" r:id="rId57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000066"/>
    <a:srgbClr val="013C88"/>
    <a:srgbClr val="5F93D3"/>
    <a:srgbClr val="4283BE"/>
    <a:srgbClr val="336699"/>
    <a:srgbClr val="FFCC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4165" autoAdjust="0"/>
    <p:restoredTop sz="96141" autoAdjust="0"/>
  </p:normalViewPr>
  <p:slideViewPr>
    <p:cSldViewPr>
      <p:cViewPr>
        <p:scale>
          <a:sx n="70" d="100"/>
          <a:sy n="70" d="100"/>
        </p:scale>
        <p:origin x="-2010" y="-168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notesViewPr>
    <p:cSldViewPr>
      <p:cViewPr>
        <p:scale>
          <a:sx n="133" d="100"/>
          <a:sy n="133" d="100"/>
        </p:scale>
        <p:origin x="-840" y="3000"/>
      </p:cViewPr>
      <p:guideLst>
        <p:guide orient="horz" pos="2940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03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3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dashboard </a:t>
            </a:r>
          </a:p>
          <a:p>
            <a:r>
              <a:rPr lang="en-US" dirty="0" smtClean="0"/>
              <a:t>Showing me What actions I can take</a:t>
            </a:r>
          </a:p>
          <a:p>
            <a:r>
              <a:rPr lang="en-US" dirty="0" smtClean="0"/>
              <a:t>Live Auctions</a:t>
            </a:r>
          </a:p>
          <a:p>
            <a:r>
              <a:rPr lang="en-US" dirty="0" smtClean="0"/>
              <a:t>My messages showing what you did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Clicked on Line to </a:t>
            </a:r>
            <a:r>
              <a:rPr lang="en-US" dirty="0" err="1" smtClean="0"/>
              <a:t>acces</a:t>
            </a:r>
            <a:r>
              <a:rPr lang="en-US" dirty="0" smtClean="0"/>
              <a:t> pending auction</a:t>
            </a:r>
          </a:p>
          <a:p>
            <a:endParaRPr lang="en-US" dirty="0" smtClean="0"/>
          </a:p>
          <a:p>
            <a:r>
              <a:rPr lang="en-US" dirty="0" smtClean="0"/>
              <a:t>Here are the bids and number of  vendors</a:t>
            </a:r>
          </a:p>
          <a:p>
            <a:endParaRPr lang="en-US" dirty="0" smtClean="0"/>
          </a:p>
          <a:p>
            <a:r>
              <a:rPr lang="en-US" dirty="0" smtClean="0"/>
              <a:t>Line item – gives details or make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prices – apparent low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had any questions – you will get in your box.  Goes to your business account – enter response back in RA Platform.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vendor attachments. – BN material to show it met the specs.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916"/>
            <a:fld id="{6EF0C8E8-F7B3-45DC-A9ED-B20D3B0D8801}" type="slidenum">
              <a:rPr lang="en-US" smtClean="0"/>
              <a:pPr defTabSz="933916"/>
              <a:t>2</a:t>
            </a:fld>
            <a:endParaRPr lang="en-US" dirty="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4763">
              <a:buFont typeface="Arial" pitchFamily="34" charset="0"/>
              <a:buChar char="•"/>
              <a:defRPr/>
            </a:pPr>
            <a:endParaRPr lang="en-US" sz="800" dirty="0" smtClean="0">
              <a:latin typeface="Times"/>
            </a:endParaRPr>
          </a:p>
          <a:p>
            <a:endParaRPr lang="en-US" sz="800" dirty="0" smtClean="0"/>
          </a:p>
          <a:p>
            <a:pPr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Dashboard </a:t>
            </a:r>
          </a:p>
          <a:p>
            <a:r>
              <a:rPr lang="en-US" dirty="0" smtClean="0"/>
              <a:t>My Awards – Pending and  completed</a:t>
            </a:r>
          </a:p>
          <a:p>
            <a:endParaRPr lang="en-US" dirty="0" smtClean="0"/>
          </a:p>
          <a:p>
            <a:r>
              <a:rPr lang="en-US" dirty="0" smtClean="0"/>
              <a:t>Multiple to do a split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one – breakout of the bids – Mfg, PN how long its good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award – shows cumulative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made your selection  shows award is made</a:t>
            </a:r>
          </a:p>
          <a:p>
            <a:r>
              <a:rPr lang="en-US" dirty="0" smtClean="0"/>
              <a:t>Put it back into your </a:t>
            </a:r>
            <a:r>
              <a:rPr lang="en-US" dirty="0" err="1" smtClean="0"/>
              <a:t>Acquistion</a:t>
            </a:r>
            <a:r>
              <a:rPr lang="en-US" dirty="0" smtClean="0"/>
              <a:t> System – Notice goes to </a:t>
            </a:r>
            <a:r>
              <a:rPr lang="en-US" dirty="0" err="1" smtClean="0"/>
              <a:t>awardee</a:t>
            </a:r>
            <a:r>
              <a:rPr lang="en-US" dirty="0" smtClean="0"/>
              <a:t> and </a:t>
            </a:r>
            <a:r>
              <a:rPr lang="en-US" dirty="0" err="1" smtClean="0"/>
              <a:t>unsucessful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– Excel to save</a:t>
            </a:r>
          </a:p>
          <a:p>
            <a:r>
              <a:rPr lang="en-US" dirty="0" smtClean="0"/>
              <a:t>Get Report – shows on screen – see scrolling bar – sample to follow with data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916"/>
            <a:fld id="{6EF0C8E8-F7B3-45DC-A9ED-B20D3B0D8801}" type="slidenum">
              <a:rPr lang="en-US" smtClean="0"/>
              <a:pPr defTabSz="933916"/>
              <a:t>3</a:t>
            </a:fld>
            <a:endParaRPr lang="en-US" dirty="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4763">
              <a:buFont typeface="Arial" pitchFamily="34" charset="0"/>
              <a:buNone/>
              <a:defRPr/>
            </a:pPr>
            <a:endParaRPr lang="en-US" sz="800" b="1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42EF-3FB2-49C6-B099-29B2E55E5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265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286000"/>
            <a:ext cx="3967162" cy="12509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689350"/>
            <a:ext cx="3967162" cy="12509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01804"/>
            <a:ext cx="8229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D56C-6526-4F0F-A9D7-B0F613E59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265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962400" cy="265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01804"/>
            <a:ext cx="8229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2880" rIns="9144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5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953000"/>
            <a:ext cx="782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381000" y="61722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28600" y="3124200"/>
            <a:ext cx="8382000" cy="984885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b="0" dirty="0" smtClean="0"/>
              <a:t> </a:t>
            </a:r>
            <a:r>
              <a:rPr lang="en-US" b="0" dirty="0" smtClean="0">
                <a:solidFill>
                  <a:schemeClr val="bg1"/>
                </a:solidFill>
              </a:rPr>
              <a:t>GSA Government Managed Reverse Auction</a:t>
            </a:r>
            <a:br>
              <a:rPr lang="en-US" b="0" dirty="0" smtClean="0">
                <a:solidFill>
                  <a:schemeClr val="bg1"/>
                </a:solidFill>
              </a:rPr>
            </a:br>
            <a:endParaRPr lang="en-US" kern="120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GSA National Information Technology Commodity Program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579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1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2590800"/>
            <a:ext cx="3041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1077218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ReverseAuctions.gsa.gov </a:t>
            </a:r>
            <a:br>
              <a:rPr lang="en-US" dirty="0" smtClean="0">
                <a:solidFill>
                  <a:srgbClr val="000066"/>
                </a:solidFill>
                <a:latin typeface="Lucida Grande"/>
              </a:rPr>
            </a:br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          Industry Benefits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895600"/>
            <a:ext cx="7769225" cy="3048000"/>
          </a:xfrm>
        </p:spPr>
        <p:txBody>
          <a:bodyPr/>
          <a:lstStyle/>
          <a:p>
            <a:pPr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Direct contact with buyers</a:t>
            </a:r>
          </a:p>
          <a:p>
            <a:pPr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Same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log-in as eBuy</a:t>
            </a:r>
          </a:p>
          <a:p>
            <a:pPr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Complies with FAR 8.405(d)(3)(ii) by leveraging existing vendors that are available in GSA eBuy and eLibrary meeting fair opportunity requirements</a:t>
            </a:r>
          </a:p>
          <a:p>
            <a:pPr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Ability to conduct Small Business Set-Asides</a:t>
            </a:r>
          </a:p>
          <a:p>
            <a:pPr>
              <a:lnSpc>
                <a:spcPct val="15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pPr>
              <a:buClr>
                <a:srgbClr val="000066"/>
              </a:buClr>
            </a:pP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P_523"/>
          <p:cNvSpPr txBox="1">
            <a:spLocks/>
          </p:cNvSpPr>
          <p:nvPr/>
        </p:nvSpPr>
        <p:spPr>
          <a:xfrm>
            <a:off x="3200400" y="2362200"/>
            <a:ext cx="2918765" cy="18928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"/>
              <a:defRPr sz="2400">
                <a:solidFill>
                  <a:srgbClr val="013C8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400">
                <a:solidFill>
                  <a:srgbClr val="013C8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rgbClr val="013C8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ú"/>
              <a:defRPr sz="2400">
                <a:solidFill>
                  <a:srgbClr val="013C88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ú"/>
              <a:defRPr sz="2400">
                <a:solidFill>
                  <a:srgbClr val="013C88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ú"/>
              <a:defRPr sz="2400">
                <a:solidFill>
                  <a:srgbClr val="013C88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ú"/>
              <a:defRPr sz="2400">
                <a:solidFill>
                  <a:srgbClr val="013C88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ú"/>
              <a:defRPr sz="2400">
                <a:solidFill>
                  <a:srgbClr val="013C88"/>
                </a:solidFill>
                <a:latin typeface="+mn-lt"/>
              </a:defRPr>
            </a:lvl9pPr>
          </a:lstStyle>
          <a:p>
            <a:pPr>
              <a:buClrTx/>
              <a:buNone/>
            </a:pP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769225" cy="1077218"/>
          </a:xfrm>
          <a:noFill/>
        </p:spPr>
        <p:txBody>
          <a:bodyPr anchor="ctr"/>
          <a:lstStyle/>
          <a:p>
            <a:r>
              <a:rPr lang="en-US" dirty="0" smtClean="0">
                <a:latin typeface="Lucida Grande"/>
              </a:rPr>
              <a:t>          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ReverseAuctions.gsa.gov  </a:t>
            </a:r>
            <a:br>
              <a:rPr lang="en-US" dirty="0" smtClean="0">
                <a:solidFill>
                  <a:srgbClr val="000066"/>
                </a:solidFill>
                <a:latin typeface="Lucida Grande"/>
              </a:rPr>
            </a:br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      Industry Benefits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14400" y="2667000"/>
            <a:ext cx="7772400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Real time pricing is displayed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Vendor’s name withheld for privacy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Vendors are aware of where they stand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Price Reduction clause is not invoked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	(See GSAM 552.238-759(d)2)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Proxy bids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Web based program – allows all qualified vendors to participate depending on vehicle chosen by buyer</a:t>
            </a:r>
          </a:p>
        </p:txBody>
      </p:sp>
    </p:spTree>
    <p:extLst>
      <p:ext uri="{BB962C8B-B14F-4D97-AF65-F5344CB8AC3E}">
        <p14:creationId xmlns="" xmlns:p14="http://schemas.microsoft.com/office/powerpoint/2010/main" val="87102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30660"/>
            <a:ext cx="7769225" cy="1077218"/>
          </a:xfrm>
          <a:noFill/>
        </p:spPr>
        <p:txBody>
          <a:bodyPr anchor="ctr"/>
          <a:lstStyle/>
          <a:p>
            <a:r>
              <a:rPr lang="en-US" dirty="0" smtClean="0">
                <a:latin typeface="Lucida Grande"/>
              </a:rPr>
              <a:t>          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ReverseAuctions.gsa.gov </a:t>
            </a:r>
            <a:br>
              <a:rPr lang="en-US" dirty="0" smtClean="0">
                <a:solidFill>
                  <a:srgbClr val="000066"/>
                </a:solidFill>
                <a:latin typeface="Lucida Grande"/>
              </a:rPr>
            </a:br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</a:t>
            </a:r>
            <a:r>
              <a:rPr lang="en-US" dirty="0" smtClean="0">
                <a:latin typeface="Arial" pitchFamily="34" charset="0"/>
              </a:rPr>
              <a:t>Perhaps Less Suited For</a:t>
            </a:r>
            <a:endParaRPr lang="en-US" dirty="0" smtClean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90600" y="2438400"/>
            <a:ext cx="77692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Complex actions</a:t>
            </a:r>
          </a:p>
          <a:p>
            <a:pPr marL="800100" lvl="1" indent="-342900">
              <a:spcBef>
                <a:spcPts val="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Services with statement of work</a:t>
            </a:r>
          </a:p>
          <a:p>
            <a:pPr marL="800100" lvl="1" indent="-342900">
              <a:spcBef>
                <a:spcPts val="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When using non-price factors for evaluations</a:t>
            </a:r>
          </a:p>
          <a:p>
            <a:pPr marL="800100" lvl="1" indent="-342900">
              <a:spcBef>
                <a:spcPts val="0"/>
              </a:spcBef>
              <a:buClr>
                <a:srgbClr val="000066"/>
              </a:buClr>
            </a:pP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pPr marL="342900" indent="-342900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Some best value procurements /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tradeoffs</a:t>
            </a: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pPr marL="342900" indent="-342900">
              <a:spcBef>
                <a:spcPts val="0"/>
              </a:spcBef>
              <a:buClr>
                <a:srgbClr val="000066"/>
              </a:buClr>
            </a:pP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pPr marL="342900" indent="-342900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Sole source acquisitions</a:t>
            </a:r>
          </a:p>
          <a:p>
            <a:pPr marL="342900" indent="-342900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pPr marL="342900" indent="-342900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Low dollar value (micro purchase) – Buyer decides</a:t>
            </a:r>
          </a:p>
        </p:txBody>
      </p:sp>
    </p:spTree>
    <p:extLst>
      <p:ext uri="{BB962C8B-B14F-4D97-AF65-F5344CB8AC3E}">
        <p14:creationId xmlns="" xmlns:p14="http://schemas.microsoft.com/office/powerpoint/2010/main" val="370121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769225" cy="579438"/>
          </a:xfrm>
          <a:noFill/>
        </p:spPr>
        <p:txBody>
          <a:bodyPr anchor="ctr"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Reverse Auctions - DO NOT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90600" y="2333685"/>
            <a:ext cx="7769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Take the place of buyer’s decision making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Choose, write or include appropriate clause – contracting officers’ function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Take the place of contracting officers’ or card holders’ decision 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Reverse auction is a method to receive quotes in a faster more robust and competitive environment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Add steps to the procurement process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F4184"/>
              </a:solidFill>
              <a:latin typeface="Lucida Grande"/>
            </a:endParaRP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21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Who Can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467600" cy="682696"/>
          </a:xfrm>
          <a:prstGeom prst="rect">
            <a:avLst/>
          </a:prstGeom>
        </p:spPr>
      </p:pic>
      <p:pic>
        <p:nvPicPr>
          <p:cNvPr id="12" name="Content Placeholder 11" descr="1-17-2014 4-33-15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8686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pic>
        <p:nvPicPr>
          <p:cNvPr id="8" name="Content Placeholder 7" descr="1-17-2014 4-25-11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46" y="536964"/>
            <a:ext cx="8811154" cy="5711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pic>
        <p:nvPicPr>
          <p:cNvPr id="8" name="Content Placeholder 7" descr="1-17-2014 4-26-16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8057143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How To Access GSA Reverse Auction Platform?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7769225" cy="3048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ReverseAuctions.gsa.gov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GSA Advantage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1-13-2014 2-15-52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8392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24-29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8392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737F90FD-17AD-4078-A249-3BDB29A0676D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Agenda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362200"/>
            <a:ext cx="7620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None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Government Managed Reverse Auction Platform</a:t>
            </a:r>
          </a:p>
          <a:p>
            <a:pPr>
              <a:buClr>
                <a:schemeClr val="accent6"/>
              </a:buClr>
              <a:buNone/>
            </a:pPr>
            <a:endParaRPr lang="en-US" sz="2800" dirty="0" smtClean="0">
              <a:solidFill>
                <a:srgbClr val="000066"/>
              </a:solidFill>
              <a:latin typeface="Lucida Grande"/>
              <a:cs typeface="Times New Roman" pitchFamily="18" charset="0"/>
            </a:endParaRPr>
          </a:p>
          <a:p>
            <a:pPr lvl="1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  Overview</a:t>
            </a:r>
          </a:p>
          <a:p>
            <a:pPr lvl="1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  What is available today</a:t>
            </a:r>
          </a:p>
          <a:p>
            <a:pPr lvl="1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  Benefits for buyers, management and industry</a:t>
            </a:r>
          </a:p>
          <a:p>
            <a:pPr lvl="1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  Level III Information</a:t>
            </a:r>
          </a:p>
          <a:p>
            <a:pPr lvl="1" algn="just"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  <a:cs typeface="Times New Roman" pitchFamily="18" charset="0"/>
              </a:rPr>
              <a:t>  Contact Information</a:t>
            </a:r>
            <a:endParaRPr lang="en-US" dirty="0">
              <a:solidFill>
                <a:srgbClr val="000066"/>
              </a:solidFill>
              <a:latin typeface="Lucida Grande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31-08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38-0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41-51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763000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44-52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47-1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839199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2-48-02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8392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03-1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7630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04-45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8839199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06-05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686800" cy="601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07-5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52" y="533400"/>
            <a:ext cx="8703648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737F90FD-17AD-4078-A249-3BDB29A0676D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226425" cy="579438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ReverseAuctions.gsa.gov – Overview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62200"/>
            <a:ext cx="7924800" cy="3896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Efficient and cost-effective process for buying non-complex commodities and simple services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Drives down the total cost of acquisitions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Increases savings to customers and taxpayers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Streamlines procurement cycle time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Complies with security and  acquisition requirements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Provides spend data and historical pricing</a:t>
            </a:r>
          </a:p>
          <a:p>
            <a:pPr marL="460375" indent="-342900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Interfaces with existing systems, i.e. eBuy , eLibrary  for authentication and catalog updates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0-2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7630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2-0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4-18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86800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5-54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7630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7-2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7630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18-35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867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24-22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799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26-46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868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26-46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7630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pic>
        <p:nvPicPr>
          <p:cNvPr id="6" name="Picture 5" descr="1-13-2014 3-28-1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3771429" cy="1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29-31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86800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5347597"/>
            <a:ext cx="7772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4184"/>
              </a:buClr>
            </a:pPr>
            <a:endParaRPr lang="en-US" sz="2000" dirty="0" smtClean="0">
              <a:solidFill>
                <a:srgbClr val="0F4184"/>
              </a:solidFill>
              <a:latin typeface="Lucida Grande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</a:pPr>
            <a:endParaRPr lang="en-US" sz="2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</p:txBody>
      </p:sp>
      <p:sp>
        <p:nvSpPr>
          <p:cNvPr id="12" name="Title 26"/>
          <p:cNvSpPr>
            <a:spLocks noGrp="1"/>
          </p:cNvSpPr>
          <p:nvPr>
            <p:ph type="title"/>
          </p:nvPr>
        </p:nvSpPr>
        <p:spPr>
          <a:xfrm>
            <a:off x="917575" y="1295400"/>
            <a:ext cx="8226425" cy="579438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What is Available Today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2286001"/>
          <a:ext cx="7391400" cy="44451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5700"/>
                <a:gridCol w="3695700"/>
              </a:tblGrid>
              <a:tr h="56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66"/>
                          </a:solidFill>
                        </a:rPr>
                        <a:t>23V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Automotive Superstore</a:t>
                      </a:r>
                      <a:endParaRPr lang="en-US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66"/>
                          </a:solidFill>
                        </a:rPr>
                        <a:t>70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Information Technology Equipment, Software, Services, etc.</a:t>
                      </a:r>
                      <a:endParaRPr lang="en-US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2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51V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Hardware Superstore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71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Furniture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56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56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Buildings and Building Material,</a:t>
                      </a:r>
                      <a:r>
                        <a:rPr lang="en-US" sz="1600" b="0" i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Industrial Services and Supplies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73 – Food Service, Hospitality, Cleaning Equipment, Supplies, etc.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56139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58 I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Professional Audio, Video Telemetry,</a:t>
                      </a:r>
                      <a:r>
                        <a:rPr lang="en-US" sz="1600" b="0" i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Tracking, Recording, etc.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 75 – Office</a:t>
                      </a:r>
                      <a:r>
                        <a:rPr lang="en-US" sz="1600" b="0" i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Products, Supplies and Services, and New Products/Technology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2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66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Scientific Equipment and Services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78 – Sports, Promotional, Outdoor, etc.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56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67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Photographic Equipment</a:t>
                      </a:r>
                      <a:endParaRPr lang="en-US" sz="16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l"/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84 – Total Solutions for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Law Enforcement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56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66"/>
                          </a:solidFill>
                        </a:rPr>
                        <a:t>65</a:t>
                      </a:r>
                      <a:r>
                        <a:rPr lang="en-US" sz="1600" b="0" baseline="0" dirty="0" smtClean="0">
                          <a:solidFill>
                            <a:srgbClr val="000066"/>
                          </a:solidFill>
                        </a:rPr>
                        <a:t> I B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Pharmaceuticals and Drugs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65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II A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Medical Equipment and Supplies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56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65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II C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Dental Equipment and Supplies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65 II F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Patient Mobility Devices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2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65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V A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X-ray Equipment and Supplies 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65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VII – </a:t>
                      </a:r>
                      <a:r>
                        <a:rPr lang="en-US" sz="1600" b="0" i="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In Vitro Diagnostics, Reagents 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90500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GSA and</a:t>
                      </a:r>
                      <a:r>
                        <a:rPr lang="en-US" baseline="0" dirty="0" smtClean="0"/>
                        <a:t> VA</a:t>
                      </a:r>
                      <a:r>
                        <a:rPr lang="en-US" dirty="0" smtClean="0"/>
                        <a:t> Schedules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972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3-2014 3-30-3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7630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3-05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8686800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3-58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686800" cy="563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5-21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87630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6-34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88392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8-11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8762999" cy="594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3-48-39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8686799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  <p:pic>
        <p:nvPicPr>
          <p:cNvPr id="7" name="Content Placeholder 6" descr="1-14-2014 4-08-29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86868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4-15-06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534399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4-15-52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5344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5347597"/>
            <a:ext cx="7772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4184"/>
              </a:buClr>
            </a:pPr>
            <a:endParaRPr lang="en-US" sz="2000" dirty="0" smtClean="0">
              <a:solidFill>
                <a:srgbClr val="0F4184"/>
              </a:solidFill>
              <a:latin typeface="Lucida Grande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</a:pPr>
            <a:endParaRPr lang="en-US" sz="2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</p:txBody>
      </p:sp>
      <p:sp>
        <p:nvSpPr>
          <p:cNvPr id="12" name="Title 26"/>
          <p:cNvSpPr>
            <a:spLocks noGrp="1"/>
          </p:cNvSpPr>
          <p:nvPr>
            <p:ph type="title"/>
          </p:nvPr>
        </p:nvSpPr>
        <p:spPr>
          <a:xfrm>
            <a:off x="917575" y="1295400"/>
            <a:ext cx="8226425" cy="579438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  What is Available Today – cont.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636520"/>
          <a:ext cx="7315200" cy="1960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57600"/>
                <a:gridCol w="3657600"/>
              </a:tblGrid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66"/>
                          </a:solidFill>
                        </a:rPr>
                        <a:t>FSSI Office Supplies</a:t>
                      </a:r>
                      <a:endParaRPr lang="en-US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66"/>
                          </a:solidFill>
                        </a:rPr>
                        <a:t>Navy</a:t>
                      </a:r>
                      <a:r>
                        <a:rPr lang="en-US" sz="1600" b="0" baseline="0" dirty="0" smtClean="0">
                          <a:solidFill>
                            <a:srgbClr val="000066"/>
                          </a:solidFill>
                        </a:rPr>
                        <a:t> Furniture BPAs</a:t>
                      </a:r>
                      <a:endParaRPr lang="en-US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NITCP Computers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NITCP Tablets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NITCP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Data Center Equipment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NITCP Video Teleconferencing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Equipment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NITCP Mobile</a:t>
                      </a:r>
                      <a:r>
                        <a:rPr lang="en-US" sz="1600" baseline="0" dirty="0" smtClean="0">
                          <a:solidFill>
                            <a:srgbClr val="000066"/>
                          </a:solidFill>
                        </a:rPr>
                        <a:t> Solution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NITCP Monitors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66"/>
                          </a:solidFill>
                        </a:rPr>
                        <a:t>FSSI Wireless BPAs</a:t>
                      </a:r>
                      <a:endParaRPr lang="en-US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Smart Buy BPAs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2286000"/>
          <a:ext cx="731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GSA Multiple Award Schedule</a:t>
                      </a:r>
                      <a:r>
                        <a:rPr lang="en-US" baseline="0" dirty="0" smtClean="0"/>
                        <a:t> BPAs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972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4-16-48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8229600" cy="6019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4-17-38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86868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-14-2014 4-20-13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09600"/>
            <a:ext cx="8534400" cy="579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10772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66"/>
                </a:solidFill>
              </a:rPr>
              <a:t>ReverseAuctions.gsa.gov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  Sample level III data fields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3808412" cy="3048000"/>
          </a:xfrm>
        </p:spPr>
        <p:txBody>
          <a:bodyPr/>
          <a:lstStyle/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Awarded Vendor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Award Date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Number of Bidders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Manufacture Name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Manufacture Part Number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Contract Number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SIN Selecte</a:t>
            </a:r>
            <a:r>
              <a:rPr lang="en-US" sz="2400" dirty="0" smtClean="0">
                <a:solidFill>
                  <a:srgbClr val="0F4184"/>
                </a:solidFill>
                <a:latin typeface="Lucida Grande"/>
              </a:rPr>
              <a:t>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743200"/>
            <a:ext cx="3808413" cy="3048000"/>
          </a:xfrm>
        </p:spPr>
        <p:txBody>
          <a:bodyPr/>
          <a:lstStyle/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Line Items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Funding Number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Quantity 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Government Estimate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Awarded Price (Total Price)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Savings 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Lucida Grande"/>
              </a:rPr>
              <a:t>Agency and Bureau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ABE7-0016-4AD7-9A67-CFD93CD4545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762000"/>
            <a:ext cx="3041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1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       National Information Technology Commodity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69225" cy="1077218"/>
          </a:xfrm>
        </p:spPr>
        <p:txBody>
          <a:bodyPr/>
          <a:lstStyle/>
          <a:p>
            <a:r>
              <a:rPr lang="en-US" dirty="0" smtClean="0">
                <a:latin typeface="Lucida Grande"/>
              </a:rPr>
              <a:t>                    </a:t>
            </a:r>
            <a:br>
              <a:rPr lang="en-US" dirty="0" smtClean="0">
                <a:latin typeface="Lucida Grande"/>
              </a:rPr>
            </a:br>
            <a:r>
              <a:rPr lang="en-US" dirty="0" smtClean="0">
                <a:latin typeface="Lucida Grande"/>
              </a:rPr>
              <a:t>                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Points of Contact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0600" y="2133600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F4184"/>
              </a:solidFill>
              <a:latin typeface="Lucida Grande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GSA Reverse Auction Program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Phone: (855) 850-4827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Program email: gsareverseauctions@gsa.gov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Helpdesk: reverseauctionshelp@gsa.gov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endParaRPr lang="en-US" dirty="0">
              <a:solidFill>
                <a:srgbClr val="0F4184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484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125250"/>
            <a:ext cx="7769225" cy="584775"/>
          </a:xfrm>
          <a:noFill/>
        </p:spPr>
        <p:txBody>
          <a:bodyPr anchor="ctr"/>
          <a:lstStyle/>
          <a:p>
            <a:r>
              <a:rPr lang="en-US" dirty="0" smtClean="0"/>
              <a:t>                Points of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8200" y="1853553"/>
            <a:ext cx="7772400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Dallas Hayes – (404) 915-3060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 Dallas.Hayes@gsa.gov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Charles Wingate – (404) 331-1632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 Charles.Wingate@gsa.gov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Teresa Carrington – (404) 331-7838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 Teresa.Carrington@gsa.gov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NITCP Contacts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 phone: (855) 850-4827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F4184"/>
                </a:solidFill>
                <a:latin typeface="+mn-lt"/>
              </a:rPr>
              <a:t> email: itcommodities@gsa.gov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endParaRPr lang="en-US" dirty="0">
              <a:solidFill>
                <a:srgbClr val="0F4184"/>
              </a:solidFill>
              <a:latin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762000"/>
            <a:ext cx="3041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1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        National Information Technology Commodity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3399"/>
                </a:solidFill>
                <a:latin typeface="Lucida Grande"/>
              </a:rPr>
              <a:t>                         </a:t>
            </a:r>
            <a:r>
              <a:rPr lang="en-US" kern="1200" dirty="0" smtClean="0">
                <a:solidFill>
                  <a:srgbClr val="000066"/>
                </a:solidFill>
                <a:latin typeface="Lucida Grande"/>
              </a:rPr>
              <a:t>Questions?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5" descr="MPj04331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544068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121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5347597"/>
            <a:ext cx="7772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4184"/>
              </a:buClr>
            </a:pPr>
            <a:endParaRPr lang="en-US" sz="2000" dirty="0" smtClean="0">
              <a:solidFill>
                <a:srgbClr val="0F4184"/>
              </a:solidFill>
              <a:latin typeface="Lucida Grande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</a:pPr>
            <a:endParaRPr lang="en-US" sz="2000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5390"/>
              </a:solidFill>
              <a:latin typeface="Century Gothic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2286000"/>
          <a:ext cx="7467600" cy="138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33800"/>
                <a:gridCol w="3733800"/>
              </a:tblGrid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General</a:t>
                      </a:r>
                      <a:r>
                        <a:rPr lang="en-US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Services Administration</a:t>
                      </a:r>
                      <a:endParaRPr lang="en-US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Army </a:t>
                      </a:r>
                      <a:endParaRPr lang="en-US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Navy 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Treasury 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Transportation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Center for Disease Control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Defense Logistic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Agency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905000"/>
          <a:ext cx="746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Input from Agencies 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769225" cy="15696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ReverseAuctions.gsa.gov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3810000"/>
          <a:ext cx="746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Users 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4191000"/>
          <a:ext cx="7467600" cy="2418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33800"/>
                <a:gridCol w="3733800"/>
              </a:tblGrid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GSA</a:t>
                      </a:r>
                      <a:endParaRPr lang="en-US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 Navy</a:t>
                      </a:r>
                      <a:endParaRPr lang="en-US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Air Force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Army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Agriculture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Commerce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Energy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Health and Human Services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Homeland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Security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of Justice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Labor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of Interior 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Department of Veteran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Affairs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Office of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Secretary of Defense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972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1077218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ReverseAuctions.gsa.gov </a:t>
            </a:r>
            <a:br>
              <a:rPr lang="en-US" dirty="0" smtClean="0">
                <a:solidFill>
                  <a:srgbClr val="000066"/>
                </a:solidFill>
                <a:latin typeface="Lucida Grande"/>
              </a:rPr>
            </a:br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          Buyer Benefits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895600"/>
            <a:ext cx="7769225" cy="3048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Same log-in as eBuy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Complies with FAR 8.405 by leveraging existing vendors that are available in GSA eBuy and </a:t>
            </a:r>
            <a:r>
              <a:rPr lang="en-US" dirty="0" err="1" smtClean="0">
                <a:solidFill>
                  <a:srgbClr val="000066"/>
                </a:solidFill>
                <a:latin typeface="Lucida Grande"/>
              </a:rPr>
              <a:t>eLibrary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 meeting fair opportunity competition requirements</a:t>
            </a:r>
          </a:p>
          <a:p>
            <a:pPr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History on previous purchases</a:t>
            </a:r>
          </a:p>
          <a:p>
            <a:pPr>
              <a:lnSpc>
                <a:spcPct val="150000"/>
              </a:lnSpc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Real time pricing</a:t>
            </a:r>
          </a:p>
          <a:p>
            <a:pPr>
              <a:lnSpc>
                <a:spcPct val="150000"/>
              </a:lnSpc>
              <a:buClr>
                <a:srgbClr val="0F4184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0066"/>
              </a:solidFill>
              <a:latin typeface="Lucida Grande"/>
            </a:endParaRPr>
          </a:p>
          <a:p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0682B7AF-E047-4C9D-BA80-B15FF74B9D8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69225" cy="1077218"/>
          </a:xfrm>
        </p:spPr>
        <p:txBody>
          <a:bodyPr/>
          <a:lstStyle/>
          <a:p>
            <a:r>
              <a:rPr lang="en-US" dirty="0" smtClean="0">
                <a:latin typeface="Lucida Grande"/>
              </a:rPr>
              <a:t>          </a:t>
            </a: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ReverseAuctions.gsa.gov </a:t>
            </a:r>
            <a:br>
              <a:rPr lang="en-US" dirty="0" smtClean="0">
                <a:solidFill>
                  <a:srgbClr val="000066"/>
                </a:solidFill>
                <a:latin typeface="Lucida Grande"/>
              </a:rPr>
            </a:br>
            <a:r>
              <a:rPr lang="en-US" dirty="0" smtClean="0">
                <a:solidFill>
                  <a:srgbClr val="000066"/>
                </a:solidFill>
                <a:latin typeface="Lucida Grande"/>
              </a:rPr>
              <a:t>             Management Benefits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62000" y="2514600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Self service - efficient and cost effective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Transparency in procurement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Clear information and audit trail to display low price history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–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Reduces the need for FOIA request on prices paid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Run agency reports for different levels based on organizational levels (spend/level III reporting)</a:t>
            </a:r>
          </a:p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Download in MS Excel for audit trail/internal files</a:t>
            </a:r>
            <a:endParaRPr lang="en-US" dirty="0">
              <a:solidFill>
                <a:srgbClr val="000066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4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</a:pPr>
            <a:fld id="{9422FCD0-36EB-4265-98F2-5DF882D724E7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</a:pPr>
              <a:t>9</a:t>
            </a:fld>
            <a:endParaRPr lang="en-US" dirty="0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013" y="685800"/>
            <a:ext cx="3041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Integrated Technology Services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3399"/>
                </a:solidFill>
                <a:latin typeface="Lucida Grande"/>
              </a:rPr>
              <a:t>              </a:t>
            </a:r>
            <a:r>
              <a:rPr lang="en-US" sz="3200" b="1" dirty="0" smtClean="0">
                <a:solidFill>
                  <a:srgbClr val="000066"/>
                </a:solidFill>
                <a:latin typeface="Lucida Grande"/>
              </a:rPr>
              <a:t>ReverseAuctions.gsa.gov </a:t>
            </a:r>
            <a:br>
              <a:rPr lang="en-US" sz="3200" b="1" dirty="0" smtClean="0">
                <a:solidFill>
                  <a:srgbClr val="000066"/>
                </a:solidFill>
                <a:latin typeface="Lucida Grande"/>
              </a:rPr>
            </a:br>
            <a:r>
              <a:rPr lang="en-US" sz="3200" b="1" dirty="0" smtClean="0">
                <a:solidFill>
                  <a:srgbClr val="000066"/>
                </a:solidFill>
                <a:latin typeface="Lucida Grande"/>
              </a:rPr>
              <a:t>                 Management Benefits</a:t>
            </a:r>
            <a:endParaRPr lang="en-US" sz="3200" b="1" dirty="0">
              <a:solidFill>
                <a:srgbClr val="000066"/>
              </a:solidFill>
              <a:latin typeface="Lucida Grand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743200"/>
            <a:ext cx="7924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F4184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No Additional Fees for products purchased on GSA schedule vehicles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Multiple Award Schedule Contracts (MAS)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NITCP IT Commodity BPAs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Federal Strategic Sourcing BPAs (FSSI) </a:t>
            </a:r>
          </a:p>
          <a:p>
            <a:pPr marL="800100" lvl="1" indent="-342900">
              <a:spcBef>
                <a:spcPct val="20000"/>
              </a:spcBef>
              <a:buClr>
                <a:srgbClr val="0F4184"/>
              </a:buClr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Lucida Grande"/>
              </a:rPr>
              <a:t>Agency BPAs against Multiple Award Schedule Contracts (MAS)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35644</TotalTime>
  <Words>1074</Words>
  <Application>Microsoft Office PowerPoint</Application>
  <PresentationFormat>On-screen Show (4:3)</PresentationFormat>
  <Paragraphs>292</Paragraphs>
  <Slides>56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GSA Powerpoint template</vt:lpstr>
      <vt:lpstr> GSA Government Managed Reverse Auction </vt:lpstr>
      <vt:lpstr>                             Agenda</vt:lpstr>
      <vt:lpstr>ReverseAuctions.gsa.gov – Overview</vt:lpstr>
      <vt:lpstr>        What is Available Today</vt:lpstr>
      <vt:lpstr>  What is Available Today – cont.</vt:lpstr>
      <vt:lpstr>ReverseAuctions.gsa.gov  </vt:lpstr>
      <vt:lpstr>            ReverseAuctions.gsa.gov                        Buyer Benefits</vt:lpstr>
      <vt:lpstr>          ReverseAuctions.gsa.gov               Management Benefits</vt:lpstr>
      <vt:lpstr>Slide 9</vt:lpstr>
      <vt:lpstr>            ReverseAuctions.gsa.gov                        Industry Benefits</vt:lpstr>
      <vt:lpstr>           ReverseAuctions.gsa.gov                     Industry Benefits</vt:lpstr>
      <vt:lpstr>           ReverseAuctions.gsa.gov            Perhaps Less Suited For</vt:lpstr>
      <vt:lpstr>           Reverse Auctions - DO NOT</vt:lpstr>
      <vt:lpstr>Who Can Use It</vt:lpstr>
      <vt:lpstr>Slide 15</vt:lpstr>
      <vt:lpstr>  </vt:lpstr>
      <vt:lpstr>How To Access GSA Reverse Auction Platform?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ReverseAuctions.gsa.gov    Sample level III data fields</vt:lpstr>
      <vt:lpstr>                                      Points of Contact</vt:lpstr>
      <vt:lpstr>                Points of Contact</vt:lpstr>
      <vt:lpstr>                         Questions?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GSA</dc:creator>
  <cp:lastModifiedBy>Charles E. Wingate</cp:lastModifiedBy>
  <cp:revision>494</cp:revision>
  <cp:lastPrinted>2000-10-09T13:28:30Z</cp:lastPrinted>
  <dcterms:created xsi:type="dcterms:W3CDTF">2000-04-20T12:10:32Z</dcterms:created>
  <dcterms:modified xsi:type="dcterms:W3CDTF">2014-03-10T23:00:24Z</dcterms:modified>
</cp:coreProperties>
</file>