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83" autoAdjust="0"/>
  </p:normalViewPr>
  <p:slideViewPr>
    <p:cSldViewPr>
      <p:cViewPr varScale="1">
        <p:scale>
          <a:sx n="68" d="100"/>
          <a:sy n="68" d="100"/>
        </p:scale>
        <p:origin x="-11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46A62-F903-42B9-AC8F-3DBD8098755F}" type="doc">
      <dgm:prSet loTypeId="urn:microsoft.com/office/officeart/2005/8/layout/process4" loCatId="list" qsTypeId="urn:microsoft.com/office/officeart/2005/8/quickstyle/simple1" qsCatId="simple" csTypeId="urn:microsoft.com/office/officeart/2005/8/colors/accent4_1" csCatId="accent4" phldr="1"/>
      <dgm:spPr/>
      <dgm:t>
        <a:bodyPr/>
        <a:lstStyle/>
        <a:p>
          <a:endParaRPr lang="en-US"/>
        </a:p>
      </dgm:t>
    </dgm:pt>
    <dgm:pt modelId="{56928E63-EA38-47D1-B8F0-D32B34310C2B}">
      <dgm:prSet/>
      <dgm:spPr/>
      <dgm:t>
        <a:bodyPr/>
        <a:lstStyle/>
        <a:p>
          <a:pPr rtl="0"/>
          <a:r>
            <a:rPr lang="en-US" b="1" dirty="0" smtClean="0">
              <a:solidFill>
                <a:schemeClr val="accent3">
                  <a:lumMod val="75000"/>
                </a:schemeClr>
              </a:solidFill>
            </a:rPr>
            <a:t>1. Create a hazardous chemical inventory</a:t>
          </a:r>
          <a:endParaRPr lang="en-US" dirty="0">
            <a:solidFill>
              <a:schemeClr val="accent3">
                <a:lumMod val="75000"/>
              </a:schemeClr>
            </a:solidFill>
          </a:endParaRPr>
        </a:p>
      </dgm:t>
    </dgm:pt>
    <dgm:pt modelId="{621B7B76-44CF-4D0A-B567-73655E06C2BD}" type="parTrans" cxnId="{4A734DC7-0E54-4C42-926B-381459090B1C}">
      <dgm:prSet/>
      <dgm:spPr/>
      <dgm:t>
        <a:bodyPr/>
        <a:lstStyle/>
        <a:p>
          <a:endParaRPr lang="en-US"/>
        </a:p>
      </dgm:t>
    </dgm:pt>
    <dgm:pt modelId="{4E5DCE58-05B0-422E-9A06-C9DD54F5371E}" type="sibTrans" cxnId="{4A734DC7-0E54-4C42-926B-381459090B1C}">
      <dgm:prSet/>
      <dgm:spPr/>
      <dgm:t>
        <a:bodyPr/>
        <a:lstStyle/>
        <a:p>
          <a:endParaRPr lang="en-US"/>
        </a:p>
      </dgm:t>
    </dgm:pt>
    <dgm:pt modelId="{0A21BFD5-74D7-4762-AF56-E819EF90F15B}">
      <dgm:prSet/>
      <dgm:spPr/>
      <dgm:t>
        <a:bodyPr/>
        <a:lstStyle/>
        <a:p>
          <a:pPr rtl="0"/>
          <a:r>
            <a:rPr lang="en-US" b="1" dirty="0" smtClean="0">
              <a:solidFill>
                <a:schemeClr val="accent3">
                  <a:lumMod val="75000"/>
                </a:schemeClr>
              </a:solidFill>
            </a:rPr>
            <a:t>2. Ensure each chemical has a GHS-style safety data sheet</a:t>
          </a:r>
          <a:endParaRPr lang="en-US" dirty="0">
            <a:solidFill>
              <a:schemeClr val="accent3">
                <a:lumMod val="75000"/>
              </a:schemeClr>
            </a:solidFill>
          </a:endParaRPr>
        </a:p>
      </dgm:t>
    </dgm:pt>
    <dgm:pt modelId="{2A443E47-A855-461F-A826-48A3E0A35583}" type="parTrans" cxnId="{F5A37438-F0D1-4778-B689-016F218F5BC4}">
      <dgm:prSet/>
      <dgm:spPr/>
      <dgm:t>
        <a:bodyPr/>
        <a:lstStyle/>
        <a:p>
          <a:endParaRPr lang="en-US"/>
        </a:p>
      </dgm:t>
    </dgm:pt>
    <dgm:pt modelId="{4A6FB1D6-9DFE-4E45-83CD-006F870E9E40}" type="sibTrans" cxnId="{F5A37438-F0D1-4778-B689-016F218F5BC4}">
      <dgm:prSet/>
      <dgm:spPr/>
      <dgm:t>
        <a:bodyPr/>
        <a:lstStyle/>
        <a:p>
          <a:endParaRPr lang="en-US"/>
        </a:p>
      </dgm:t>
    </dgm:pt>
    <dgm:pt modelId="{DBB7E07A-9A79-450D-BE7C-5B2DF963166F}">
      <dgm:prSet/>
      <dgm:spPr/>
      <dgm:t>
        <a:bodyPr/>
        <a:lstStyle/>
        <a:p>
          <a:pPr rtl="0"/>
          <a:r>
            <a:rPr lang="en-US" b="1" dirty="0" smtClean="0">
              <a:solidFill>
                <a:schemeClr val="accent3">
                  <a:lumMod val="75000"/>
                </a:schemeClr>
              </a:solidFill>
            </a:rPr>
            <a:t>3. Ensure each chemical container is properly labeled</a:t>
          </a:r>
          <a:endParaRPr lang="en-US" b="1" dirty="0">
            <a:solidFill>
              <a:schemeClr val="accent3">
                <a:lumMod val="75000"/>
              </a:schemeClr>
            </a:solidFill>
          </a:endParaRPr>
        </a:p>
      </dgm:t>
    </dgm:pt>
    <dgm:pt modelId="{366828E9-8393-42F1-8A05-CED09C33413A}" type="parTrans" cxnId="{7668E972-BDA4-4826-82C2-12C94929F1AE}">
      <dgm:prSet/>
      <dgm:spPr/>
      <dgm:t>
        <a:bodyPr/>
        <a:lstStyle/>
        <a:p>
          <a:endParaRPr lang="en-US"/>
        </a:p>
      </dgm:t>
    </dgm:pt>
    <dgm:pt modelId="{5206DC24-F6B5-4A84-985B-950A4805CBD8}" type="sibTrans" cxnId="{7668E972-BDA4-4826-82C2-12C94929F1AE}">
      <dgm:prSet/>
      <dgm:spPr/>
      <dgm:t>
        <a:bodyPr/>
        <a:lstStyle/>
        <a:p>
          <a:endParaRPr lang="en-US"/>
        </a:p>
      </dgm:t>
    </dgm:pt>
    <dgm:pt modelId="{63194C0C-672F-4480-88C0-3968088F9398}">
      <dgm:prSet/>
      <dgm:spPr/>
      <dgm:t>
        <a:bodyPr/>
        <a:lstStyle/>
        <a:p>
          <a:pPr rtl="0"/>
          <a:r>
            <a:rPr lang="en-US" b="1" dirty="0" smtClean="0">
              <a:solidFill>
                <a:schemeClr val="accent3">
                  <a:lumMod val="75000"/>
                </a:schemeClr>
              </a:solidFill>
            </a:rPr>
            <a:t>4. Create and implement an employee training program</a:t>
          </a:r>
          <a:endParaRPr lang="en-US" dirty="0">
            <a:solidFill>
              <a:schemeClr val="accent3">
                <a:lumMod val="75000"/>
              </a:schemeClr>
            </a:solidFill>
          </a:endParaRPr>
        </a:p>
      </dgm:t>
    </dgm:pt>
    <dgm:pt modelId="{7C62ADBD-FE0E-40F5-ADB1-2E0E4925374F}" type="parTrans" cxnId="{45C4495F-E838-4894-A4C8-33E0B46E889B}">
      <dgm:prSet/>
      <dgm:spPr/>
      <dgm:t>
        <a:bodyPr/>
        <a:lstStyle/>
        <a:p>
          <a:endParaRPr lang="en-US"/>
        </a:p>
      </dgm:t>
    </dgm:pt>
    <dgm:pt modelId="{68B635A8-0F32-4AB5-9CE7-FDAD5732AECF}" type="sibTrans" cxnId="{45C4495F-E838-4894-A4C8-33E0B46E889B}">
      <dgm:prSet/>
      <dgm:spPr/>
      <dgm:t>
        <a:bodyPr/>
        <a:lstStyle/>
        <a:p>
          <a:endParaRPr lang="en-US"/>
        </a:p>
      </dgm:t>
    </dgm:pt>
    <dgm:pt modelId="{C2317109-FCC6-4936-BC6D-A01A9BE8B653}">
      <dgm:prSet/>
      <dgm:spPr/>
      <dgm:t>
        <a:bodyPr/>
        <a:lstStyle/>
        <a:p>
          <a:pPr rtl="0"/>
          <a:r>
            <a:rPr lang="en-US" b="1" dirty="0" smtClean="0">
              <a:solidFill>
                <a:schemeClr val="accent3">
                  <a:lumMod val="75000"/>
                </a:schemeClr>
              </a:solidFill>
            </a:rPr>
            <a:t>5. Develop a written </a:t>
          </a:r>
          <a:r>
            <a:rPr lang="en-US" b="1" dirty="0" err="1" smtClean="0">
              <a:solidFill>
                <a:schemeClr val="accent3">
                  <a:lumMod val="75000"/>
                </a:schemeClr>
              </a:solidFill>
            </a:rPr>
            <a:t>HazCom</a:t>
          </a:r>
          <a:r>
            <a:rPr lang="en-US" b="1" dirty="0" smtClean="0">
              <a:solidFill>
                <a:schemeClr val="accent3">
                  <a:lumMod val="75000"/>
                </a:schemeClr>
              </a:solidFill>
            </a:rPr>
            <a:t> program</a:t>
          </a:r>
          <a:endParaRPr lang="en-US" dirty="0">
            <a:solidFill>
              <a:schemeClr val="accent3">
                <a:lumMod val="75000"/>
              </a:schemeClr>
            </a:solidFill>
          </a:endParaRPr>
        </a:p>
      </dgm:t>
    </dgm:pt>
    <dgm:pt modelId="{DA16C8C9-2C78-48E0-8FCC-529719B54251}" type="parTrans" cxnId="{6A89D7E1-AFD8-49C3-B59F-318D958816DB}">
      <dgm:prSet/>
      <dgm:spPr/>
      <dgm:t>
        <a:bodyPr/>
        <a:lstStyle/>
        <a:p>
          <a:endParaRPr lang="en-US"/>
        </a:p>
      </dgm:t>
    </dgm:pt>
    <dgm:pt modelId="{9A09AB16-ECDF-4672-8DD2-BBF89C8849CE}" type="sibTrans" cxnId="{6A89D7E1-AFD8-49C3-B59F-318D958816DB}">
      <dgm:prSet/>
      <dgm:spPr/>
      <dgm:t>
        <a:bodyPr/>
        <a:lstStyle/>
        <a:p>
          <a:endParaRPr lang="en-US"/>
        </a:p>
      </dgm:t>
    </dgm:pt>
    <dgm:pt modelId="{950AB0EF-74FE-42D3-9C53-75091A2EF4CF}" type="pres">
      <dgm:prSet presAssocID="{95146A62-F903-42B9-AC8F-3DBD8098755F}" presName="Name0" presStyleCnt="0">
        <dgm:presLayoutVars>
          <dgm:dir/>
          <dgm:animLvl val="lvl"/>
          <dgm:resizeHandles val="exact"/>
        </dgm:presLayoutVars>
      </dgm:prSet>
      <dgm:spPr/>
      <dgm:t>
        <a:bodyPr/>
        <a:lstStyle/>
        <a:p>
          <a:endParaRPr lang="en-US"/>
        </a:p>
      </dgm:t>
    </dgm:pt>
    <dgm:pt modelId="{27EFFFD1-918D-454B-9D52-DC325A879999}" type="pres">
      <dgm:prSet presAssocID="{C2317109-FCC6-4936-BC6D-A01A9BE8B653}" presName="boxAndChildren" presStyleCnt="0"/>
      <dgm:spPr/>
      <dgm:t>
        <a:bodyPr/>
        <a:lstStyle/>
        <a:p>
          <a:endParaRPr lang="en-US"/>
        </a:p>
      </dgm:t>
    </dgm:pt>
    <dgm:pt modelId="{3F47BC52-8B6F-47D2-AF25-306351FB330C}" type="pres">
      <dgm:prSet presAssocID="{C2317109-FCC6-4936-BC6D-A01A9BE8B653}" presName="parentTextBox" presStyleLbl="node1" presStyleIdx="0" presStyleCnt="5"/>
      <dgm:spPr/>
      <dgm:t>
        <a:bodyPr/>
        <a:lstStyle/>
        <a:p>
          <a:endParaRPr lang="en-US"/>
        </a:p>
      </dgm:t>
    </dgm:pt>
    <dgm:pt modelId="{E5D3584F-85F4-4905-96CF-DE0B97C5B185}" type="pres">
      <dgm:prSet presAssocID="{68B635A8-0F32-4AB5-9CE7-FDAD5732AECF}" presName="sp" presStyleCnt="0"/>
      <dgm:spPr/>
      <dgm:t>
        <a:bodyPr/>
        <a:lstStyle/>
        <a:p>
          <a:endParaRPr lang="en-US"/>
        </a:p>
      </dgm:t>
    </dgm:pt>
    <dgm:pt modelId="{3B6ACDA9-8927-490D-BC90-41B5CB6AB9E8}" type="pres">
      <dgm:prSet presAssocID="{63194C0C-672F-4480-88C0-3968088F9398}" presName="arrowAndChildren" presStyleCnt="0"/>
      <dgm:spPr/>
      <dgm:t>
        <a:bodyPr/>
        <a:lstStyle/>
        <a:p>
          <a:endParaRPr lang="en-US"/>
        </a:p>
      </dgm:t>
    </dgm:pt>
    <dgm:pt modelId="{9FE91F45-5C55-4DD2-94AA-75D6A41A4B33}" type="pres">
      <dgm:prSet presAssocID="{63194C0C-672F-4480-88C0-3968088F9398}" presName="parentTextArrow" presStyleLbl="node1" presStyleIdx="1" presStyleCnt="5"/>
      <dgm:spPr/>
      <dgm:t>
        <a:bodyPr/>
        <a:lstStyle/>
        <a:p>
          <a:endParaRPr lang="en-US"/>
        </a:p>
      </dgm:t>
    </dgm:pt>
    <dgm:pt modelId="{6ADF11CC-3C1C-4A84-8C01-4E625AAE6986}" type="pres">
      <dgm:prSet presAssocID="{5206DC24-F6B5-4A84-985B-950A4805CBD8}" presName="sp" presStyleCnt="0"/>
      <dgm:spPr/>
      <dgm:t>
        <a:bodyPr/>
        <a:lstStyle/>
        <a:p>
          <a:endParaRPr lang="en-US"/>
        </a:p>
      </dgm:t>
    </dgm:pt>
    <dgm:pt modelId="{0F9C3FEC-7299-4792-AE60-6D8485425602}" type="pres">
      <dgm:prSet presAssocID="{DBB7E07A-9A79-450D-BE7C-5B2DF963166F}" presName="arrowAndChildren" presStyleCnt="0"/>
      <dgm:spPr/>
      <dgm:t>
        <a:bodyPr/>
        <a:lstStyle/>
        <a:p>
          <a:endParaRPr lang="en-US"/>
        </a:p>
      </dgm:t>
    </dgm:pt>
    <dgm:pt modelId="{E8CF83F4-FA8C-44A5-8F82-5E2CEDCBC176}" type="pres">
      <dgm:prSet presAssocID="{DBB7E07A-9A79-450D-BE7C-5B2DF963166F}" presName="parentTextArrow" presStyleLbl="node1" presStyleIdx="2" presStyleCnt="5"/>
      <dgm:spPr/>
      <dgm:t>
        <a:bodyPr/>
        <a:lstStyle/>
        <a:p>
          <a:endParaRPr lang="en-US"/>
        </a:p>
      </dgm:t>
    </dgm:pt>
    <dgm:pt modelId="{6940AFD7-94AD-48DE-A44F-FCFE5786B08B}" type="pres">
      <dgm:prSet presAssocID="{4A6FB1D6-9DFE-4E45-83CD-006F870E9E40}" presName="sp" presStyleCnt="0"/>
      <dgm:spPr/>
      <dgm:t>
        <a:bodyPr/>
        <a:lstStyle/>
        <a:p>
          <a:endParaRPr lang="en-US"/>
        </a:p>
      </dgm:t>
    </dgm:pt>
    <dgm:pt modelId="{6FF7D0B0-1B9D-4C2F-874D-50A29C70F84D}" type="pres">
      <dgm:prSet presAssocID="{0A21BFD5-74D7-4762-AF56-E819EF90F15B}" presName="arrowAndChildren" presStyleCnt="0"/>
      <dgm:spPr/>
      <dgm:t>
        <a:bodyPr/>
        <a:lstStyle/>
        <a:p>
          <a:endParaRPr lang="en-US"/>
        </a:p>
      </dgm:t>
    </dgm:pt>
    <dgm:pt modelId="{A921FA08-B5EC-4F2B-AB75-10234A93A91C}" type="pres">
      <dgm:prSet presAssocID="{0A21BFD5-74D7-4762-AF56-E819EF90F15B}" presName="parentTextArrow" presStyleLbl="node1" presStyleIdx="3" presStyleCnt="5"/>
      <dgm:spPr/>
      <dgm:t>
        <a:bodyPr/>
        <a:lstStyle/>
        <a:p>
          <a:endParaRPr lang="en-US"/>
        </a:p>
      </dgm:t>
    </dgm:pt>
    <dgm:pt modelId="{8DE863DD-8B3A-4C17-A9DF-31A5FC0CB486}" type="pres">
      <dgm:prSet presAssocID="{4E5DCE58-05B0-422E-9A06-C9DD54F5371E}" presName="sp" presStyleCnt="0"/>
      <dgm:spPr/>
      <dgm:t>
        <a:bodyPr/>
        <a:lstStyle/>
        <a:p>
          <a:endParaRPr lang="en-US"/>
        </a:p>
      </dgm:t>
    </dgm:pt>
    <dgm:pt modelId="{B12AC07E-07B4-4839-BE32-5D161297BCE8}" type="pres">
      <dgm:prSet presAssocID="{56928E63-EA38-47D1-B8F0-D32B34310C2B}" presName="arrowAndChildren" presStyleCnt="0"/>
      <dgm:spPr/>
      <dgm:t>
        <a:bodyPr/>
        <a:lstStyle/>
        <a:p>
          <a:endParaRPr lang="en-US"/>
        </a:p>
      </dgm:t>
    </dgm:pt>
    <dgm:pt modelId="{A69C30A4-5CBF-4144-93A5-696D62FE9EDF}" type="pres">
      <dgm:prSet presAssocID="{56928E63-EA38-47D1-B8F0-D32B34310C2B}" presName="parentTextArrow" presStyleLbl="node1" presStyleIdx="4" presStyleCnt="5"/>
      <dgm:spPr/>
      <dgm:t>
        <a:bodyPr/>
        <a:lstStyle/>
        <a:p>
          <a:endParaRPr lang="en-US"/>
        </a:p>
      </dgm:t>
    </dgm:pt>
  </dgm:ptLst>
  <dgm:cxnLst>
    <dgm:cxn modelId="{45C4495F-E838-4894-A4C8-33E0B46E889B}" srcId="{95146A62-F903-42B9-AC8F-3DBD8098755F}" destId="{63194C0C-672F-4480-88C0-3968088F9398}" srcOrd="3" destOrd="0" parTransId="{7C62ADBD-FE0E-40F5-ADB1-2E0E4925374F}" sibTransId="{68B635A8-0F32-4AB5-9CE7-FDAD5732AECF}"/>
    <dgm:cxn modelId="{6A89D7E1-AFD8-49C3-B59F-318D958816DB}" srcId="{95146A62-F903-42B9-AC8F-3DBD8098755F}" destId="{C2317109-FCC6-4936-BC6D-A01A9BE8B653}" srcOrd="4" destOrd="0" parTransId="{DA16C8C9-2C78-48E0-8FCC-529719B54251}" sibTransId="{9A09AB16-ECDF-4672-8DD2-BBF89C8849CE}"/>
    <dgm:cxn modelId="{4A6E0303-EF2B-405B-86CB-B81A3AAB1108}" type="presOf" srcId="{DBB7E07A-9A79-450D-BE7C-5B2DF963166F}" destId="{E8CF83F4-FA8C-44A5-8F82-5E2CEDCBC176}" srcOrd="0" destOrd="0" presId="urn:microsoft.com/office/officeart/2005/8/layout/process4"/>
    <dgm:cxn modelId="{95103A66-839C-42DA-B493-63D53D5B2E4A}" type="presOf" srcId="{63194C0C-672F-4480-88C0-3968088F9398}" destId="{9FE91F45-5C55-4DD2-94AA-75D6A41A4B33}" srcOrd="0" destOrd="0" presId="urn:microsoft.com/office/officeart/2005/8/layout/process4"/>
    <dgm:cxn modelId="{F5A37438-F0D1-4778-B689-016F218F5BC4}" srcId="{95146A62-F903-42B9-AC8F-3DBD8098755F}" destId="{0A21BFD5-74D7-4762-AF56-E819EF90F15B}" srcOrd="1" destOrd="0" parTransId="{2A443E47-A855-461F-A826-48A3E0A35583}" sibTransId="{4A6FB1D6-9DFE-4E45-83CD-006F870E9E40}"/>
    <dgm:cxn modelId="{7668E972-BDA4-4826-82C2-12C94929F1AE}" srcId="{95146A62-F903-42B9-AC8F-3DBD8098755F}" destId="{DBB7E07A-9A79-450D-BE7C-5B2DF963166F}" srcOrd="2" destOrd="0" parTransId="{366828E9-8393-42F1-8A05-CED09C33413A}" sibTransId="{5206DC24-F6B5-4A84-985B-950A4805CBD8}"/>
    <dgm:cxn modelId="{C5A465F4-43C8-497B-BA52-9B3EDE9F284C}" type="presOf" srcId="{0A21BFD5-74D7-4762-AF56-E819EF90F15B}" destId="{A921FA08-B5EC-4F2B-AB75-10234A93A91C}" srcOrd="0" destOrd="0" presId="urn:microsoft.com/office/officeart/2005/8/layout/process4"/>
    <dgm:cxn modelId="{85839052-F191-46C2-837F-E35AEE107552}" type="presOf" srcId="{C2317109-FCC6-4936-BC6D-A01A9BE8B653}" destId="{3F47BC52-8B6F-47D2-AF25-306351FB330C}" srcOrd="0" destOrd="0" presId="urn:microsoft.com/office/officeart/2005/8/layout/process4"/>
    <dgm:cxn modelId="{40C65F1A-18BE-4F18-8B3E-643DC6824E32}" type="presOf" srcId="{56928E63-EA38-47D1-B8F0-D32B34310C2B}" destId="{A69C30A4-5CBF-4144-93A5-696D62FE9EDF}" srcOrd="0" destOrd="0" presId="urn:microsoft.com/office/officeart/2005/8/layout/process4"/>
    <dgm:cxn modelId="{846C6FEB-0980-43CA-89BA-074142AF5B92}" type="presOf" srcId="{95146A62-F903-42B9-AC8F-3DBD8098755F}" destId="{950AB0EF-74FE-42D3-9C53-75091A2EF4CF}" srcOrd="0" destOrd="0" presId="urn:microsoft.com/office/officeart/2005/8/layout/process4"/>
    <dgm:cxn modelId="{4A734DC7-0E54-4C42-926B-381459090B1C}" srcId="{95146A62-F903-42B9-AC8F-3DBD8098755F}" destId="{56928E63-EA38-47D1-B8F0-D32B34310C2B}" srcOrd="0" destOrd="0" parTransId="{621B7B76-44CF-4D0A-B567-73655E06C2BD}" sibTransId="{4E5DCE58-05B0-422E-9A06-C9DD54F5371E}"/>
    <dgm:cxn modelId="{474876E6-43AE-40CC-A066-FBD149FCB6D2}" type="presParOf" srcId="{950AB0EF-74FE-42D3-9C53-75091A2EF4CF}" destId="{27EFFFD1-918D-454B-9D52-DC325A879999}" srcOrd="0" destOrd="0" presId="urn:microsoft.com/office/officeart/2005/8/layout/process4"/>
    <dgm:cxn modelId="{7B38C7A1-89BB-44D6-8D59-5CFF239874D3}" type="presParOf" srcId="{27EFFFD1-918D-454B-9D52-DC325A879999}" destId="{3F47BC52-8B6F-47D2-AF25-306351FB330C}" srcOrd="0" destOrd="0" presId="urn:microsoft.com/office/officeart/2005/8/layout/process4"/>
    <dgm:cxn modelId="{84323A47-A499-443A-9FC3-2DB31FF2376D}" type="presParOf" srcId="{950AB0EF-74FE-42D3-9C53-75091A2EF4CF}" destId="{E5D3584F-85F4-4905-96CF-DE0B97C5B185}" srcOrd="1" destOrd="0" presId="urn:microsoft.com/office/officeart/2005/8/layout/process4"/>
    <dgm:cxn modelId="{9307F534-FDBE-443E-83C2-86FEC91BF2E0}" type="presParOf" srcId="{950AB0EF-74FE-42D3-9C53-75091A2EF4CF}" destId="{3B6ACDA9-8927-490D-BC90-41B5CB6AB9E8}" srcOrd="2" destOrd="0" presId="urn:microsoft.com/office/officeart/2005/8/layout/process4"/>
    <dgm:cxn modelId="{6F6D6948-254B-4FB1-8C12-FF5039C066F5}" type="presParOf" srcId="{3B6ACDA9-8927-490D-BC90-41B5CB6AB9E8}" destId="{9FE91F45-5C55-4DD2-94AA-75D6A41A4B33}" srcOrd="0" destOrd="0" presId="urn:microsoft.com/office/officeart/2005/8/layout/process4"/>
    <dgm:cxn modelId="{BC396A67-D002-46B3-9A53-E102DC388BC1}" type="presParOf" srcId="{950AB0EF-74FE-42D3-9C53-75091A2EF4CF}" destId="{6ADF11CC-3C1C-4A84-8C01-4E625AAE6986}" srcOrd="3" destOrd="0" presId="urn:microsoft.com/office/officeart/2005/8/layout/process4"/>
    <dgm:cxn modelId="{6758D607-D60C-4228-B674-D3ADA0A89660}" type="presParOf" srcId="{950AB0EF-74FE-42D3-9C53-75091A2EF4CF}" destId="{0F9C3FEC-7299-4792-AE60-6D8485425602}" srcOrd="4" destOrd="0" presId="urn:microsoft.com/office/officeart/2005/8/layout/process4"/>
    <dgm:cxn modelId="{C1A38237-EC66-4D97-B37D-B956C1E093E0}" type="presParOf" srcId="{0F9C3FEC-7299-4792-AE60-6D8485425602}" destId="{E8CF83F4-FA8C-44A5-8F82-5E2CEDCBC176}" srcOrd="0" destOrd="0" presId="urn:microsoft.com/office/officeart/2005/8/layout/process4"/>
    <dgm:cxn modelId="{8370C698-6833-4B55-BDB7-F8F1FFD46730}" type="presParOf" srcId="{950AB0EF-74FE-42D3-9C53-75091A2EF4CF}" destId="{6940AFD7-94AD-48DE-A44F-FCFE5786B08B}" srcOrd="5" destOrd="0" presId="urn:microsoft.com/office/officeart/2005/8/layout/process4"/>
    <dgm:cxn modelId="{730DFB62-426F-4799-BB07-B1DF7BEBD308}" type="presParOf" srcId="{950AB0EF-74FE-42D3-9C53-75091A2EF4CF}" destId="{6FF7D0B0-1B9D-4C2F-874D-50A29C70F84D}" srcOrd="6" destOrd="0" presId="urn:microsoft.com/office/officeart/2005/8/layout/process4"/>
    <dgm:cxn modelId="{707590FC-53A4-4619-A903-1E0F7EF081F0}" type="presParOf" srcId="{6FF7D0B0-1B9D-4C2F-874D-50A29C70F84D}" destId="{A921FA08-B5EC-4F2B-AB75-10234A93A91C}" srcOrd="0" destOrd="0" presId="urn:microsoft.com/office/officeart/2005/8/layout/process4"/>
    <dgm:cxn modelId="{F1B436CC-0BE5-464D-9605-C271563C293C}" type="presParOf" srcId="{950AB0EF-74FE-42D3-9C53-75091A2EF4CF}" destId="{8DE863DD-8B3A-4C17-A9DF-31A5FC0CB486}" srcOrd="7" destOrd="0" presId="urn:microsoft.com/office/officeart/2005/8/layout/process4"/>
    <dgm:cxn modelId="{68F7287B-D9D9-4CC4-A9B4-5219C7A77814}" type="presParOf" srcId="{950AB0EF-74FE-42D3-9C53-75091A2EF4CF}" destId="{B12AC07E-07B4-4839-BE32-5D161297BCE8}" srcOrd="8" destOrd="0" presId="urn:microsoft.com/office/officeart/2005/8/layout/process4"/>
    <dgm:cxn modelId="{94619DA7-1D09-498C-83E0-C7DECAB49978}" type="presParOf" srcId="{B12AC07E-07B4-4839-BE32-5D161297BCE8}" destId="{A69C30A4-5CBF-4144-93A5-696D62FE9E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75ABF-6A43-4903-AB13-F651807A7030}" type="doc">
      <dgm:prSet loTypeId="urn:microsoft.com/office/officeart/2005/8/layout/vList5" loCatId="list" qsTypeId="urn:microsoft.com/office/officeart/2005/8/quickstyle/simple1" qsCatId="simple" csTypeId="urn:microsoft.com/office/officeart/2005/8/colors/accent4_1" csCatId="accent4"/>
      <dgm:spPr/>
      <dgm:t>
        <a:bodyPr/>
        <a:lstStyle/>
        <a:p>
          <a:endParaRPr lang="en-US"/>
        </a:p>
      </dgm:t>
    </dgm:pt>
    <dgm:pt modelId="{AA7807F5-B0B1-4031-9084-B7FDC9C78505}">
      <dgm:prSet/>
      <dgm:spPr/>
      <dgm:t>
        <a:bodyPr/>
        <a:lstStyle/>
        <a:p>
          <a:pPr rtl="0"/>
          <a:r>
            <a:rPr lang="en-US" b="1" dirty="0" err="1" smtClean="0">
              <a:solidFill>
                <a:schemeClr val="accent3">
                  <a:lumMod val="75000"/>
                </a:schemeClr>
              </a:solidFill>
            </a:rPr>
            <a:t>HazCom</a:t>
          </a:r>
          <a:r>
            <a:rPr lang="en-US" b="1" dirty="0" smtClean="0">
              <a:solidFill>
                <a:schemeClr val="accent3">
                  <a:lumMod val="75000"/>
                </a:schemeClr>
              </a:solidFill>
            </a:rPr>
            <a:t> starts at the chemical manufacturing plant:</a:t>
          </a:r>
          <a:endParaRPr lang="en-US" b="1" dirty="0">
            <a:solidFill>
              <a:schemeClr val="accent3">
                <a:lumMod val="75000"/>
              </a:schemeClr>
            </a:solidFill>
          </a:endParaRPr>
        </a:p>
      </dgm:t>
    </dgm:pt>
    <dgm:pt modelId="{3BA4BB3D-5569-4BA4-97CF-658F0A67981D}" type="parTrans" cxnId="{4143E038-7AB4-4AF5-BA5D-0659EE116CFB}">
      <dgm:prSet/>
      <dgm:spPr/>
      <dgm:t>
        <a:bodyPr/>
        <a:lstStyle/>
        <a:p>
          <a:endParaRPr lang="en-US"/>
        </a:p>
      </dgm:t>
    </dgm:pt>
    <dgm:pt modelId="{52A9F187-E713-4A2D-A33A-109C74A63092}" type="sibTrans" cxnId="{4143E038-7AB4-4AF5-BA5D-0659EE116CFB}">
      <dgm:prSet/>
      <dgm:spPr/>
      <dgm:t>
        <a:bodyPr/>
        <a:lstStyle/>
        <a:p>
          <a:endParaRPr lang="en-US"/>
        </a:p>
      </dgm:t>
    </dgm:pt>
    <dgm:pt modelId="{A8436EFA-F778-440D-B60C-D50C53CFC0EF}">
      <dgm:prSet/>
      <dgm:spPr/>
      <dgm:t>
        <a:bodyPr/>
        <a:lstStyle/>
        <a:p>
          <a:pPr rtl="0"/>
          <a:r>
            <a:rPr lang="en-US" b="1" dirty="0" smtClean="0">
              <a:solidFill>
                <a:schemeClr val="accent3">
                  <a:lumMod val="75000"/>
                </a:schemeClr>
              </a:solidFill>
            </a:rPr>
            <a:t>Chemists classify and categorize the chemical</a:t>
          </a:r>
          <a:endParaRPr lang="en-US" b="1" dirty="0">
            <a:solidFill>
              <a:schemeClr val="accent3">
                <a:lumMod val="75000"/>
              </a:schemeClr>
            </a:solidFill>
          </a:endParaRPr>
        </a:p>
      </dgm:t>
    </dgm:pt>
    <dgm:pt modelId="{3D087D44-4959-4746-8E88-353F6B8BDB91}" type="parTrans" cxnId="{E7550D1C-D6E6-4D1F-8802-4EE976F2E47F}">
      <dgm:prSet/>
      <dgm:spPr/>
      <dgm:t>
        <a:bodyPr/>
        <a:lstStyle/>
        <a:p>
          <a:endParaRPr lang="en-US"/>
        </a:p>
      </dgm:t>
    </dgm:pt>
    <dgm:pt modelId="{D6A1F461-9226-41EB-9182-7B05ED5A36FA}" type="sibTrans" cxnId="{E7550D1C-D6E6-4D1F-8802-4EE976F2E47F}">
      <dgm:prSet/>
      <dgm:spPr/>
      <dgm:t>
        <a:bodyPr/>
        <a:lstStyle/>
        <a:p>
          <a:endParaRPr lang="en-US"/>
        </a:p>
      </dgm:t>
    </dgm:pt>
    <dgm:pt modelId="{0C55257A-2571-496E-B748-9B531B933B30}">
      <dgm:prSet/>
      <dgm:spPr/>
      <dgm:t>
        <a:bodyPr/>
        <a:lstStyle/>
        <a:p>
          <a:pPr rtl="0"/>
          <a:r>
            <a:rPr lang="en-US" b="1" dirty="0" smtClean="0">
              <a:solidFill>
                <a:schemeClr val="accent3">
                  <a:lumMod val="75000"/>
                </a:schemeClr>
              </a:solidFill>
            </a:rPr>
            <a:t>Safety data sheets and labels are created</a:t>
          </a:r>
          <a:endParaRPr lang="en-US" b="1" dirty="0">
            <a:solidFill>
              <a:schemeClr val="accent3">
                <a:lumMod val="75000"/>
              </a:schemeClr>
            </a:solidFill>
          </a:endParaRPr>
        </a:p>
      </dgm:t>
    </dgm:pt>
    <dgm:pt modelId="{CD16B0D7-8DB3-4949-8678-7C453684C173}" type="parTrans" cxnId="{7A21835A-E52D-447C-8756-3C911EB7F45E}">
      <dgm:prSet/>
      <dgm:spPr/>
      <dgm:t>
        <a:bodyPr/>
        <a:lstStyle/>
        <a:p>
          <a:endParaRPr lang="en-US"/>
        </a:p>
      </dgm:t>
    </dgm:pt>
    <dgm:pt modelId="{D7A930BC-1164-408E-B18C-47A5021E930B}" type="sibTrans" cxnId="{7A21835A-E52D-447C-8756-3C911EB7F45E}">
      <dgm:prSet/>
      <dgm:spPr/>
      <dgm:t>
        <a:bodyPr/>
        <a:lstStyle/>
        <a:p>
          <a:endParaRPr lang="en-US"/>
        </a:p>
      </dgm:t>
    </dgm:pt>
    <dgm:pt modelId="{C2233559-899C-45AF-B0F5-2D489AB3761E}">
      <dgm:prSet/>
      <dgm:spPr/>
      <dgm:t>
        <a:bodyPr/>
        <a:lstStyle/>
        <a:p>
          <a:pPr rtl="0"/>
          <a:r>
            <a:rPr lang="en-US" b="1" dirty="0" smtClean="0">
              <a:solidFill>
                <a:schemeClr val="accent3">
                  <a:lumMod val="75000"/>
                </a:schemeClr>
              </a:solidFill>
            </a:rPr>
            <a:t>Safety data sheets and labels are passed along to each company and person who handles the chemical</a:t>
          </a:r>
          <a:endParaRPr lang="en-US" b="1" dirty="0">
            <a:solidFill>
              <a:schemeClr val="accent3">
                <a:lumMod val="75000"/>
              </a:schemeClr>
            </a:solidFill>
          </a:endParaRPr>
        </a:p>
      </dgm:t>
    </dgm:pt>
    <dgm:pt modelId="{36610FD4-F4D7-482A-AFC2-CF5423288D04}" type="parTrans" cxnId="{B29602E2-5F54-4821-924D-E51CB365FDEB}">
      <dgm:prSet/>
      <dgm:spPr/>
      <dgm:t>
        <a:bodyPr/>
        <a:lstStyle/>
        <a:p>
          <a:endParaRPr lang="en-US"/>
        </a:p>
      </dgm:t>
    </dgm:pt>
    <dgm:pt modelId="{D4D98BAC-1D65-41EA-9E80-5FC7ED8E83E5}" type="sibTrans" cxnId="{B29602E2-5F54-4821-924D-E51CB365FDEB}">
      <dgm:prSet/>
      <dgm:spPr/>
      <dgm:t>
        <a:bodyPr/>
        <a:lstStyle/>
        <a:p>
          <a:endParaRPr lang="en-US"/>
        </a:p>
      </dgm:t>
    </dgm:pt>
    <dgm:pt modelId="{F5D9F401-3BF2-45B3-87DC-D234E0621063}" type="pres">
      <dgm:prSet presAssocID="{B5E75ABF-6A43-4903-AB13-F651807A7030}" presName="Name0" presStyleCnt="0">
        <dgm:presLayoutVars>
          <dgm:dir/>
          <dgm:animLvl val="lvl"/>
          <dgm:resizeHandles val="exact"/>
        </dgm:presLayoutVars>
      </dgm:prSet>
      <dgm:spPr/>
      <dgm:t>
        <a:bodyPr/>
        <a:lstStyle/>
        <a:p>
          <a:endParaRPr lang="en-US"/>
        </a:p>
      </dgm:t>
    </dgm:pt>
    <dgm:pt modelId="{151DD3CC-E44D-498A-B4EE-530510EED324}" type="pres">
      <dgm:prSet presAssocID="{AA7807F5-B0B1-4031-9084-B7FDC9C78505}" presName="linNode" presStyleCnt="0"/>
      <dgm:spPr/>
      <dgm:t>
        <a:bodyPr/>
        <a:lstStyle/>
        <a:p>
          <a:endParaRPr lang="en-US"/>
        </a:p>
      </dgm:t>
    </dgm:pt>
    <dgm:pt modelId="{5730EB7B-C72B-42F8-A8FB-38EDEE8A1D5F}" type="pres">
      <dgm:prSet presAssocID="{AA7807F5-B0B1-4031-9084-B7FDC9C78505}" presName="parentText" presStyleLbl="node1" presStyleIdx="0" presStyleCnt="1">
        <dgm:presLayoutVars>
          <dgm:chMax val="1"/>
          <dgm:bulletEnabled val="1"/>
        </dgm:presLayoutVars>
      </dgm:prSet>
      <dgm:spPr/>
      <dgm:t>
        <a:bodyPr/>
        <a:lstStyle/>
        <a:p>
          <a:endParaRPr lang="en-US"/>
        </a:p>
      </dgm:t>
    </dgm:pt>
    <dgm:pt modelId="{EB698473-E58A-4F25-AFBB-DFA02DECAC58}" type="pres">
      <dgm:prSet presAssocID="{AA7807F5-B0B1-4031-9084-B7FDC9C78505}" presName="descendantText" presStyleLbl="alignAccFollowNode1" presStyleIdx="0" presStyleCnt="1">
        <dgm:presLayoutVars>
          <dgm:bulletEnabled val="1"/>
        </dgm:presLayoutVars>
      </dgm:prSet>
      <dgm:spPr/>
      <dgm:t>
        <a:bodyPr/>
        <a:lstStyle/>
        <a:p>
          <a:endParaRPr lang="en-US"/>
        </a:p>
      </dgm:t>
    </dgm:pt>
  </dgm:ptLst>
  <dgm:cxnLst>
    <dgm:cxn modelId="{3392BCEB-0905-4B79-9C52-A3CA3625AD97}" type="presOf" srcId="{A8436EFA-F778-440D-B60C-D50C53CFC0EF}" destId="{EB698473-E58A-4F25-AFBB-DFA02DECAC58}" srcOrd="0" destOrd="0" presId="urn:microsoft.com/office/officeart/2005/8/layout/vList5"/>
    <dgm:cxn modelId="{2E8E9F2B-E8C4-4D05-AA46-7D2091A64FBF}" type="presOf" srcId="{0C55257A-2571-496E-B748-9B531B933B30}" destId="{EB698473-E58A-4F25-AFBB-DFA02DECAC58}" srcOrd="0" destOrd="1" presId="urn:microsoft.com/office/officeart/2005/8/layout/vList5"/>
    <dgm:cxn modelId="{3B403579-C05C-47C3-8833-B416C959AA2B}" type="presOf" srcId="{AA7807F5-B0B1-4031-9084-B7FDC9C78505}" destId="{5730EB7B-C72B-42F8-A8FB-38EDEE8A1D5F}" srcOrd="0" destOrd="0" presId="urn:microsoft.com/office/officeart/2005/8/layout/vList5"/>
    <dgm:cxn modelId="{4143E038-7AB4-4AF5-BA5D-0659EE116CFB}" srcId="{B5E75ABF-6A43-4903-AB13-F651807A7030}" destId="{AA7807F5-B0B1-4031-9084-B7FDC9C78505}" srcOrd="0" destOrd="0" parTransId="{3BA4BB3D-5569-4BA4-97CF-658F0A67981D}" sibTransId="{52A9F187-E713-4A2D-A33A-109C74A63092}"/>
    <dgm:cxn modelId="{7A21835A-E52D-447C-8756-3C911EB7F45E}" srcId="{AA7807F5-B0B1-4031-9084-B7FDC9C78505}" destId="{0C55257A-2571-496E-B748-9B531B933B30}" srcOrd="1" destOrd="0" parTransId="{CD16B0D7-8DB3-4949-8678-7C453684C173}" sibTransId="{D7A930BC-1164-408E-B18C-47A5021E930B}"/>
    <dgm:cxn modelId="{799F9E66-BBBC-4AEC-857C-1B441D68BEC5}" type="presOf" srcId="{B5E75ABF-6A43-4903-AB13-F651807A7030}" destId="{F5D9F401-3BF2-45B3-87DC-D234E0621063}" srcOrd="0" destOrd="0" presId="urn:microsoft.com/office/officeart/2005/8/layout/vList5"/>
    <dgm:cxn modelId="{85E316DA-2CB0-4686-A555-BE6BCA41C42E}" type="presOf" srcId="{C2233559-899C-45AF-B0F5-2D489AB3761E}" destId="{EB698473-E58A-4F25-AFBB-DFA02DECAC58}" srcOrd="0" destOrd="2" presId="urn:microsoft.com/office/officeart/2005/8/layout/vList5"/>
    <dgm:cxn modelId="{E7550D1C-D6E6-4D1F-8802-4EE976F2E47F}" srcId="{AA7807F5-B0B1-4031-9084-B7FDC9C78505}" destId="{A8436EFA-F778-440D-B60C-D50C53CFC0EF}" srcOrd="0" destOrd="0" parTransId="{3D087D44-4959-4746-8E88-353F6B8BDB91}" sibTransId="{D6A1F461-9226-41EB-9182-7B05ED5A36FA}"/>
    <dgm:cxn modelId="{B29602E2-5F54-4821-924D-E51CB365FDEB}" srcId="{AA7807F5-B0B1-4031-9084-B7FDC9C78505}" destId="{C2233559-899C-45AF-B0F5-2D489AB3761E}" srcOrd="2" destOrd="0" parTransId="{36610FD4-F4D7-482A-AFC2-CF5423288D04}" sibTransId="{D4D98BAC-1D65-41EA-9E80-5FC7ED8E83E5}"/>
    <dgm:cxn modelId="{168F5311-08B6-4028-9784-7E2B8497C9B8}" type="presParOf" srcId="{F5D9F401-3BF2-45B3-87DC-D234E0621063}" destId="{151DD3CC-E44D-498A-B4EE-530510EED324}" srcOrd="0" destOrd="0" presId="urn:microsoft.com/office/officeart/2005/8/layout/vList5"/>
    <dgm:cxn modelId="{E5AAD478-E02B-4FC3-AFAA-7207A9DD185B}" type="presParOf" srcId="{151DD3CC-E44D-498A-B4EE-530510EED324}" destId="{5730EB7B-C72B-42F8-A8FB-38EDEE8A1D5F}" srcOrd="0" destOrd="0" presId="urn:microsoft.com/office/officeart/2005/8/layout/vList5"/>
    <dgm:cxn modelId="{5A8525F3-15A7-4C5D-BB3D-6880E93E3319}" type="presParOf" srcId="{151DD3CC-E44D-498A-B4EE-530510EED324}" destId="{EB698473-E58A-4F25-AFBB-DFA02DECAC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7BC52-8B6F-47D2-AF25-306351FB330C}">
      <dsp:nvSpPr>
        <dsp:cNvPr id="0" name=""/>
        <dsp:cNvSpPr/>
      </dsp:nvSpPr>
      <dsp:spPr>
        <a:xfrm>
          <a:off x="0" y="3886230"/>
          <a:ext cx="8229600" cy="63756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accent3">
                  <a:lumMod val="75000"/>
                </a:schemeClr>
              </a:solidFill>
            </a:rPr>
            <a:t>5. Develop a written </a:t>
          </a:r>
          <a:r>
            <a:rPr lang="en-US" sz="2300" b="1" kern="1200" dirty="0" err="1" smtClean="0">
              <a:solidFill>
                <a:schemeClr val="accent3">
                  <a:lumMod val="75000"/>
                </a:schemeClr>
              </a:solidFill>
            </a:rPr>
            <a:t>HazCom</a:t>
          </a:r>
          <a:r>
            <a:rPr lang="en-US" sz="2300" b="1" kern="1200" dirty="0" smtClean="0">
              <a:solidFill>
                <a:schemeClr val="accent3">
                  <a:lumMod val="75000"/>
                </a:schemeClr>
              </a:solidFill>
            </a:rPr>
            <a:t> program</a:t>
          </a:r>
          <a:endParaRPr lang="en-US" sz="2300" kern="1200" dirty="0">
            <a:solidFill>
              <a:schemeClr val="accent3">
                <a:lumMod val="75000"/>
              </a:schemeClr>
            </a:solidFill>
          </a:endParaRPr>
        </a:p>
      </dsp:txBody>
      <dsp:txXfrm>
        <a:off x="0" y="3886230"/>
        <a:ext cx="8229600" cy="637568"/>
      </dsp:txXfrm>
    </dsp:sp>
    <dsp:sp modelId="{9FE91F45-5C55-4DD2-94AA-75D6A41A4B33}">
      <dsp:nvSpPr>
        <dsp:cNvPr id="0" name=""/>
        <dsp:cNvSpPr/>
      </dsp:nvSpPr>
      <dsp:spPr>
        <a:xfrm rot="10800000">
          <a:off x="0" y="2915214"/>
          <a:ext cx="8229600" cy="980580"/>
        </a:xfrm>
        <a:prstGeom prst="upArrowCallou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accent3">
                  <a:lumMod val="75000"/>
                </a:schemeClr>
              </a:solidFill>
            </a:rPr>
            <a:t>4. Create and implement an employee training program</a:t>
          </a:r>
          <a:endParaRPr lang="en-US" sz="2300" kern="1200" dirty="0">
            <a:solidFill>
              <a:schemeClr val="accent3">
                <a:lumMod val="75000"/>
              </a:schemeClr>
            </a:solidFill>
          </a:endParaRPr>
        </a:p>
      </dsp:txBody>
      <dsp:txXfrm rot="10800000">
        <a:off x="0" y="2915214"/>
        <a:ext cx="8229600" cy="637151"/>
      </dsp:txXfrm>
    </dsp:sp>
    <dsp:sp modelId="{E8CF83F4-FA8C-44A5-8F82-5E2CEDCBC176}">
      <dsp:nvSpPr>
        <dsp:cNvPr id="0" name=""/>
        <dsp:cNvSpPr/>
      </dsp:nvSpPr>
      <dsp:spPr>
        <a:xfrm rot="10800000">
          <a:off x="0" y="1944197"/>
          <a:ext cx="8229600" cy="980580"/>
        </a:xfrm>
        <a:prstGeom prst="upArrowCallou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accent3">
                  <a:lumMod val="75000"/>
                </a:schemeClr>
              </a:solidFill>
            </a:rPr>
            <a:t>3. Ensure each chemical container is properly labeled</a:t>
          </a:r>
          <a:endParaRPr lang="en-US" sz="2300" b="1" kern="1200" dirty="0">
            <a:solidFill>
              <a:schemeClr val="accent3">
                <a:lumMod val="75000"/>
              </a:schemeClr>
            </a:solidFill>
          </a:endParaRPr>
        </a:p>
      </dsp:txBody>
      <dsp:txXfrm rot="10800000">
        <a:off x="0" y="1944197"/>
        <a:ext cx="8229600" cy="637151"/>
      </dsp:txXfrm>
    </dsp:sp>
    <dsp:sp modelId="{A921FA08-B5EC-4F2B-AB75-10234A93A91C}">
      <dsp:nvSpPr>
        <dsp:cNvPr id="0" name=""/>
        <dsp:cNvSpPr/>
      </dsp:nvSpPr>
      <dsp:spPr>
        <a:xfrm rot="10800000">
          <a:off x="0" y="973180"/>
          <a:ext cx="8229600" cy="980580"/>
        </a:xfrm>
        <a:prstGeom prst="upArrowCallou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accent3">
                  <a:lumMod val="75000"/>
                </a:schemeClr>
              </a:solidFill>
            </a:rPr>
            <a:t>2. Ensure each chemical has a GHS-style safety data sheet</a:t>
          </a:r>
          <a:endParaRPr lang="en-US" sz="2300" kern="1200" dirty="0">
            <a:solidFill>
              <a:schemeClr val="accent3">
                <a:lumMod val="75000"/>
              </a:schemeClr>
            </a:solidFill>
          </a:endParaRPr>
        </a:p>
      </dsp:txBody>
      <dsp:txXfrm rot="10800000">
        <a:off x="0" y="973180"/>
        <a:ext cx="8229600" cy="637151"/>
      </dsp:txXfrm>
    </dsp:sp>
    <dsp:sp modelId="{A69C30A4-5CBF-4144-93A5-696D62FE9EDF}">
      <dsp:nvSpPr>
        <dsp:cNvPr id="0" name=""/>
        <dsp:cNvSpPr/>
      </dsp:nvSpPr>
      <dsp:spPr>
        <a:xfrm rot="10800000">
          <a:off x="0" y="2163"/>
          <a:ext cx="8229600" cy="980580"/>
        </a:xfrm>
        <a:prstGeom prst="upArrowCallou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accent3">
                  <a:lumMod val="75000"/>
                </a:schemeClr>
              </a:solidFill>
            </a:rPr>
            <a:t>1. Create a hazardous chemical inventory</a:t>
          </a:r>
          <a:endParaRPr lang="en-US" sz="2300" kern="1200" dirty="0">
            <a:solidFill>
              <a:schemeClr val="accent3">
                <a:lumMod val="75000"/>
              </a:schemeClr>
            </a:solidFill>
          </a:endParaRPr>
        </a:p>
      </dsp:txBody>
      <dsp:txXfrm rot="10800000">
        <a:off x="0" y="2163"/>
        <a:ext cx="8229600" cy="63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98473-E58A-4F25-AFBB-DFA02DECAC58}">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b="1" kern="1200" dirty="0" smtClean="0">
              <a:solidFill>
                <a:schemeClr val="accent3">
                  <a:lumMod val="75000"/>
                </a:schemeClr>
              </a:solidFill>
            </a:rPr>
            <a:t>Chemists classify and categorize the chemical</a:t>
          </a:r>
          <a:endParaRPr lang="en-US" sz="2900" b="1" kern="1200" dirty="0">
            <a:solidFill>
              <a:schemeClr val="accent3">
                <a:lumMod val="75000"/>
              </a:schemeClr>
            </a:solidFill>
          </a:endParaRPr>
        </a:p>
        <a:p>
          <a:pPr marL="285750" lvl="1" indent="-285750" algn="l" defTabSz="1289050" rtl="0">
            <a:lnSpc>
              <a:spcPct val="90000"/>
            </a:lnSpc>
            <a:spcBef>
              <a:spcPct val="0"/>
            </a:spcBef>
            <a:spcAft>
              <a:spcPct val="15000"/>
            </a:spcAft>
            <a:buChar char="••"/>
          </a:pPr>
          <a:r>
            <a:rPr lang="en-US" sz="2900" b="1" kern="1200" dirty="0" smtClean="0">
              <a:solidFill>
                <a:schemeClr val="accent3">
                  <a:lumMod val="75000"/>
                </a:schemeClr>
              </a:solidFill>
            </a:rPr>
            <a:t>Safety data sheets and labels are created</a:t>
          </a:r>
          <a:endParaRPr lang="en-US" sz="2900" b="1" kern="1200" dirty="0">
            <a:solidFill>
              <a:schemeClr val="accent3">
                <a:lumMod val="75000"/>
              </a:schemeClr>
            </a:solidFill>
          </a:endParaRPr>
        </a:p>
        <a:p>
          <a:pPr marL="285750" lvl="1" indent="-285750" algn="l" defTabSz="1289050" rtl="0">
            <a:lnSpc>
              <a:spcPct val="90000"/>
            </a:lnSpc>
            <a:spcBef>
              <a:spcPct val="0"/>
            </a:spcBef>
            <a:spcAft>
              <a:spcPct val="15000"/>
            </a:spcAft>
            <a:buChar char="••"/>
          </a:pPr>
          <a:r>
            <a:rPr lang="en-US" sz="2900" b="1" kern="1200" dirty="0" smtClean="0">
              <a:solidFill>
                <a:schemeClr val="accent3">
                  <a:lumMod val="75000"/>
                </a:schemeClr>
              </a:solidFill>
            </a:rPr>
            <a:t>Safety data sheets and labels are passed along to each company and person who handles the chemical</a:t>
          </a:r>
          <a:endParaRPr lang="en-US" sz="2900" b="1" kern="1200" dirty="0">
            <a:solidFill>
              <a:schemeClr val="accent3">
                <a:lumMod val="75000"/>
              </a:schemeClr>
            </a:solidFill>
          </a:endParaRPr>
        </a:p>
      </dsp:txBody>
      <dsp:txXfrm rot="-5400000">
        <a:off x="2962656" y="629347"/>
        <a:ext cx="5090193" cy="3267268"/>
      </dsp:txXfrm>
    </dsp:sp>
    <dsp:sp modelId="{5730EB7B-C72B-42F8-A8FB-38EDEE8A1D5F}">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dirty="0" err="1" smtClean="0">
              <a:solidFill>
                <a:schemeClr val="accent3">
                  <a:lumMod val="75000"/>
                </a:schemeClr>
              </a:solidFill>
            </a:rPr>
            <a:t>HazCom</a:t>
          </a:r>
          <a:r>
            <a:rPr lang="en-US" sz="3100" b="1" kern="1200" dirty="0" smtClean="0">
              <a:solidFill>
                <a:schemeClr val="accent3">
                  <a:lumMod val="75000"/>
                </a:schemeClr>
              </a:solidFill>
            </a:rPr>
            <a:t> starts at the chemical manufacturing plant:</a:t>
          </a:r>
          <a:endParaRPr lang="en-US" sz="3100" b="1" kern="1200" dirty="0">
            <a:solidFill>
              <a:schemeClr val="accent3">
                <a:lumMod val="75000"/>
              </a:schemeClr>
            </a:solidFill>
          </a:endParaRPr>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1A982B0-E552-470D-9524-3FADBBC0E57D}" type="datetimeFigureOut">
              <a:rPr lang="en-US" smtClean="0"/>
              <a:t>6/20/2012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4526746-882E-478F-B1CB-1DA44E734A6B}" type="slidenum">
              <a:rPr lang="en-US" smtClean="0"/>
              <a:t>‹#›</a:t>
            </a:fld>
            <a:endParaRPr lang="en-US"/>
          </a:p>
        </p:txBody>
      </p:sp>
    </p:spTree>
    <p:extLst>
      <p:ext uri="{BB962C8B-B14F-4D97-AF65-F5344CB8AC3E}">
        <p14:creationId xmlns:p14="http://schemas.microsoft.com/office/powerpoint/2010/main" val="29590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Occupational</a:t>
            </a:r>
            <a:r>
              <a:rPr lang="en-US" baseline="0" dirty="0" smtClean="0"/>
              <a:t> Safety and Health Administration, or OSHA, developed the Hazard Communication Standard to help protect employees from the dangers of hazardous chemicals. Commonly known as </a:t>
            </a:r>
            <a:r>
              <a:rPr lang="en-US" baseline="0" dirty="0" err="1" smtClean="0"/>
              <a:t>HazCom</a:t>
            </a:r>
            <a:r>
              <a:rPr lang="en-US" baseline="0" dirty="0" smtClean="0"/>
              <a:t>, or the “Right to Know” law, this regulation gives you the right to know which chemicals are being used in your workplace, the possible dangers you could be exposed to, and how to protect yourself and others when using hazardous chemicals.</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2</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safety data sheet is not the only source of information. Each hazardous chemical must be labeled with the chemical name and other vital quick-reference information. The label is not intended to be the sole source of safety and hazard information, but rather serves as an immediate warning to the user.</a:t>
            </a:r>
          </a:p>
          <a:p>
            <a:endParaRPr lang="en-US" i="0" baseline="0" dirty="0" smtClean="0"/>
          </a:p>
          <a:p>
            <a:r>
              <a:rPr lang="en-US" i="0" baseline="0" dirty="0" smtClean="0"/>
              <a:t>The </a:t>
            </a:r>
            <a:r>
              <a:rPr lang="en-US" i="0" baseline="0" dirty="0" err="1" smtClean="0"/>
              <a:t>HazCom</a:t>
            </a:r>
            <a:r>
              <a:rPr lang="en-US" i="0" baseline="0" dirty="0" smtClean="0"/>
              <a:t> Standard requires that there be six label elements:</a:t>
            </a:r>
          </a:p>
          <a:p>
            <a:r>
              <a:rPr lang="en-US" i="0" baseline="0" dirty="0" smtClean="0"/>
              <a:t> - Product identifier or ingredient disclosure;</a:t>
            </a:r>
          </a:p>
          <a:p>
            <a:r>
              <a:rPr lang="en-US" i="0" dirty="0" smtClean="0"/>
              <a:t> - Signal word;</a:t>
            </a:r>
          </a:p>
          <a:p>
            <a:r>
              <a:rPr lang="en-US" i="0" baseline="0" dirty="0" smtClean="0"/>
              <a:t> - Hazard statement;</a:t>
            </a:r>
          </a:p>
          <a:p>
            <a:r>
              <a:rPr lang="en-US" i="0" baseline="0" dirty="0" smtClean="0"/>
              <a:t> - Pictograms;</a:t>
            </a:r>
          </a:p>
          <a:p>
            <a:r>
              <a:rPr lang="en-US" i="0" baseline="0" dirty="0" smtClean="0"/>
              <a:t> - Precautionary statement; and</a:t>
            </a:r>
          </a:p>
          <a:p>
            <a:r>
              <a:rPr lang="en-US" i="0" baseline="0" dirty="0" smtClean="0"/>
              <a:t> - Supplier identification.</a:t>
            </a:r>
          </a:p>
          <a:p>
            <a:endParaRPr lang="en-US" i="0" baseline="0" dirty="0" smtClean="0"/>
          </a:p>
          <a:p>
            <a:pPr defTabSz="928299">
              <a:defRPr/>
            </a:pPr>
            <a:r>
              <a:rPr lang="en-US" dirty="0"/>
              <a:t>Of these six elements, 4 are “harmonized” in the GHS system based upon the chemical’s hazard class and category – the signal word, hazard statement(s), pictogram, and precautionary statement(s).</a:t>
            </a:r>
          </a:p>
          <a:p>
            <a:endParaRPr lang="en-US" i="0" baseline="0" dirty="0" smtClean="0"/>
          </a:p>
          <a:p>
            <a:r>
              <a:rPr lang="en-US" i="0" baseline="0" dirty="0" smtClean="0"/>
              <a:t>The information on the label must be linked back to the safety data sheet and chemical inventory.</a:t>
            </a:r>
          </a:p>
          <a:p>
            <a:endParaRPr lang="en-US" i="0" baseline="0" dirty="0" smtClean="0"/>
          </a:p>
          <a:p>
            <a:r>
              <a:rPr lang="en-US" i="1" baseline="0" dirty="0" smtClean="0"/>
              <a:t>Trainer Tip: Pass out samples of a GHS-style label for a chemical that is commonly used at your company, and go over each label element in detail.</a:t>
            </a:r>
            <a:endParaRPr lang="en-US" i="1" dirty="0"/>
          </a:p>
        </p:txBody>
      </p:sp>
      <p:sp>
        <p:nvSpPr>
          <p:cNvPr id="4" name="Slide Number Placeholder 3"/>
          <p:cNvSpPr>
            <a:spLocks noGrp="1"/>
          </p:cNvSpPr>
          <p:nvPr>
            <p:ph type="sldNum" sz="quarter" idx="10"/>
          </p:nvPr>
        </p:nvSpPr>
        <p:spPr/>
        <p:txBody>
          <a:bodyPr/>
          <a:lstStyle/>
          <a:p>
            <a:fld id="{44526746-882E-478F-B1CB-1DA44E734A6B}" type="slidenum">
              <a:rPr lang="en-US" smtClean="0"/>
              <a:t>11</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There</a:t>
            </a:r>
            <a:r>
              <a:rPr lang="en-US" i="0" baseline="0" dirty="0" smtClean="0"/>
              <a:t> are nine pictograms:</a:t>
            </a:r>
          </a:p>
          <a:p>
            <a:r>
              <a:rPr lang="en-US" i="0" baseline="0" dirty="0" smtClean="0"/>
              <a:t> - Oxidizers;</a:t>
            </a:r>
          </a:p>
          <a:p>
            <a:r>
              <a:rPr lang="en-US" i="0" baseline="0" dirty="0" smtClean="0"/>
              <a:t> - Flammables;</a:t>
            </a:r>
          </a:p>
          <a:p>
            <a:r>
              <a:rPr lang="en-US" i="0" baseline="0" dirty="0" smtClean="0"/>
              <a:t> - Explosives;</a:t>
            </a:r>
          </a:p>
          <a:p>
            <a:r>
              <a:rPr lang="en-US" i="0" baseline="0" dirty="0" smtClean="0"/>
              <a:t> - Acute toxicity;</a:t>
            </a:r>
          </a:p>
          <a:p>
            <a:r>
              <a:rPr lang="en-US" i="0" baseline="0" dirty="0" smtClean="0"/>
              <a:t> - Corrosives;</a:t>
            </a:r>
          </a:p>
          <a:p>
            <a:r>
              <a:rPr lang="en-US" i="0" baseline="0" dirty="0" smtClean="0"/>
              <a:t> - Gases under pressure;</a:t>
            </a:r>
          </a:p>
          <a:p>
            <a:r>
              <a:rPr lang="en-US" i="0" baseline="0" dirty="0" smtClean="0"/>
              <a:t> - Health hazards;</a:t>
            </a:r>
          </a:p>
          <a:p>
            <a:r>
              <a:rPr lang="en-US" i="0" baseline="0" dirty="0" smtClean="0"/>
              <a:t> - Environmental hazards; and</a:t>
            </a:r>
          </a:p>
          <a:p>
            <a:r>
              <a:rPr lang="en-US" i="0" baseline="0" dirty="0" smtClean="0"/>
              <a:t> - Health irritant or other harmful effects.</a:t>
            </a:r>
          </a:p>
          <a:p>
            <a:endParaRPr lang="en-US" i="0" baseline="0" dirty="0" smtClean="0"/>
          </a:p>
          <a:p>
            <a:r>
              <a:rPr lang="en-US" i="0" baseline="0" dirty="0" smtClean="0"/>
              <a:t>Pictograms are always a black symbol shown on a white background and surrounded by a red, diamond shaped border. These images are used to depict the physical, health or environmental hazards caused by a particular chemical. They are meant to be an immediate, graphic warning.</a:t>
            </a:r>
            <a:endParaRPr lang="en-US" i="0" dirty="0"/>
          </a:p>
        </p:txBody>
      </p:sp>
      <p:sp>
        <p:nvSpPr>
          <p:cNvPr id="4" name="Slide Number Placeholder 3"/>
          <p:cNvSpPr>
            <a:spLocks noGrp="1"/>
          </p:cNvSpPr>
          <p:nvPr>
            <p:ph type="sldNum" sz="quarter" idx="10"/>
          </p:nvPr>
        </p:nvSpPr>
        <p:spPr/>
        <p:txBody>
          <a:bodyPr/>
          <a:lstStyle/>
          <a:p>
            <a:fld id="{44526746-882E-478F-B1CB-1DA44E734A6B}" type="slidenum">
              <a:rPr lang="en-US" smtClean="0"/>
              <a:t>12</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Your</a:t>
            </a:r>
            <a:r>
              <a:rPr lang="en-US" i="0" baseline="0" dirty="0" smtClean="0"/>
              <a:t> employer can choose to re-label chemicals in your workplace with an OSHA-approved label.</a:t>
            </a:r>
          </a:p>
          <a:p>
            <a:endParaRPr lang="en-US" i="0" baseline="0" dirty="0" smtClean="0"/>
          </a:p>
          <a:p>
            <a:r>
              <a:rPr lang="en-US" i="0" baseline="0" dirty="0" smtClean="0"/>
              <a:t>Re-labeling might occur when a large quantity of a chemical is broken down into smaller ones, and then distributed to different areas in the company.</a:t>
            </a:r>
          </a:p>
        </p:txBody>
      </p:sp>
      <p:sp>
        <p:nvSpPr>
          <p:cNvPr id="4" name="Slide Number Placeholder 3"/>
          <p:cNvSpPr>
            <a:spLocks noGrp="1"/>
          </p:cNvSpPr>
          <p:nvPr>
            <p:ph type="sldNum" sz="quarter" idx="10"/>
          </p:nvPr>
        </p:nvSpPr>
        <p:spPr/>
        <p:txBody>
          <a:bodyPr/>
          <a:lstStyle/>
          <a:p>
            <a:fld id="{44526746-882E-478F-B1CB-1DA44E734A6B}" type="slidenum">
              <a:rPr lang="en-US" smtClean="0"/>
              <a:t>13</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If you ever find a container without a label, or the label is illegible, contact your supervisor immediately so that a new label can be applied. Whatever you do, don’t use a chemical from an unlabeled container, or a container with an unreadable label!</a:t>
            </a:r>
            <a:endParaRPr lang="en-US" i="0" dirty="0"/>
          </a:p>
        </p:txBody>
      </p:sp>
      <p:sp>
        <p:nvSpPr>
          <p:cNvPr id="4" name="Slide Number Placeholder 3"/>
          <p:cNvSpPr>
            <a:spLocks noGrp="1"/>
          </p:cNvSpPr>
          <p:nvPr>
            <p:ph type="sldNum" sz="quarter" idx="10"/>
          </p:nvPr>
        </p:nvSpPr>
        <p:spPr/>
        <p:txBody>
          <a:bodyPr/>
          <a:lstStyle/>
          <a:p>
            <a:fld id="{44526746-882E-478F-B1CB-1DA44E734A6B}" type="slidenum">
              <a:rPr lang="en-US" smtClean="0"/>
              <a:t>14</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chemical inventory, safety data sheets and labels are critical when it comes to working safely with hazardous chemicals, but what brings it all together is the training and information your company is required to provide to you.</a:t>
            </a:r>
          </a:p>
          <a:p>
            <a:endParaRPr lang="en-US" i="0" baseline="0" dirty="0" smtClean="0"/>
          </a:p>
          <a:p>
            <a:r>
              <a:rPr lang="en-US" i="0" baseline="0" dirty="0" smtClean="0"/>
              <a:t>The </a:t>
            </a:r>
            <a:r>
              <a:rPr lang="en-US" i="0" baseline="0" dirty="0" err="1" smtClean="0"/>
              <a:t>HazCom</a:t>
            </a:r>
            <a:r>
              <a:rPr lang="en-US" i="0" baseline="0" dirty="0" smtClean="0"/>
              <a:t> Standard requires that each person who works with hazardous chemicals be trained on:</a:t>
            </a:r>
          </a:p>
          <a:p>
            <a:r>
              <a:rPr lang="en-US" i="0" baseline="0" dirty="0" smtClean="0"/>
              <a:t> - </a:t>
            </a:r>
            <a:r>
              <a:rPr lang="en-US" i="0" baseline="0" dirty="0" err="1" smtClean="0"/>
              <a:t>HazCom</a:t>
            </a:r>
            <a:r>
              <a:rPr lang="en-US" i="0" baseline="0" dirty="0" smtClean="0"/>
              <a:t> Standard requirements;</a:t>
            </a:r>
          </a:p>
          <a:p>
            <a:r>
              <a:rPr lang="en-US" i="0" baseline="0" dirty="0" smtClean="0"/>
              <a:t> - Places where hazardous chemicals are located in your workplace;</a:t>
            </a:r>
          </a:p>
          <a:p>
            <a:r>
              <a:rPr lang="en-US" i="0" baseline="0" dirty="0" smtClean="0"/>
              <a:t> - Location and availability of the chemical inventory, safety data sheets and written </a:t>
            </a:r>
            <a:r>
              <a:rPr lang="en-US" i="0" baseline="0" dirty="0" err="1" smtClean="0"/>
              <a:t>HazCom</a:t>
            </a:r>
            <a:r>
              <a:rPr lang="en-US" i="0" baseline="0" dirty="0" smtClean="0"/>
              <a:t> program, and how to read GHS-style safety data sheets and labels; and</a:t>
            </a:r>
          </a:p>
          <a:p>
            <a:r>
              <a:rPr lang="en-US" i="0" baseline="0" dirty="0" smtClean="0"/>
              <a:t> - The in-house labeling system your company uses, if applicable</a:t>
            </a:r>
          </a:p>
          <a:p>
            <a:endParaRPr lang="en-US" i="0" baseline="0" dirty="0" smtClean="0"/>
          </a:p>
          <a:p>
            <a:r>
              <a:rPr lang="en-US" i="0" baseline="0" dirty="0" smtClean="0"/>
              <a:t>In addition, your employer must provide you with specialized training for the specific chemicals you’ll use in your job, as well as symptoms of over-exposure and how to protect yourself from harm.</a:t>
            </a:r>
            <a:endParaRPr lang="en-US" i="0" dirty="0"/>
          </a:p>
        </p:txBody>
      </p:sp>
      <p:sp>
        <p:nvSpPr>
          <p:cNvPr id="4" name="Slide Number Placeholder 3"/>
          <p:cNvSpPr>
            <a:spLocks noGrp="1"/>
          </p:cNvSpPr>
          <p:nvPr>
            <p:ph type="sldNum" sz="quarter" idx="10"/>
          </p:nvPr>
        </p:nvSpPr>
        <p:spPr/>
        <p:txBody>
          <a:bodyPr/>
          <a:lstStyle/>
          <a:p>
            <a:fld id="{44526746-882E-478F-B1CB-1DA44E734A6B}" type="slidenum">
              <a:rPr lang="en-US" smtClean="0"/>
              <a:t>15</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fifth employer</a:t>
            </a:r>
            <a:r>
              <a:rPr lang="en-US" i="0" baseline="0" dirty="0" smtClean="0"/>
              <a:t> requirement is the written </a:t>
            </a:r>
            <a:r>
              <a:rPr lang="en-US" i="0" baseline="0" dirty="0" err="1" smtClean="0"/>
              <a:t>HazCom</a:t>
            </a:r>
            <a:r>
              <a:rPr lang="en-US" i="0" baseline="0" dirty="0" smtClean="0"/>
              <a:t> program. The purpose of the written </a:t>
            </a:r>
            <a:r>
              <a:rPr lang="en-US" i="0" baseline="0" dirty="0" err="1" smtClean="0"/>
              <a:t>HazCom</a:t>
            </a:r>
            <a:r>
              <a:rPr lang="en-US" i="0" baseline="0" dirty="0" smtClean="0"/>
              <a:t> program is to document, in detail, your employer’s plans for communicating the hazards involved with using the chemicals in your workplace.</a:t>
            </a:r>
          </a:p>
          <a:p>
            <a:endParaRPr lang="en-US" i="0" baseline="0" dirty="0" smtClean="0"/>
          </a:p>
          <a:p>
            <a:r>
              <a:rPr lang="en-US" i="0" baseline="0" dirty="0" smtClean="0"/>
              <a:t>You have the right to review the written </a:t>
            </a:r>
            <a:r>
              <a:rPr lang="en-US" i="0" baseline="0" dirty="0" err="1" smtClean="0"/>
              <a:t>HazCom</a:t>
            </a:r>
            <a:r>
              <a:rPr lang="en-US" i="0" baseline="0" dirty="0" smtClean="0"/>
              <a:t> program whenever you want, so you can see what your employer is doing to keep you and your coworkers knowledgeable and safe. </a:t>
            </a:r>
            <a:endParaRPr lang="en-US" i="0" dirty="0"/>
          </a:p>
        </p:txBody>
      </p:sp>
      <p:sp>
        <p:nvSpPr>
          <p:cNvPr id="4" name="Slide Number Placeholder 3"/>
          <p:cNvSpPr>
            <a:spLocks noGrp="1"/>
          </p:cNvSpPr>
          <p:nvPr>
            <p:ph type="sldNum" sz="quarter" idx="10"/>
          </p:nvPr>
        </p:nvSpPr>
        <p:spPr/>
        <p:txBody>
          <a:bodyPr/>
          <a:lstStyle/>
          <a:p>
            <a:fld id="{44526746-882E-478F-B1CB-1DA44E734A6B}" type="slidenum">
              <a:rPr lang="en-US" smtClean="0"/>
              <a:t>16</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Here are some simple actions</a:t>
            </a:r>
            <a:r>
              <a:rPr lang="en-US" i="0" baseline="0" dirty="0" smtClean="0"/>
              <a:t> you can take to stay safe when working with or around chemicals:</a:t>
            </a:r>
          </a:p>
          <a:p>
            <a:r>
              <a:rPr lang="en-US" i="0" baseline="0" dirty="0" smtClean="0"/>
              <a:t> - Remove all jewelry to avoid skin reactions.</a:t>
            </a:r>
          </a:p>
          <a:p>
            <a:r>
              <a:rPr lang="en-US" i="0" baseline="0" dirty="0" smtClean="0"/>
              <a:t> - Use eye and face protection if the chemical can splash in your face.</a:t>
            </a:r>
          </a:p>
          <a:p>
            <a:r>
              <a:rPr lang="en-US" i="0" baseline="0" dirty="0" smtClean="0"/>
              <a:t> - When you finish handling a chemical, wash your hands thoroughly.</a:t>
            </a:r>
          </a:p>
          <a:p>
            <a:r>
              <a:rPr lang="en-US" i="0" baseline="0" dirty="0" smtClean="0"/>
              <a:t> - Make sure safety gear is clean and properly stored.</a:t>
            </a:r>
          </a:p>
        </p:txBody>
      </p:sp>
      <p:sp>
        <p:nvSpPr>
          <p:cNvPr id="4" name="Slide Number Placeholder 3"/>
          <p:cNvSpPr>
            <a:spLocks noGrp="1"/>
          </p:cNvSpPr>
          <p:nvPr>
            <p:ph type="sldNum" sz="quarter" idx="10"/>
          </p:nvPr>
        </p:nvSpPr>
        <p:spPr/>
        <p:txBody>
          <a:bodyPr/>
          <a:lstStyle/>
          <a:p>
            <a:fld id="{44526746-882E-478F-B1CB-1DA44E734A6B}" type="slidenum">
              <a:rPr lang="en-US" smtClean="0"/>
              <a:t>17</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Here are some more simple actions</a:t>
            </a:r>
            <a:r>
              <a:rPr lang="en-US" i="0" baseline="0" dirty="0" smtClean="0"/>
              <a:t> you can take to stay safe when working with or around chemicals:</a:t>
            </a:r>
          </a:p>
          <a:p>
            <a:r>
              <a:rPr lang="en-US" i="0" baseline="0" dirty="0" smtClean="0"/>
              <a:t> - Know where the nearest eyewash station or emergency shower is located.</a:t>
            </a:r>
          </a:p>
          <a:p>
            <a:r>
              <a:rPr lang="en-US" i="0" baseline="0" dirty="0" smtClean="0"/>
              <a:t> - Dispose of hazardous chemicals properly, and never mix chemical wastes unless you know that it’s safe to do so.</a:t>
            </a:r>
          </a:p>
          <a:p>
            <a:r>
              <a:rPr lang="en-US" i="0" baseline="0" dirty="0" smtClean="0"/>
              <a:t> - Know your company’s policy for dealing with spills and leaks.</a:t>
            </a:r>
          </a:p>
          <a:p>
            <a:r>
              <a:rPr lang="en-US" i="0" baseline="0" dirty="0" smtClean="0"/>
              <a:t> - Know how your employer wants you to respond in an emergency situation.</a:t>
            </a:r>
          </a:p>
        </p:txBody>
      </p:sp>
      <p:sp>
        <p:nvSpPr>
          <p:cNvPr id="4" name="Slide Number Placeholder 3"/>
          <p:cNvSpPr>
            <a:spLocks noGrp="1"/>
          </p:cNvSpPr>
          <p:nvPr>
            <p:ph type="sldNum" sz="quarter" idx="10"/>
          </p:nvPr>
        </p:nvSpPr>
        <p:spPr/>
        <p:txBody>
          <a:bodyPr/>
          <a:lstStyle/>
          <a:p>
            <a:fld id="{44526746-882E-478F-B1CB-1DA44E734A6B}" type="slidenum">
              <a:rPr lang="en-US" smtClean="0"/>
              <a:t>18</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makes a chemical hazardous? A hazardous chemical is any chemical which is classified as a:</a:t>
            </a:r>
          </a:p>
          <a:p>
            <a:r>
              <a:rPr lang="en-US" dirty="0" smtClean="0"/>
              <a:t> - Physical</a:t>
            </a:r>
            <a:r>
              <a:rPr lang="en-US" baseline="0" dirty="0" smtClean="0"/>
              <a:t> hazard or a health hazard;</a:t>
            </a:r>
          </a:p>
          <a:p>
            <a:r>
              <a:rPr lang="en-US" baseline="0" dirty="0" smtClean="0"/>
              <a:t> - Simple </a:t>
            </a:r>
            <a:r>
              <a:rPr lang="en-US" baseline="0" dirty="0" err="1" smtClean="0"/>
              <a:t>asphyxiant</a:t>
            </a:r>
            <a:r>
              <a:rPr lang="en-US" baseline="0" dirty="0" smtClean="0"/>
              <a:t>;</a:t>
            </a:r>
          </a:p>
          <a:p>
            <a:r>
              <a:rPr lang="en-US" baseline="0" dirty="0" smtClean="0"/>
              <a:t> - Combustible dust;</a:t>
            </a:r>
          </a:p>
          <a:p>
            <a:r>
              <a:rPr lang="en-US" baseline="0" dirty="0" smtClean="0"/>
              <a:t> - Pyrophoric gas; or</a:t>
            </a:r>
          </a:p>
          <a:p>
            <a:r>
              <a:rPr lang="en-US" baseline="0" dirty="0" smtClean="0"/>
              <a:t> - Hazard not otherwise classified.</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3</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hazards are chemicals</a:t>
            </a:r>
            <a:r>
              <a:rPr lang="en-US" baseline="0" dirty="0" smtClean="0"/>
              <a:t> that can cause a fire, explosion or some other violent reaction when they come in contact with air, water or other chemicals.</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4</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Chemicals that are harmful to people’s health are called health hazards. By entering the body in one of three ways - </a:t>
            </a:r>
            <a:r>
              <a:rPr lang="en-US" baseline="0" dirty="0" smtClean="0"/>
              <a:t>inhalation, skin contact or ingestion - these chemicals can cause short-term (acute) health problems or long-term (chronic) health problems.</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5</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considers a health hazard to be any chemical which:</a:t>
            </a:r>
          </a:p>
          <a:p>
            <a:r>
              <a:rPr lang="en-US" dirty="0" smtClean="0"/>
              <a:t> - Is toxic;</a:t>
            </a:r>
          </a:p>
          <a:p>
            <a:r>
              <a:rPr lang="en-US" dirty="0" smtClean="0"/>
              <a:t> - Is c</a:t>
            </a:r>
            <a:r>
              <a:rPr lang="en-US" baseline="0" dirty="0" smtClean="0"/>
              <a:t>orrosive to the skin or eyes;</a:t>
            </a:r>
          </a:p>
          <a:p>
            <a:r>
              <a:rPr lang="en-US" baseline="0" dirty="0" smtClean="0"/>
              <a:t> - Is a respiratory sensitizer;</a:t>
            </a:r>
          </a:p>
          <a:p>
            <a:r>
              <a:rPr lang="en-US" baseline="0" dirty="0" smtClean="0"/>
              <a:t> - May cause cancer, birth defects or reproductive issues;</a:t>
            </a:r>
          </a:p>
          <a:p>
            <a:r>
              <a:rPr lang="en-US" baseline="0" dirty="0" smtClean="0"/>
              <a:t> - Attacks specific organs in the body; or</a:t>
            </a:r>
          </a:p>
          <a:p>
            <a:r>
              <a:rPr lang="en-US" baseline="0" dirty="0" smtClean="0"/>
              <a:t> - Is harmful or deadly when inhaled.</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6</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that hazardous chemicals can be very dangerous, the </a:t>
            </a:r>
            <a:r>
              <a:rPr lang="en-US" baseline="0" dirty="0" err="1" smtClean="0"/>
              <a:t>HazCom</a:t>
            </a:r>
            <a:r>
              <a:rPr lang="en-US" baseline="0" dirty="0" smtClean="0"/>
              <a:t> Standard mandates that your employer comply with five regulatory requirements, all to help keep you safe:</a:t>
            </a:r>
          </a:p>
          <a:p>
            <a:r>
              <a:rPr lang="en-US" baseline="0" dirty="0" smtClean="0"/>
              <a:t> 1. Identify and create an inventory of all hazardous chemicals at the workplace.</a:t>
            </a:r>
          </a:p>
          <a:p>
            <a:r>
              <a:rPr lang="en-US" baseline="0" dirty="0" smtClean="0"/>
              <a:t>2. Ensure each chemical has a GHS-style safety data sheet, or SDS, that is easily accessible to all employees who work with that chemical.</a:t>
            </a:r>
          </a:p>
          <a:p>
            <a:r>
              <a:rPr lang="en-US" baseline="0" dirty="0" smtClean="0"/>
              <a:t> 3. Ensure each chemical container is properly labeled with a GHS-style label or an OSHA-approved workplace label.</a:t>
            </a:r>
          </a:p>
          <a:p>
            <a:r>
              <a:rPr lang="en-US" baseline="0" dirty="0" smtClean="0"/>
              <a:t> 4. Create and implement an employee </a:t>
            </a:r>
            <a:r>
              <a:rPr lang="en-US" baseline="0" dirty="0" err="1" smtClean="0"/>
              <a:t>HazCom</a:t>
            </a:r>
            <a:r>
              <a:rPr lang="en-US" baseline="0" dirty="0" smtClean="0"/>
              <a:t> training program.</a:t>
            </a:r>
          </a:p>
          <a:p>
            <a:r>
              <a:rPr lang="en-US" baseline="0" dirty="0" smtClean="0"/>
              <a:t> 5. Develop a written </a:t>
            </a:r>
            <a:r>
              <a:rPr lang="en-US" baseline="0" dirty="0" err="1" smtClean="0"/>
              <a:t>HazCom</a:t>
            </a:r>
            <a:r>
              <a:rPr lang="en-US" baseline="0" dirty="0" smtClean="0"/>
              <a:t> program that describes how the </a:t>
            </a:r>
            <a:r>
              <a:rPr lang="en-US" baseline="0" dirty="0" err="1" smtClean="0"/>
              <a:t>HazCom</a:t>
            </a:r>
            <a:r>
              <a:rPr lang="en-US" baseline="0" dirty="0" smtClean="0"/>
              <a:t> program will be implemented and how your company will comply with the </a:t>
            </a:r>
            <a:r>
              <a:rPr lang="en-US" baseline="0" dirty="0" err="1" smtClean="0"/>
              <a:t>HazCom</a:t>
            </a:r>
            <a:r>
              <a:rPr lang="en-US" baseline="0" dirty="0" smtClean="0"/>
              <a:t> Standard.</a:t>
            </a:r>
          </a:p>
        </p:txBody>
      </p:sp>
      <p:sp>
        <p:nvSpPr>
          <p:cNvPr id="4" name="Slide Number Placeholder 3"/>
          <p:cNvSpPr>
            <a:spLocks noGrp="1"/>
          </p:cNvSpPr>
          <p:nvPr>
            <p:ph type="sldNum" sz="quarter" idx="10"/>
          </p:nvPr>
        </p:nvSpPr>
        <p:spPr/>
        <p:txBody>
          <a:bodyPr/>
          <a:lstStyle/>
          <a:p>
            <a:fld id="{44526746-882E-478F-B1CB-1DA44E734A6B}" type="slidenum">
              <a:rPr lang="en-US" smtClean="0"/>
              <a:t>7</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 Communication begins at the chemical manufacturing plant. Chemists</a:t>
            </a:r>
            <a:r>
              <a:rPr lang="en-US" baseline="0" dirty="0" smtClean="0"/>
              <a:t> classify and categorize each chemical based on its hazards. From this information the chemical’s GHS-style safety data sheet and label are created.</a:t>
            </a:r>
          </a:p>
          <a:p>
            <a:endParaRPr lang="en-US" baseline="0" dirty="0" smtClean="0"/>
          </a:p>
          <a:p>
            <a:r>
              <a:rPr lang="en-US" baseline="0" dirty="0" smtClean="0"/>
              <a:t>These safety data sheets and labels must be passed along to each company and person who handles this chemical: from supplier, to transporter, to final end-user.</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8</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chemical arrives at your workplace, the hazard information is passed along with it so it can be added to your company’s chemical inventory. OSHA requires that each company keep a complete and up-to-date inventory of all its hazardous chemicals, both on-site and off-site.</a:t>
            </a:r>
            <a:endParaRPr lang="en-US" dirty="0"/>
          </a:p>
        </p:txBody>
      </p:sp>
      <p:sp>
        <p:nvSpPr>
          <p:cNvPr id="4" name="Slide Number Placeholder 3"/>
          <p:cNvSpPr>
            <a:spLocks noGrp="1"/>
          </p:cNvSpPr>
          <p:nvPr>
            <p:ph type="sldNum" sz="quarter" idx="10"/>
          </p:nvPr>
        </p:nvSpPr>
        <p:spPr/>
        <p:txBody>
          <a:bodyPr/>
          <a:lstStyle/>
          <a:p>
            <a:fld id="{44526746-882E-478F-B1CB-1DA44E734A6B}" type="slidenum">
              <a:rPr lang="en-US" smtClean="0"/>
              <a:t>9</a:t>
            </a:fld>
            <a:endParaRPr lang="en-US"/>
          </a:p>
        </p:txBody>
      </p:sp>
    </p:spTree>
    <p:extLst>
      <p:ext uri="{BB962C8B-B14F-4D97-AF65-F5344CB8AC3E}">
        <p14:creationId xmlns:p14="http://schemas.microsoft.com/office/powerpoint/2010/main" val="51185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safety data sheet explains</a:t>
            </a:r>
            <a:r>
              <a:rPr lang="en-US" baseline="0" dirty="0" smtClean="0"/>
              <a:t> what you need to know to safely work with a chemical. To be compliant with GHS, all safety data sheets must have the GHS-specified 16 section format and include certain types of information in each section. This standard format helps ensure that all employers and employees understand the chemical, its hazards, and the precautions the user must take to stay safe.</a:t>
            </a:r>
          </a:p>
          <a:p>
            <a:endParaRPr lang="en-US" baseline="0" dirty="0" smtClean="0"/>
          </a:p>
          <a:p>
            <a:r>
              <a:rPr lang="en-US" baseline="0" dirty="0" smtClean="0"/>
              <a:t>Per OSHA, safety data sheets must readily accessible to you, in your work area, during each work shift. </a:t>
            </a:r>
          </a:p>
          <a:p>
            <a:endParaRPr lang="en-US" baseline="0" dirty="0" smtClean="0"/>
          </a:p>
          <a:p>
            <a:r>
              <a:rPr lang="en-US" i="1" baseline="0" dirty="0" smtClean="0"/>
              <a:t>Trainer Tip: Here, you may want to pass out samples of a GHS-style safety data sheet for a chemical commonly used at your company, and go through each section to review the important information in each one.</a:t>
            </a:r>
            <a:endParaRPr lang="en-US" i="1" dirty="0"/>
          </a:p>
        </p:txBody>
      </p:sp>
      <p:sp>
        <p:nvSpPr>
          <p:cNvPr id="4" name="Slide Number Placeholder 3"/>
          <p:cNvSpPr>
            <a:spLocks noGrp="1"/>
          </p:cNvSpPr>
          <p:nvPr>
            <p:ph type="sldNum" sz="quarter" idx="10"/>
          </p:nvPr>
        </p:nvSpPr>
        <p:spPr/>
        <p:txBody>
          <a:bodyPr/>
          <a:lstStyle/>
          <a:p>
            <a:fld id="{44526746-882E-478F-B1CB-1DA44E734A6B}" type="slidenum">
              <a:rPr lang="en-US" smtClean="0"/>
              <a:t>10</a:t>
            </a:fld>
            <a:endParaRPr lang="en-US"/>
          </a:p>
        </p:txBody>
      </p:sp>
    </p:spTree>
    <p:extLst>
      <p:ext uri="{BB962C8B-B14F-4D97-AF65-F5344CB8AC3E}">
        <p14:creationId xmlns:p14="http://schemas.microsoft.com/office/powerpoint/2010/main" val="51185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D61A8-0694-4841-8D70-B0037FF1CA58}"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1601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D61A8-0694-4841-8D70-B0037FF1CA58}"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10597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D61A8-0694-4841-8D70-B0037FF1CA58}"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2459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D61A8-0694-4841-8D70-B0037FF1CA58}" type="datetimeFigureOut">
              <a:rPr lang="en-US" smtClean="0"/>
              <a:t>6/20/2012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32694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4D61A8-0694-4841-8D70-B0037FF1CA58}"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782E3-9AD3-454A-A6B2-282C5B8F5833}" type="slidenum">
              <a:rPr lang="en-US" smtClean="0"/>
              <a:t>‹#›</a:t>
            </a:fld>
            <a:endParaRPr lang="en-US"/>
          </a:p>
        </p:txBody>
      </p:sp>
      <p:pic>
        <p:nvPicPr>
          <p:cNvPr id="2050" name="Picture 2" descr="F:\T&amp;C Share\Trainer Tools CDs\HazCom What You Need To Know (505521)\Menu Screens\Background Screen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D61A8-0694-4841-8D70-B0037FF1CA58}"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41687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D61A8-0694-4841-8D70-B0037FF1CA58}"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127777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D61A8-0694-4841-8D70-B0037FF1CA58}" type="datetimeFigureOut">
              <a:rPr lang="en-US" smtClean="0"/>
              <a:t>6/20/2012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257073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D61A8-0694-4841-8D70-B0037FF1CA58}" type="datetimeFigureOut">
              <a:rPr lang="en-US" smtClean="0"/>
              <a:t>6/20/2012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5572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D61A8-0694-4841-8D70-B0037FF1CA58}" type="datetimeFigureOut">
              <a:rPr lang="en-US" smtClean="0"/>
              <a:t>6/20/2012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243874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D61A8-0694-4841-8D70-B0037FF1CA58}"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273421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D61A8-0694-4841-8D70-B0037FF1CA58}"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782E3-9AD3-454A-A6B2-282C5B8F5833}" type="slidenum">
              <a:rPr lang="en-US" smtClean="0"/>
              <a:t>‹#›</a:t>
            </a:fld>
            <a:endParaRPr lang="en-US"/>
          </a:p>
        </p:txBody>
      </p:sp>
    </p:spTree>
    <p:extLst>
      <p:ext uri="{BB962C8B-B14F-4D97-AF65-F5344CB8AC3E}">
        <p14:creationId xmlns:p14="http://schemas.microsoft.com/office/powerpoint/2010/main" val="159133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61A8-0694-4841-8D70-B0037FF1CA58}" type="datetimeFigureOut">
              <a:rPr lang="en-US" smtClean="0"/>
              <a:t>6/20/2012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782E3-9AD3-454A-A6B2-282C5B8F5833}" type="slidenum">
              <a:rPr lang="en-US" smtClean="0"/>
              <a:t>‹#›</a:t>
            </a:fld>
            <a:endParaRPr lang="en-US"/>
          </a:p>
        </p:txBody>
      </p:sp>
      <p:pic>
        <p:nvPicPr>
          <p:cNvPr id="3074" name="Picture 2" descr="F:\T&amp;C Share\Trainer Tools CDs\HazCom What You Need To Know (505521)\Menu Screens\Background Screen 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7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286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2. Safety Data Sheets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sz="2800" b="1" dirty="0" smtClean="0">
                <a:solidFill>
                  <a:schemeClr val="accent3">
                    <a:lumMod val="75000"/>
                  </a:schemeClr>
                </a:solidFill>
              </a:rPr>
              <a:t>Explain what you need to know to safely work with a chemical</a:t>
            </a:r>
          </a:p>
          <a:p>
            <a:r>
              <a:rPr lang="en-US" sz="2800" b="1" dirty="0" smtClean="0">
                <a:solidFill>
                  <a:schemeClr val="accent3">
                    <a:lumMod val="75000"/>
                  </a:schemeClr>
                </a:solidFill>
              </a:rPr>
              <a:t>Must have the GHS-specified 16 section format</a:t>
            </a:r>
          </a:p>
          <a:p>
            <a:r>
              <a:rPr lang="en-US" sz="2800" b="1" dirty="0" smtClean="0">
                <a:solidFill>
                  <a:schemeClr val="accent3">
                    <a:lumMod val="75000"/>
                  </a:schemeClr>
                </a:solidFill>
              </a:rPr>
              <a:t>Must include certain types of information in each section</a:t>
            </a:r>
          </a:p>
          <a:p>
            <a:r>
              <a:rPr lang="en-US" sz="2800" b="1" dirty="0" smtClean="0">
                <a:solidFill>
                  <a:schemeClr val="accent3">
                    <a:lumMod val="75000"/>
                  </a:schemeClr>
                </a:solidFill>
              </a:rPr>
              <a:t>Help ensure that employers and employees understand the chemical</a:t>
            </a:r>
          </a:p>
          <a:p>
            <a:r>
              <a:rPr lang="en-US" sz="2800" b="1" dirty="0" smtClean="0">
                <a:solidFill>
                  <a:schemeClr val="accent3">
                    <a:lumMod val="75000"/>
                  </a:schemeClr>
                </a:solidFill>
              </a:rPr>
              <a:t>Must be readily accessible to employees in the work area during each work shift</a:t>
            </a:r>
            <a:endParaRPr lang="en-US" sz="2800" b="1" dirty="0">
              <a:solidFill>
                <a:schemeClr val="accent3">
                  <a:lumMod val="75000"/>
                </a:schemeClr>
              </a:solidFill>
            </a:endParaRPr>
          </a:p>
        </p:txBody>
      </p:sp>
    </p:spTree>
    <p:extLst>
      <p:ext uri="{BB962C8B-B14F-4D97-AF65-F5344CB8AC3E}">
        <p14:creationId xmlns:p14="http://schemas.microsoft.com/office/powerpoint/2010/main" val="62468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3. Labels</a:t>
            </a:r>
            <a:endParaRPr lang="en-US" b="1" dirty="0">
              <a:solidFill>
                <a:schemeClr val="accent3">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575080"/>
            <a:ext cx="6883120" cy="4139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Pictograms</a:t>
            </a:r>
            <a:endParaRPr lang="en-US" b="1" dirty="0">
              <a:solidFill>
                <a:schemeClr val="accent3">
                  <a:lumMod val="75000"/>
                </a:schemeClr>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600200"/>
            <a:ext cx="5857128" cy="4525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948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Re-Labeling</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Re-labeling can take place when:</a:t>
            </a:r>
          </a:p>
          <a:p>
            <a:pPr lvl="1"/>
            <a:r>
              <a:rPr lang="en-US" sz="3200" b="1" dirty="0" smtClean="0">
                <a:solidFill>
                  <a:schemeClr val="accent3">
                    <a:lumMod val="75000"/>
                  </a:schemeClr>
                </a:solidFill>
              </a:rPr>
              <a:t>Your employer chooses to use an OSHA-approved label in your workplace.</a:t>
            </a:r>
          </a:p>
          <a:p>
            <a:pPr lvl="1"/>
            <a:r>
              <a:rPr lang="en-US" sz="3200" b="1" dirty="0" smtClean="0">
                <a:solidFill>
                  <a:schemeClr val="accent3">
                    <a:lumMod val="75000"/>
                  </a:schemeClr>
                </a:solidFill>
              </a:rPr>
              <a:t>A large quantity of a</a:t>
            </a:r>
            <a:br>
              <a:rPr lang="en-US" sz="3200" b="1" dirty="0" smtClean="0">
                <a:solidFill>
                  <a:schemeClr val="accent3">
                    <a:lumMod val="75000"/>
                  </a:schemeClr>
                </a:solidFill>
              </a:rPr>
            </a:br>
            <a:r>
              <a:rPr lang="en-US" sz="3200" b="1" dirty="0" smtClean="0">
                <a:solidFill>
                  <a:schemeClr val="accent3">
                    <a:lumMod val="75000"/>
                  </a:schemeClr>
                </a:solidFill>
              </a:rPr>
              <a:t>chemical is broken</a:t>
            </a:r>
            <a:br>
              <a:rPr lang="en-US" sz="3200" b="1" dirty="0" smtClean="0">
                <a:solidFill>
                  <a:schemeClr val="accent3">
                    <a:lumMod val="75000"/>
                  </a:schemeClr>
                </a:solidFill>
              </a:rPr>
            </a:br>
            <a:r>
              <a:rPr lang="en-US" sz="3200" b="1" dirty="0" smtClean="0">
                <a:solidFill>
                  <a:schemeClr val="accent3">
                    <a:lumMod val="75000"/>
                  </a:schemeClr>
                </a:solidFill>
              </a:rPr>
              <a:t>down into smaller</a:t>
            </a:r>
            <a:br>
              <a:rPr lang="en-US" sz="3200" b="1" dirty="0" smtClean="0">
                <a:solidFill>
                  <a:schemeClr val="accent3">
                    <a:lumMod val="75000"/>
                  </a:schemeClr>
                </a:solidFill>
              </a:rPr>
            </a:br>
            <a:r>
              <a:rPr lang="en-US" sz="3200" b="1" dirty="0" smtClean="0">
                <a:solidFill>
                  <a:schemeClr val="accent3">
                    <a:lumMod val="75000"/>
                  </a:schemeClr>
                </a:solidFill>
              </a:rPr>
              <a:t>ones to use in</a:t>
            </a:r>
            <a:br>
              <a:rPr lang="en-US" sz="3200" b="1" dirty="0" smtClean="0">
                <a:solidFill>
                  <a:schemeClr val="accent3">
                    <a:lumMod val="75000"/>
                  </a:schemeClr>
                </a:solidFill>
              </a:rPr>
            </a:br>
            <a:r>
              <a:rPr lang="en-US" sz="3200" b="1" dirty="0" smtClean="0">
                <a:solidFill>
                  <a:schemeClr val="accent3">
                    <a:lumMod val="75000"/>
                  </a:schemeClr>
                </a:solidFill>
              </a:rPr>
              <a:t>different areas.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537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Re-Labeling, continued…</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If you ever find a container with no label, or an illegible label, contact your supervisor.</a:t>
            </a:r>
          </a:p>
          <a:p>
            <a:r>
              <a:rPr lang="en-US" b="1" dirty="0" smtClean="0">
                <a:solidFill>
                  <a:schemeClr val="accent3">
                    <a:lumMod val="75000"/>
                  </a:schemeClr>
                </a:solidFill>
              </a:rPr>
              <a:t>Never use a chemical from an unlabeled container.</a:t>
            </a:r>
            <a:endParaRPr lang="en-US" b="1" dirty="0">
              <a:solidFill>
                <a:schemeClr val="accent3">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46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4. Training &amp; Information</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Employees must receive training on:</a:t>
            </a:r>
          </a:p>
          <a:p>
            <a:pPr lvl="1"/>
            <a:r>
              <a:rPr lang="en-US" b="1" dirty="0" err="1" smtClean="0">
                <a:solidFill>
                  <a:schemeClr val="accent3">
                    <a:lumMod val="75000"/>
                  </a:schemeClr>
                </a:solidFill>
              </a:rPr>
              <a:t>HazCom</a:t>
            </a:r>
            <a:r>
              <a:rPr lang="en-US" b="1" dirty="0" smtClean="0">
                <a:solidFill>
                  <a:schemeClr val="accent3">
                    <a:lumMod val="75000"/>
                  </a:schemeClr>
                </a:solidFill>
              </a:rPr>
              <a:t> Standard requirements</a:t>
            </a:r>
          </a:p>
          <a:p>
            <a:pPr lvl="1"/>
            <a:r>
              <a:rPr lang="en-US" b="1" dirty="0" smtClean="0">
                <a:solidFill>
                  <a:schemeClr val="accent3">
                    <a:lumMod val="75000"/>
                  </a:schemeClr>
                </a:solidFill>
              </a:rPr>
              <a:t>Hazard chemical locations</a:t>
            </a:r>
          </a:p>
          <a:p>
            <a:pPr lvl="1"/>
            <a:r>
              <a:rPr lang="en-US" b="1" dirty="0" smtClean="0">
                <a:solidFill>
                  <a:schemeClr val="accent3">
                    <a:lumMod val="75000"/>
                  </a:schemeClr>
                </a:solidFill>
              </a:rPr>
              <a:t>Chemical inventory</a:t>
            </a:r>
          </a:p>
          <a:p>
            <a:pPr lvl="1"/>
            <a:r>
              <a:rPr lang="en-US" b="1" dirty="0" smtClean="0">
                <a:solidFill>
                  <a:schemeClr val="accent3">
                    <a:lumMod val="75000"/>
                  </a:schemeClr>
                </a:solidFill>
              </a:rPr>
              <a:t>Safety data sheets</a:t>
            </a:r>
          </a:p>
          <a:p>
            <a:pPr lvl="1"/>
            <a:r>
              <a:rPr lang="en-US" b="1" dirty="0" smtClean="0">
                <a:solidFill>
                  <a:schemeClr val="accent3">
                    <a:lumMod val="75000"/>
                  </a:schemeClr>
                </a:solidFill>
              </a:rPr>
              <a:t>Labels</a:t>
            </a:r>
          </a:p>
          <a:p>
            <a:pPr lvl="1"/>
            <a:r>
              <a:rPr lang="en-US" b="1" dirty="0" smtClean="0">
                <a:solidFill>
                  <a:schemeClr val="accent3">
                    <a:lumMod val="75000"/>
                  </a:schemeClr>
                </a:solidFill>
              </a:rPr>
              <a:t>Written </a:t>
            </a:r>
            <a:r>
              <a:rPr lang="en-US" b="1" dirty="0" err="1" smtClean="0">
                <a:solidFill>
                  <a:schemeClr val="accent3">
                    <a:lumMod val="75000"/>
                  </a:schemeClr>
                </a:solidFill>
              </a:rPr>
              <a:t>HazCom</a:t>
            </a:r>
            <a:r>
              <a:rPr lang="en-US" b="1" dirty="0" smtClean="0">
                <a:solidFill>
                  <a:schemeClr val="accent3">
                    <a:lumMod val="75000"/>
                  </a:schemeClr>
                </a:solidFill>
              </a:rPr>
              <a:t> program</a:t>
            </a:r>
          </a:p>
          <a:p>
            <a:pPr lvl="1"/>
            <a:r>
              <a:rPr lang="en-US" b="1" dirty="0" smtClean="0">
                <a:solidFill>
                  <a:schemeClr val="accent3">
                    <a:lumMod val="75000"/>
                  </a:schemeClr>
                </a:solidFill>
              </a:rPr>
              <a:t>Specialized chemicals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492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5. Written </a:t>
            </a:r>
            <a:r>
              <a:rPr lang="en-US" b="1" dirty="0" err="1" smtClean="0">
                <a:solidFill>
                  <a:schemeClr val="accent3">
                    <a:lumMod val="75000"/>
                  </a:schemeClr>
                </a:solidFill>
              </a:rPr>
              <a:t>HazCom</a:t>
            </a:r>
            <a:r>
              <a:rPr lang="en-US" b="1" dirty="0" smtClean="0">
                <a:solidFill>
                  <a:schemeClr val="accent3">
                    <a:lumMod val="75000"/>
                  </a:schemeClr>
                </a:solidFill>
              </a:rPr>
              <a:t> Program</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Documents, in detail, your employer’s plans for communicating chemical hazards.</a:t>
            </a:r>
          </a:p>
          <a:p>
            <a:r>
              <a:rPr lang="en-US" b="1" dirty="0" smtClean="0">
                <a:solidFill>
                  <a:schemeClr val="accent3">
                    <a:lumMod val="75000"/>
                  </a:schemeClr>
                </a:solidFill>
              </a:rPr>
              <a:t>You have a right to review the written </a:t>
            </a:r>
            <a:r>
              <a:rPr lang="en-US" b="1" dirty="0" err="1" smtClean="0">
                <a:solidFill>
                  <a:schemeClr val="accent3">
                    <a:lumMod val="75000"/>
                  </a:schemeClr>
                </a:solidFill>
              </a:rPr>
              <a:t>HazCom</a:t>
            </a:r>
            <a:r>
              <a:rPr lang="en-US" b="1" dirty="0" smtClean="0">
                <a:solidFill>
                  <a:schemeClr val="accent3">
                    <a:lumMod val="75000"/>
                  </a:schemeClr>
                </a:solidFill>
              </a:rPr>
              <a:t> program whenever you want.</a:t>
            </a:r>
          </a:p>
          <a:p>
            <a:endParaRPr lang="en-US" b="1"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124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Staying safe</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Simple actions you can take to stay safe when working with chemicals:</a:t>
            </a:r>
          </a:p>
          <a:p>
            <a:pPr lvl="1"/>
            <a:r>
              <a:rPr lang="en-US" b="1" dirty="0" smtClean="0">
                <a:solidFill>
                  <a:schemeClr val="accent3">
                    <a:lumMod val="75000"/>
                  </a:schemeClr>
                </a:solidFill>
              </a:rPr>
              <a:t>Remove all jewelry</a:t>
            </a:r>
          </a:p>
          <a:p>
            <a:pPr lvl="1"/>
            <a:r>
              <a:rPr lang="en-US" b="1" dirty="0" smtClean="0">
                <a:solidFill>
                  <a:schemeClr val="accent3">
                    <a:lumMod val="75000"/>
                  </a:schemeClr>
                </a:solidFill>
              </a:rPr>
              <a:t>Use eye and face protection</a:t>
            </a:r>
          </a:p>
          <a:p>
            <a:pPr lvl="1"/>
            <a:r>
              <a:rPr lang="en-US" b="1" dirty="0" smtClean="0">
                <a:solidFill>
                  <a:schemeClr val="accent3">
                    <a:lumMod val="75000"/>
                  </a:schemeClr>
                </a:solidFill>
              </a:rPr>
              <a:t>After using a chemical,</a:t>
            </a:r>
            <a:br>
              <a:rPr lang="en-US" b="1" dirty="0" smtClean="0">
                <a:solidFill>
                  <a:schemeClr val="accent3">
                    <a:lumMod val="75000"/>
                  </a:schemeClr>
                </a:solidFill>
              </a:rPr>
            </a:br>
            <a:r>
              <a:rPr lang="en-US" b="1" dirty="0" smtClean="0">
                <a:solidFill>
                  <a:schemeClr val="accent3">
                    <a:lumMod val="75000"/>
                  </a:schemeClr>
                </a:solidFill>
              </a:rPr>
              <a:t>wash your hands</a:t>
            </a:r>
          </a:p>
          <a:p>
            <a:pPr lvl="1"/>
            <a:r>
              <a:rPr lang="en-US" b="1" dirty="0" smtClean="0">
                <a:solidFill>
                  <a:schemeClr val="accent3">
                    <a:lumMod val="75000"/>
                  </a:schemeClr>
                </a:solidFill>
              </a:rPr>
              <a:t>Clean and store safety</a:t>
            </a:r>
            <a:br>
              <a:rPr lang="en-US" b="1" dirty="0" smtClean="0">
                <a:solidFill>
                  <a:schemeClr val="accent3">
                    <a:lumMod val="75000"/>
                  </a:schemeClr>
                </a:solidFill>
              </a:rPr>
            </a:br>
            <a:r>
              <a:rPr lang="en-US" b="1" dirty="0" smtClean="0">
                <a:solidFill>
                  <a:schemeClr val="accent3">
                    <a:lumMod val="75000"/>
                  </a:schemeClr>
                </a:solidFill>
              </a:rPr>
              <a:t>gear properly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803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Staying safe, continued…</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Other simple actions:</a:t>
            </a:r>
          </a:p>
          <a:p>
            <a:pPr lvl="1"/>
            <a:r>
              <a:rPr lang="en-US" b="1" dirty="0" smtClean="0">
                <a:solidFill>
                  <a:schemeClr val="accent3">
                    <a:lumMod val="75000"/>
                  </a:schemeClr>
                </a:solidFill>
              </a:rPr>
              <a:t>Know where the nearest eyewash station or emergency shower is located</a:t>
            </a:r>
          </a:p>
          <a:p>
            <a:pPr lvl="1"/>
            <a:r>
              <a:rPr lang="en-US" b="1" dirty="0" smtClean="0">
                <a:solidFill>
                  <a:schemeClr val="accent3">
                    <a:lumMod val="75000"/>
                  </a:schemeClr>
                </a:solidFill>
              </a:rPr>
              <a:t>Dispose of hazardous chemicals properly</a:t>
            </a:r>
          </a:p>
          <a:p>
            <a:pPr lvl="1"/>
            <a:r>
              <a:rPr lang="en-US" b="1" dirty="0" smtClean="0">
                <a:solidFill>
                  <a:schemeClr val="accent3">
                    <a:lumMod val="75000"/>
                  </a:schemeClr>
                </a:solidFill>
              </a:rPr>
              <a:t>Know how to deal with</a:t>
            </a:r>
            <a:br>
              <a:rPr lang="en-US" b="1" dirty="0" smtClean="0">
                <a:solidFill>
                  <a:schemeClr val="accent3">
                    <a:lumMod val="75000"/>
                  </a:schemeClr>
                </a:solidFill>
              </a:rPr>
            </a:br>
            <a:r>
              <a:rPr lang="en-US" b="1" dirty="0" smtClean="0">
                <a:solidFill>
                  <a:schemeClr val="accent3">
                    <a:lumMod val="75000"/>
                  </a:schemeClr>
                </a:solidFill>
              </a:rPr>
              <a:t>spills and leaks</a:t>
            </a:r>
          </a:p>
          <a:p>
            <a:pPr lvl="1"/>
            <a:r>
              <a:rPr lang="en-US" b="1" dirty="0" smtClean="0">
                <a:solidFill>
                  <a:schemeClr val="accent3">
                    <a:lumMod val="75000"/>
                  </a:schemeClr>
                </a:solidFill>
              </a:rPr>
              <a:t>Know how to respond in</a:t>
            </a:r>
            <a:br>
              <a:rPr lang="en-US" b="1" dirty="0" smtClean="0">
                <a:solidFill>
                  <a:schemeClr val="accent3">
                    <a:lumMod val="75000"/>
                  </a:schemeClr>
                </a:solidFill>
              </a:rPr>
            </a:br>
            <a:r>
              <a:rPr lang="en-US" b="1" dirty="0" smtClean="0">
                <a:solidFill>
                  <a:schemeClr val="accent3">
                    <a:lumMod val="75000"/>
                  </a:schemeClr>
                </a:solidFill>
              </a:rPr>
              <a:t>an emergency</a:t>
            </a:r>
          </a:p>
          <a:p>
            <a:pPr lvl="1"/>
            <a:endParaRPr lang="en-US" b="1"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46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The </a:t>
            </a:r>
            <a:r>
              <a:rPr lang="en-US" b="1" dirty="0" err="1" smtClean="0">
                <a:solidFill>
                  <a:schemeClr val="accent3">
                    <a:lumMod val="75000"/>
                  </a:schemeClr>
                </a:solidFill>
              </a:rPr>
              <a:t>HazCom</a:t>
            </a:r>
            <a:r>
              <a:rPr lang="en-US" b="1" dirty="0" smtClean="0">
                <a:solidFill>
                  <a:schemeClr val="accent3">
                    <a:lumMod val="75000"/>
                  </a:schemeClr>
                </a:solidFill>
              </a:rPr>
              <a:t> Standard</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b="1" dirty="0" smtClean="0">
                <a:solidFill>
                  <a:schemeClr val="accent3">
                    <a:lumMod val="75000"/>
                  </a:schemeClr>
                </a:solidFill>
              </a:rPr>
              <a:t>Gives you the right to know about:</a:t>
            </a:r>
          </a:p>
          <a:p>
            <a:pPr lvl="1"/>
            <a:r>
              <a:rPr lang="en-US" sz="3200" b="1" dirty="0" smtClean="0">
                <a:solidFill>
                  <a:schemeClr val="accent3">
                    <a:lumMod val="75000"/>
                  </a:schemeClr>
                </a:solidFill>
              </a:rPr>
              <a:t>Chemicals that are used in your workplace</a:t>
            </a:r>
          </a:p>
          <a:p>
            <a:pPr lvl="1"/>
            <a:r>
              <a:rPr lang="en-US" sz="3200" b="1" dirty="0" smtClean="0">
                <a:solidFill>
                  <a:schemeClr val="accent3">
                    <a:lumMod val="75000"/>
                  </a:schemeClr>
                </a:solidFill>
              </a:rPr>
              <a:t>Possible dangers you could be exposed to</a:t>
            </a:r>
          </a:p>
          <a:p>
            <a:pPr lvl="1"/>
            <a:r>
              <a:rPr lang="en-US" sz="3200" b="1" dirty="0" smtClean="0">
                <a:solidFill>
                  <a:schemeClr val="accent3">
                    <a:lumMod val="75000"/>
                  </a:schemeClr>
                </a:solidFill>
              </a:rPr>
              <a:t>How to protect yourself and others</a:t>
            </a:r>
          </a:p>
          <a:p>
            <a:pPr lvl="1"/>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54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Hazardous Chemical</a:t>
            </a:r>
            <a:endParaRPr lang="en-US" b="1"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US" b="1" dirty="0" smtClean="0">
                <a:solidFill>
                  <a:schemeClr val="accent3">
                    <a:lumMod val="75000"/>
                  </a:schemeClr>
                </a:solidFill>
              </a:rPr>
              <a:t>A hazardous chemical is any chemical which is classified as a:</a:t>
            </a:r>
          </a:p>
          <a:p>
            <a:pPr lvl="1"/>
            <a:r>
              <a:rPr lang="en-US" sz="3200" b="1" dirty="0" smtClean="0">
                <a:solidFill>
                  <a:schemeClr val="accent3">
                    <a:lumMod val="75000"/>
                  </a:schemeClr>
                </a:solidFill>
              </a:rPr>
              <a:t>Physical hazard</a:t>
            </a:r>
          </a:p>
          <a:p>
            <a:pPr lvl="1"/>
            <a:r>
              <a:rPr lang="en-US" sz="3200" b="1" dirty="0" smtClean="0">
                <a:solidFill>
                  <a:schemeClr val="accent3">
                    <a:lumMod val="75000"/>
                  </a:schemeClr>
                </a:solidFill>
              </a:rPr>
              <a:t>Health hazard</a:t>
            </a:r>
          </a:p>
          <a:p>
            <a:pPr lvl="1"/>
            <a:r>
              <a:rPr lang="en-US" sz="3200" b="1" dirty="0" smtClean="0">
                <a:solidFill>
                  <a:schemeClr val="accent3">
                    <a:lumMod val="75000"/>
                  </a:schemeClr>
                </a:solidFill>
              </a:rPr>
              <a:t>Simple </a:t>
            </a:r>
            <a:r>
              <a:rPr lang="en-US" sz="3200" b="1" dirty="0" err="1" smtClean="0">
                <a:solidFill>
                  <a:schemeClr val="accent3">
                    <a:lumMod val="75000"/>
                  </a:schemeClr>
                </a:solidFill>
              </a:rPr>
              <a:t>asphyxiant</a:t>
            </a:r>
            <a:endParaRPr lang="en-US" sz="3200" b="1" dirty="0" smtClean="0">
              <a:solidFill>
                <a:schemeClr val="accent3">
                  <a:lumMod val="75000"/>
                </a:schemeClr>
              </a:solidFill>
            </a:endParaRPr>
          </a:p>
          <a:p>
            <a:pPr lvl="1"/>
            <a:r>
              <a:rPr lang="en-US" sz="3200" b="1" dirty="0" smtClean="0">
                <a:solidFill>
                  <a:schemeClr val="accent3">
                    <a:lumMod val="75000"/>
                  </a:schemeClr>
                </a:solidFill>
              </a:rPr>
              <a:t>Combustible dust</a:t>
            </a:r>
          </a:p>
          <a:p>
            <a:pPr lvl="1"/>
            <a:r>
              <a:rPr lang="en-US" sz="3200" b="1" dirty="0" smtClean="0">
                <a:solidFill>
                  <a:schemeClr val="accent3">
                    <a:lumMod val="75000"/>
                  </a:schemeClr>
                </a:solidFill>
              </a:rPr>
              <a:t>Pyrophoric gas</a:t>
            </a:r>
          </a:p>
          <a:p>
            <a:pPr lvl="1"/>
            <a:r>
              <a:rPr lang="en-US" sz="3200" b="1" dirty="0" smtClean="0">
                <a:solidFill>
                  <a:schemeClr val="accent3">
                    <a:lumMod val="75000"/>
                  </a:schemeClr>
                </a:solidFill>
              </a:rPr>
              <a:t>Hazard not otherwise classified</a:t>
            </a:r>
          </a:p>
        </p:txBody>
      </p:sp>
    </p:spTree>
    <p:extLst>
      <p:ext uri="{BB962C8B-B14F-4D97-AF65-F5344CB8AC3E}">
        <p14:creationId xmlns:p14="http://schemas.microsoft.com/office/powerpoint/2010/main" val="204092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Physical Hazards</a:t>
            </a:r>
            <a:endParaRPr lang="en-US" b="1"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US" b="1" dirty="0" smtClean="0">
                <a:solidFill>
                  <a:schemeClr val="accent3">
                    <a:lumMod val="75000"/>
                  </a:schemeClr>
                </a:solidFill>
              </a:rPr>
              <a:t>Physical hazards are chemicals that can cause:</a:t>
            </a:r>
          </a:p>
          <a:p>
            <a:pPr lvl="1"/>
            <a:r>
              <a:rPr lang="en-US" sz="3200" b="1" dirty="0" smtClean="0">
                <a:solidFill>
                  <a:schemeClr val="accent3">
                    <a:lumMod val="75000"/>
                  </a:schemeClr>
                </a:solidFill>
              </a:rPr>
              <a:t>Fire</a:t>
            </a:r>
          </a:p>
          <a:p>
            <a:pPr lvl="1"/>
            <a:r>
              <a:rPr lang="en-US" sz="3200" b="1" dirty="0" smtClean="0">
                <a:solidFill>
                  <a:schemeClr val="accent3">
                    <a:lumMod val="75000"/>
                  </a:schemeClr>
                </a:solidFill>
              </a:rPr>
              <a:t>Explosion</a:t>
            </a:r>
          </a:p>
          <a:p>
            <a:pPr lvl="1"/>
            <a:r>
              <a:rPr lang="en-US" sz="3200" b="1" dirty="0" smtClean="0">
                <a:solidFill>
                  <a:schemeClr val="accent3">
                    <a:lumMod val="75000"/>
                  </a:schemeClr>
                </a:solidFill>
              </a:rPr>
              <a:t>Violent reaction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a:off x="6017557" y="2969557"/>
            <a:ext cx="1828800" cy="1828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4796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Health Hazards</a:t>
            </a:r>
            <a:endParaRPr lang="en-US" b="1"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US" b="1" dirty="0" smtClean="0">
                <a:solidFill>
                  <a:schemeClr val="accent3">
                    <a:lumMod val="75000"/>
                  </a:schemeClr>
                </a:solidFill>
              </a:rPr>
              <a:t>Health hazards are chemicals that are harmful to your health and can</a:t>
            </a:r>
            <a:br>
              <a:rPr lang="en-US" b="1" dirty="0" smtClean="0">
                <a:solidFill>
                  <a:schemeClr val="accent3">
                    <a:lumMod val="75000"/>
                  </a:schemeClr>
                </a:solidFill>
              </a:rPr>
            </a:br>
            <a:r>
              <a:rPr lang="en-US" b="1" dirty="0" smtClean="0">
                <a:solidFill>
                  <a:schemeClr val="accent3">
                    <a:lumMod val="75000"/>
                  </a:schemeClr>
                </a:solidFill>
              </a:rPr>
              <a:t>cause:</a:t>
            </a:r>
          </a:p>
          <a:p>
            <a:pPr lvl="1"/>
            <a:r>
              <a:rPr lang="en-US" sz="3200" b="1" dirty="0" smtClean="0">
                <a:solidFill>
                  <a:schemeClr val="accent3">
                    <a:lumMod val="75000"/>
                  </a:schemeClr>
                </a:solidFill>
              </a:rPr>
              <a:t>Short-term (acute)</a:t>
            </a:r>
            <a:br>
              <a:rPr lang="en-US" sz="3200" b="1" dirty="0" smtClean="0">
                <a:solidFill>
                  <a:schemeClr val="accent3">
                    <a:lumMod val="75000"/>
                  </a:schemeClr>
                </a:solidFill>
              </a:rPr>
            </a:br>
            <a:r>
              <a:rPr lang="en-US" sz="3200" b="1" dirty="0" smtClean="0">
                <a:solidFill>
                  <a:schemeClr val="accent3">
                    <a:lumMod val="75000"/>
                  </a:schemeClr>
                </a:solidFill>
              </a:rPr>
              <a:t>health problems</a:t>
            </a:r>
          </a:p>
          <a:p>
            <a:pPr lvl="1"/>
            <a:r>
              <a:rPr lang="en-US" sz="3200" b="1" dirty="0" smtClean="0">
                <a:solidFill>
                  <a:schemeClr val="accent3">
                    <a:lumMod val="75000"/>
                  </a:schemeClr>
                </a:solidFill>
              </a:rPr>
              <a:t>Long term (chronic)</a:t>
            </a:r>
            <a:br>
              <a:rPr lang="en-US" sz="3200" b="1" dirty="0" smtClean="0">
                <a:solidFill>
                  <a:schemeClr val="accent3">
                    <a:lumMod val="75000"/>
                  </a:schemeClr>
                </a:solidFill>
              </a:rPr>
            </a:br>
            <a:r>
              <a:rPr lang="en-US" sz="3200" b="1" dirty="0" smtClean="0">
                <a:solidFill>
                  <a:schemeClr val="accent3">
                    <a:lumMod val="75000"/>
                  </a:schemeClr>
                </a:solidFill>
              </a:rPr>
              <a:t>health problems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a:off x="6022043" y="3045757"/>
            <a:ext cx="1828800" cy="1828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8257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Health Hazards, continued…</a:t>
            </a:r>
            <a:endParaRPr lang="en-US" b="1"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US" b="1" dirty="0" smtClean="0">
                <a:solidFill>
                  <a:schemeClr val="accent3">
                    <a:lumMod val="75000"/>
                  </a:schemeClr>
                </a:solidFill>
              </a:rPr>
              <a:t>OSHA considers a health hazard to be any chemical which:</a:t>
            </a:r>
          </a:p>
          <a:p>
            <a:pPr lvl="1"/>
            <a:r>
              <a:rPr lang="en-US" sz="2800" b="1" dirty="0" smtClean="0">
                <a:solidFill>
                  <a:schemeClr val="accent3">
                    <a:lumMod val="75000"/>
                  </a:schemeClr>
                </a:solidFill>
              </a:rPr>
              <a:t>Is toxic</a:t>
            </a:r>
          </a:p>
          <a:p>
            <a:pPr lvl="1"/>
            <a:r>
              <a:rPr lang="en-US" b="1" dirty="0" smtClean="0">
                <a:solidFill>
                  <a:schemeClr val="accent3">
                    <a:lumMod val="75000"/>
                  </a:schemeClr>
                </a:solidFill>
              </a:rPr>
              <a:t>Is corrosive to the skin or eyes</a:t>
            </a:r>
          </a:p>
          <a:p>
            <a:pPr lvl="1"/>
            <a:r>
              <a:rPr lang="en-US" sz="2800" b="1" dirty="0" smtClean="0">
                <a:solidFill>
                  <a:schemeClr val="accent3">
                    <a:lumMod val="75000"/>
                  </a:schemeClr>
                </a:solidFill>
              </a:rPr>
              <a:t>Is a respiratory sensitizer</a:t>
            </a:r>
            <a:endParaRPr lang="en-US" sz="3200" b="1" dirty="0" smtClean="0">
              <a:solidFill>
                <a:schemeClr val="accent3">
                  <a:lumMod val="75000"/>
                </a:schemeClr>
              </a:solidFill>
            </a:endParaRPr>
          </a:p>
          <a:p>
            <a:pPr lvl="1"/>
            <a:r>
              <a:rPr lang="en-US" b="1" dirty="0" smtClean="0">
                <a:solidFill>
                  <a:schemeClr val="accent3">
                    <a:lumMod val="75000"/>
                  </a:schemeClr>
                </a:solidFill>
              </a:rPr>
              <a:t>May cause cancer, birth defects or reproductive issues</a:t>
            </a:r>
          </a:p>
          <a:p>
            <a:pPr lvl="1"/>
            <a:r>
              <a:rPr lang="en-US" b="1" dirty="0" smtClean="0">
                <a:solidFill>
                  <a:schemeClr val="accent3">
                    <a:lumMod val="75000"/>
                  </a:schemeClr>
                </a:solidFill>
              </a:rPr>
              <a:t>Attacks specific organs</a:t>
            </a:r>
          </a:p>
          <a:p>
            <a:pPr lvl="1"/>
            <a:r>
              <a:rPr lang="en-US" b="1" dirty="0" smtClean="0">
                <a:solidFill>
                  <a:schemeClr val="accent3">
                    <a:lumMod val="75000"/>
                  </a:schemeClr>
                </a:solidFill>
              </a:rPr>
              <a:t>Is harmful or deadly when inhaled</a:t>
            </a:r>
          </a:p>
          <a:p>
            <a:pPr lvl="1"/>
            <a:endParaRPr lang="en-US" sz="2800" b="1" dirty="0" smtClean="0"/>
          </a:p>
          <a:p>
            <a:pPr lvl="1"/>
            <a:endParaRPr lang="en-US" sz="2800" b="1" dirty="0" smtClean="0"/>
          </a:p>
        </p:txBody>
      </p:sp>
    </p:spTree>
    <p:extLst>
      <p:ext uri="{BB962C8B-B14F-4D97-AF65-F5344CB8AC3E}">
        <p14:creationId xmlns:p14="http://schemas.microsoft.com/office/powerpoint/2010/main" val="17523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Five Employer Requirements</a:t>
            </a:r>
            <a:endParaRPr lang="en-US" b="1" dirty="0">
              <a:solidFill>
                <a:schemeClr val="accent3">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17924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99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graphicEl>
                                              <a:dgm id="{A69C30A4-5CBF-4144-93A5-696D62FE9EDF}"/>
                                            </p:graphicEl>
                                          </p:spTgt>
                                        </p:tgtEl>
                                        <p:attrNameLst>
                                          <p:attrName>style.visibility</p:attrName>
                                        </p:attrNameLst>
                                      </p:cBhvr>
                                      <p:to>
                                        <p:strVal val="visible"/>
                                      </p:to>
                                    </p:set>
                                    <p:animEffect transition="in" filter="randombar(vertical)">
                                      <p:cBhvr>
                                        <p:cTn id="7" dur="500"/>
                                        <p:tgtEl>
                                          <p:spTgt spid="4">
                                            <p:graphicEl>
                                              <a:dgm id="{A69C30A4-5CBF-4144-93A5-696D62FE9E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graphicEl>
                                              <a:dgm id="{A921FA08-B5EC-4F2B-AB75-10234A93A91C}"/>
                                            </p:graphicEl>
                                          </p:spTgt>
                                        </p:tgtEl>
                                        <p:attrNameLst>
                                          <p:attrName>style.visibility</p:attrName>
                                        </p:attrNameLst>
                                      </p:cBhvr>
                                      <p:to>
                                        <p:strVal val="visible"/>
                                      </p:to>
                                    </p:set>
                                    <p:animEffect transition="in" filter="randombar(vertical)">
                                      <p:cBhvr>
                                        <p:cTn id="12" dur="500"/>
                                        <p:tgtEl>
                                          <p:spTgt spid="4">
                                            <p:graphicEl>
                                              <a:dgm id="{A921FA08-B5EC-4F2B-AB75-10234A93A9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graphicEl>
                                              <a:dgm id="{E8CF83F4-FA8C-44A5-8F82-5E2CEDCBC176}"/>
                                            </p:graphicEl>
                                          </p:spTgt>
                                        </p:tgtEl>
                                        <p:attrNameLst>
                                          <p:attrName>style.visibility</p:attrName>
                                        </p:attrNameLst>
                                      </p:cBhvr>
                                      <p:to>
                                        <p:strVal val="visible"/>
                                      </p:to>
                                    </p:set>
                                    <p:animEffect transition="in" filter="randombar(vertical)">
                                      <p:cBhvr>
                                        <p:cTn id="17" dur="500"/>
                                        <p:tgtEl>
                                          <p:spTgt spid="4">
                                            <p:graphicEl>
                                              <a:dgm id="{E8CF83F4-FA8C-44A5-8F82-5E2CEDCBC1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
                                            <p:graphicEl>
                                              <a:dgm id="{9FE91F45-5C55-4DD2-94AA-75D6A41A4B33}"/>
                                            </p:graphicEl>
                                          </p:spTgt>
                                        </p:tgtEl>
                                        <p:attrNameLst>
                                          <p:attrName>style.visibility</p:attrName>
                                        </p:attrNameLst>
                                      </p:cBhvr>
                                      <p:to>
                                        <p:strVal val="visible"/>
                                      </p:to>
                                    </p:set>
                                    <p:animEffect transition="in" filter="randombar(vertical)">
                                      <p:cBhvr>
                                        <p:cTn id="22" dur="500"/>
                                        <p:tgtEl>
                                          <p:spTgt spid="4">
                                            <p:graphicEl>
                                              <a:dgm id="{9FE91F45-5C55-4DD2-94AA-75D6A41A4B3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
                                            <p:graphicEl>
                                              <a:dgm id="{3F47BC52-8B6F-47D2-AF25-306351FB330C}"/>
                                            </p:graphicEl>
                                          </p:spTgt>
                                        </p:tgtEl>
                                        <p:attrNameLst>
                                          <p:attrName>style.visibility</p:attrName>
                                        </p:attrNameLst>
                                      </p:cBhvr>
                                      <p:to>
                                        <p:strVal val="visible"/>
                                      </p:to>
                                    </p:set>
                                    <p:animEffect transition="in" filter="randombar(vertical)">
                                      <p:cBhvr>
                                        <p:cTn id="27" dur="500"/>
                                        <p:tgtEl>
                                          <p:spTgt spid="4">
                                            <p:graphicEl>
                                              <a:dgm id="{3F47BC52-8B6F-47D2-AF25-306351FB33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The </a:t>
            </a:r>
            <a:r>
              <a:rPr lang="en-US" b="1" dirty="0" err="1" smtClean="0">
                <a:solidFill>
                  <a:schemeClr val="accent3">
                    <a:lumMod val="75000"/>
                  </a:schemeClr>
                </a:solidFill>
              </a:rPr>
              <a:t>HazCom</a:t>
            </a:r>
            <a:r>
              <a:rPr lang="en-US" b="1" dirty="0" smtClean="0">
                <a:solidFill>
                  <a:schemeClr val="accent3">
                    <a:lumMod val="75000"/>
                  </a:schemeClr>
                </a:solidFill>
              </a:rPr>
              <a:t> Chain</a:t>
            </a:r>
            <a:endParaRPr lang="en-US" b="1"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92027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9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graphicEl>
                                              <a:dgm id="{5730EB7B-C72B-42F8-A8FB-38EDEE8A1D5F}"/>
                                            </p:graphicEl>
                                          </p:spTgt>
                                        </p:tgtEl>
                                        <p:attrNameLst>
                                          <p:attrName>style.visibility</p:attrName>
                                        </p:attrNameLst>
                                      </p:cBhvr>
                                      <p:to>
                                        <p:strVal val="visible"/>
                                      </p:to>
                                    </p:set>
                                    <p:animEffect transition="in" filter="randombar(vertical)">
                                      <p:cBhvr>
                                        <p:cTn id="7" dur="500"/>
                                        <p:tgtEl>
                                          <p:spTgt spid="5">
                                            <p:graphicEl>
                                              <a:dgm id="{5730EB7B-C72B-42F8-A8FB-38EDEE8A1D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graphicEl>
                                              <a:dgm id="{EB698473-E58A-4F25-AFBB-DFA02DECAC58}"/>
                                            </p:graphicEl>
                                          </p:spTgt>
                                        </p:tgtEl>
                                        <p:attrNameLst>
                                          <p:attrName>style.visibility</p:attrName>
                                        </p:attrNameLst>
                                      </p:cBhvr>
                                      <p:to>
                                        <p:strVal val="visible"/>
                                      </p:to>
                                    </p:set>
                                    <p:animEffect transition="in" filter="randombar(vertical)">
                                      <p:cBhvr>
                                        <p:cTn id="12" dur="500"/>
                                        <p:tgtEl>
                                          <p:spTgt spid="5">
                                            <p:graphicEl>
                                              <a:dgm id="{EB698473-E58A-4F25-AFBB-DFA02DECAC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1. Chemical Inventory</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When a chemical arrives at your company, hazard information is passed along with it.</a:t>
            </a:r>
          </a:p>
          <a:p>
            <a:r>
              <a:rPr lang="en-US" b="1" dirty="0" smtClean="0">
                <a:solidFill>
                  <a:schemeClr val="accent3">
                    <a:lumMod val="75000"/>
                  </a:schemeClr>
                </a:solidFill>
              </a:rPr>
              <a:t>This information is added to your company’s chemical inventory.</a:t>
            </a:r>
          </a:p>
          <a:p>
            <a:r>
              <a:rPr lang="en-US" b="1" dirty="0" smtClean="0">
                <a:solidFill>
                  <a:schemeClr val="accent3">
                    <a:lumMod val="75000"/>
                  </a:schemeClr>
                </a:solidFill>
              </a:rPr>
              <a:t>OSHA requires that</a:t>
            </a:r>
            <a:br>
              <a:rPr lang="en-US" b="1" dirty="0" smtClean="0">
                <a:solidFill>
                  <a:schemeClr val="accent3">
                    <a:lumMod val="75000"/>
                  </a:schemeClr>
                </a:solidFill>
              </a:rPr>
            </a:br>
            <a:r>
              <a:rPr lang="en-US" b="1" dirty="0" smtClean="0">
                <a:solidFill>
                  <a:schemeClr val="accent3">
                    <a:lumMod val="75000"/>
                  </a:schemeClr>
                </a:solidFill>
              </a:rPr>
              <a:t>each company keep</a:t>
            </a:r>
            <a:br>
              <a:rPr lang="en-US" b="1" dirty="0" smtClean="0">
                <a:solidFill>
                  <a:schemeClr val="accent3">
                    <a:lumMod val="75000"/>
                  </a:schemeClr>
                </a:solidFill>
              </a:rPr>
            </a:br>
            <a:r>
              <a:rPr lang="en-US" b="1" dirty="0" smtClean="0">
                <a:solidFill>
                  <a:schemeClr val="accent3">
                    <a:lumMod val="75000"/>
                  </a:schemeClr>
                </a:solidFill>
              </a:rPr>
              <a:t>an inventory on all its</a:t>
            </a:r>
            <a:br>
              <a:rPr lang="en-US" b="1" dirty="0" smtClean="0">
                <a:solidFill>
                  <a:schemeClr val="accent3">
                    <a:lumMod val="75000"/>
                  </a:schemeClr>
                </a:solidFill>
              </a:rPr>
            </a:br>
            <a:r>
              <a:rPr lang="en-US" b="1" dirty="0" smtClean="0">
                <a:solidFill>
                  <a:schemeClr val="accent3">
                    <a:lumMod val="75000"/>
                  </a:schemeClr>
                </a:solidFill>
              </a:rPr>
              <a:t>hazardous chemicals.</a:t>
            </a:r>
            <a:endParaRPr lang="en-US" b="1" dirty="0">
              <a:solidFill>
                <a:schemeClr val="accent3">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9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1913</Words>
  <Application>Microsoft Office PowerPoint</Application>
  <PresentationFormat>On-screen Show (4:3)</PresentationFormat>
  <Paragraphs>185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HazCom Standard</vt:lpstr>
      <vt:lpstr>Hazardous Chemical</vt:lpstr>
      <vt:lpstr>Physical Hazards</vt:lpstr>
      <vt:lpstr>Health Hazards</vt:lpstr>
      <vt:lpstr>Health Hazards, continued…</vt:lpstr>
      <vt:lpstr>Five Employer Requirements</vt:lpstr>
      <vt:lpstr>The HazCom Chain</vt:lpstr>
      <vt:lpstr>1. Chemical Inventory</vt:lpstr>
      <vt:lpstr>2. Safety Data Sheets</vt:lpstr>
      <vt:lpstr>3. Labels</vt:lpstr>
      <vt:lpstr>Pictograms</vt:lpstr>
      <vt:lpstr>Re-Labeling</vt:lpstr>
      <vt:lpstr>Re-Labeling, continued…</vt:lpstr>
      <vt:lpstr>4. Training &amp; Information</vt:lpstr>
      <vt:lpstr>5. Written HazCom Program</vt:lpstr>
      <vt:lpstr>Staying safe</vt:lpstr>
      <vt:lpstr>Staying safe, continued…</vt:lpstr>
    </vt:vector>
  </TitlesOfParts>
  <Company>J.J. Keller &amp;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spi2353</dc:creator>
  <cp:lastModifiedBy>spi2353</cp:lastModifiedBy>
  <cp:revision>34</cp:revision>
  <cp:lastPrinted>2012-06-19T21:34:10Z</cp:lastPrinted>
  <dcterms:created xsi:type="dcterms:W3CDTF">2012-06-15T18:44:51Z</dcterms:created>
  <dcterms:modified xsi:type="dcterms:W3CDTF">2012-06-20T14:37:35Z</dcterms:modified>
</cp:coreProperties>
</file>