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customXml/itemProps4.xml" ContentType="application/vnd.openxmlformats-officedocument.customXml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ags/tag7.xml" ContentType="application/vnd.openxmlformats-officedocument.presentationml.tag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5"/>
  </p:sldMasterIdLst>
  <p:handoutMasterIdLst>
    <p:handoutMasterId r:id="rId22"/>
  </p:handoutMasterIdLst>
  <p:sldIdLst>
    <p:sldId id="257" r:id="rId6"/>
    <p:sldId id="299" r:id="rId7"/>
    <p:sldId id="296" r:id="rId8"/>
    <p:sldId id="258" r:id="rId9"/>
    <p:sldId id="259" r:id="rId10"/>
    <p:sldId id="260" r:id="rId11"/>
    <p:sldId id="295" r:id="rId12"/>
    <p:sldId id="261" r:id="rId13"/>
    <p:sldId id="262" r:id="rId14"/>
    <p:sldId id="300" r:id="rId15"/>
    <p:sldId id="301" r:id="rId16"/>
    <p:sldId id="302" r:id="rId17"/>
    <p:sldId id="269" r:id="rId18"/>
    <p:sldId id="270" r:id="rId19"/>
    <p:sldId id="286" r:id="rId20"/>
    <p:sldId id="303" r:id="rId2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2FFB1"/>
    <a:srgbClr val="FF9933"/>
    <a:srgbClr val="66FFFF"/>
    <a:srgbClr val="00CC00"/>
    <a:srgbClr val="66FF66"/>
    <a:srgbClr val="9900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94" autoAdjust="0"/>
    <p:restoredTop sz="97880" autoAdjust="0"/>
  </p:normalViewPr>
  <p:slideViewPr>
    <p:cSldViewPr>
      <p:cViewPr>
        <p:scale>
          <a:sx n="75" d="100"/>
          <a:sy n="75" d="100"/>
        </p:scale>
        <p:origin x="-1026" y="-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en-US"/>
          </a:p>
        </p:txBody>
      </p:sp>
      <p:sp>
        <p:nvSpPr>
          <p:cNvPr id="6246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en-US"/>
          </a:p>
        </p:txBody>
      </p:sp>
      <p:sp>
        <p:nvSpPr>
          <p:cNvPr id="6246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en-US"/>
          </a:p>
        </p:txBody>
      </p:sp>
      <p:sp>
        <p:nvSpPr>
          <p:cNvPr id="6246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defRPr>
            </a:lvl1pPr>
          </a:lstStyle>
          <a:p>
            <a:pPr>
              <a:defRPr/>
            </a:pPr>
            <a:fld id="{C93784A5-1E5E-4992-81AE-55D5E88818B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74516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7451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050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file:///C:\TEMP\Usmc.GIF"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685800" y="19050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smtClean="0"/>
          </a:p>
        </p:txBody>
      </p:sp>
      <p:sp>
        <p:nvSpPr>
          <p:cNvPr id="129027" name="Rectangle 3"/>
          <p:cNvSpPr>
            <a:spLocks noChangeArrowheads="1"/>
          </p:cNvSpPr>
          <p:nvPr/>
        </p:nvSpPr>
        <p:spPr bwMode="auto">
          <a:xfrm>
            <a:off x="1524000" y="-228600"/>
            <a:ext cx="7772400" cy="1143000"/>
          </a:xfrm>
          <a:prstGeom prst="rect">
            <a:avLst/>
          </a:prstGeom>
          <a:noFill/>
          <a:ln w="9525">
            <a:noFill/>
            <a:miter lim="800000"/>
            <a:headEnd/>
            <a:tailEnd/>
          </a:ln>
          <a:effectLst/>
        </p:spPr>
        <p:txBody>
          <a:bodyPr anchor="ctr"/>
          <a:lstStyle/>
          <a:p>
            <a:pPr algn="ctr">
              <a:defRPr/>
            </a:pPr>
            <a:endParaRPr lang="en-US" sz="4400">
              <a:solidFill>
                <a:schemeClr val="tx2"/>
              </a:solidFill>
            </a:endParaRPr>
          </a:p>
        </p:txBody>
      </p:sp>
      <p:sp>
        <p:nvSpPr>
          <p:cNvPr id="129028" name="Line 4"/>
          <p:cNvSpPr>
            <a:spLocks noChangeShapeType="1"/>
          </p:cNvSpPr>
          <p:nvPr/>
        </p:nvSpPr>
        <p:spPr bwMode="auto">
          <a:xfrm>
            <a:off x="1981200" y="762000"/>
            <a:ext cx="6400800" cy="0"/>
          </a:xfrm>
          <a:prstGeom prst="line">
            <a:avLst/>
          </a:prstGeom>
          <a:noFill/>
          <a:ln w="76200">
            <a:solidFill>
              <a:srgbClr val="990000"/>
            </a:solidFill>
            <a:round/>
            <a:headEnd/>
            <a:tailEnd/>
          </a:ln>
          <a:effectLst/>
        </p:spPr>
        <p:txBody>
          <a:bodyPr/>
          <a:lstStyle/>
          <a:p>
            <a:pPr>
              <a:defRPr/>
            </a:pPr>
            <a:endParaRPr lang="en-US"/>
          </a:p>
        </p:txBody>
      </p:sp>
      <p:sp>
        <p:nvSpPr>
          <p:cNvPr id="129029" name="Line 5"/>
          <p:cNvSpPr>
            <a:spLocks noChangeShapeType="1"/>
          </p:cNvSpPr>
          <p:nvPr/>
        </p:nvSpPr>
        <p:spPr bwMode="auto">
          <a:xfrm flipH="1">
            <a:off x="152400" y="762000"/>
            <a:ext cx="381000" cy="0"/>
          </a:xfrm>
          <a:prstGeom prst="line">
            <a:avLst/>
          </a:prstGeom>
          <a:noFill/>
          <a:ln w="76200">
            <a:solidFill>
              <a:srgbClr val="990000"/>
            </a:solidFill>
            <a:round/>
            <a:headEnd/>
            <a:tailEnd/>
          </a:ln>
          <a:effectLst/>
        </p:spPr>
        <p:txBody>
          <a:bodyPr/>
          <a:lstStyle/>
          <a:p>
            <a:pPr>
              <a:defRPr/>
            </a:pPr>
            <a:endParaRPr lang="en-US"/>
          </a:p>
        </p:txBody>
      </p:sp>
      <p:sp>
        <p:nvSpPr>
          <p:cNvPr id="129030" name="Line 6"/>
          <p:cNvSpPr>
            <a:spLocks noChangeShapeType="1"/>
          </p:cNvSpPr>
          <p:nvPr/>
        </p:nvSpPr>
        <p:spPr bwMode="auto">
          <a:xfrm>
            <a:off x="152400" y="6248400"/>
            <a:ext cx="8229600" cy="0"/>
          </a:xfrm>
          <a:prstGeom prst="line">
            <a:avLst/>
          </a:prstGeom>
          <a:noFill/>
          <a:ln w="76200">
            <a:solidFill>
              <a:srgbClr val="990000"/>
            </a:solidFill>
            <a:round/>
            <a:headEnd/>
            <a:tailEnd/>
          </a:ln>
          <a:effectLst/>
        </p:spPr>
        <p:txBody>
          <a:bodyPr/>
          <a:lstStyle/>
          <a:p>
            <a:pPr>
              <a:defRPr/>
            </a:pPr>
            <a:endParaRPr lang="en-US"/>
          </a:p>
        </p:txBody>
      </p:sp>
      <p:pic>
        <p:nvPicPr>
          <p:cNvPr id="1031" name="Picture 7" descr="C:\TEMP\Usmc.GIF"/>
          <p:cNvPicPr>
            <a:picLocks noChangeAspect="1" noChangeArrowheads="1"/>
          </p:cNvPicPr>
          <p:nvPr/>
        </p:nvPicPr>
        <p:blipFill>
          <a:blip r:embed="rId14" r:link="rId15" cstate="print"/>
          <a:srcRect/>
          <a:stretch>
            <a:fillRect/>
          </a:stretch>
        </p:blipFill>
        <p:spPr bwMode="auto">
          <a:xfrm>
            <a:off x="609600" y="76200"/>
            <a:ext cx="1295400" cy="12906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5pPr>
      <a:lvl6pPr marL="457200" algn="ctr" rtl="0" fontAlgn="base">
        <a:spcBef>
          <a:spcPct val="0"/>
        </a:spcBef>
        <a:spcAft>
          <a:spcPct val="0"/>
        </a:spcAft>
        <a:defRPr sz="4400">
          <a:solidFill>
            <a:schemeClr val="tx2"/>
          </a:solidFill>
          <a:latin typeface="Times New Roman" pitchFamily="18" charset="0"/>
          <a:cs typeface="Times New Roman" pitchFamily="18" charset="0"/>
        </a:defRPr>
      </a:lvl6pPr>
      <a:lvl7pPr marL="914400" algn="ctr" rtl="0" fontAlgn="base">
        <a:spcBef>
          <a:spcPct val="0"/>
        </a:spcBef>
        <a:spcAft>
          <a:spcPct val="0"/>
        </a:spcAft>
        <a:defRPr sz="4400">
          <a:solidFill>
            <a:schemeClr val="tx2"/>
          </a:solidFill>
          <a:latin typeface="Times New Roman" pitchFamily="18" charset="0"/>
          <a:cs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cs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cs typeface="Times New Roman" pitchFamily="18" charset="0"/>
        </a:defRPr>
      </a:lvl9pPr>
    </p:titleStyle>
    <p:bodyStyle>
      <a:lvl1pPr marL="342900" indent="-342900" algn="ctr" rtl="0" eaLnBrk="0" fontAlgn="base" hangingPunct="0">
        <a:spcBef>
          <a:spcPct val="20000"/>
        </a:spcBef>
        <a:spcAft>
          <a:spcPct val="0"/>
        </a:spcAft>
        <a:defRPr sz="3200">
          <a:solidFill>
            <a:schemeClr val="tx1"/>
          </a:solidFill>
          <a:latin typeface="+mn-lt"/>
          <a:ea typeface="+mn-ea"/>
          <a:cs typeface="+mn-cs"/>
        </a:defRPr>
      </a:lvl1pPr>
      <a:lvl2pPr marL="742950" indent="-285750" algn="ctr" rtl="0" eaLnBrk="0" fontAlgn="base" hangingPunct="0">
        <a:spcBef>
          <a:spcPct val="20000"/>
        </a:spcBef>
        <a:spcAft>
          <a:spcPct val="0"/>
        </a:spcAft>
        <a:buChar char="–"/>
        <a:defRPr sz="2800">
          <a:solidFill>
            <a:schemeClr val="tx1"/>
          </a:solidFill>
          <a:latin typeface="+mn-lt"/>
          <a:cs typeface="+mn-cs"/>
        </a:defRPr>
      </a:lvl2pPr>
      <a:lvl3pPr marL="1143000" indent="-228600" algn="ctr" rtl="0" eaLnBrk="0" fontAlgn="base" hangingPunct="0">
        <a:spcBef>
          <a:spcPct val="20000"/>
        </a:spcBef>
        <a:spcAft>
          <a:spcPct val="0"/>
        </a:spcAft>
        <a:buChar char="•"/>
        <a:defRPr sz="2400">
          <a:solidFill>
            <a:schemeClr val="tx1"/>
          </a:solidFill>
          <a:latin typeface="+mn-lt"/>
          <a:cs typeface="+mn-cs"/>
        </a:defRPr>
      </a:lvl3pPr>
      <a:lvl4pPr marL="1600200" indent="-228600" algn="ctr" rtl="0" eaLnBrk="0" fontAlgn="base" hangingPunct="0">
        <a:spcBef>
          <a:spcPct val="20000"/>
        </a:spcBef>
        <a:spcAft>
          <a:spcPct val="0"/>
        </a:spcAft>
        <a:buChar char="–"/>
        <a:defRPr sz="2000">
          <a:solidFill>
            <a:schemeClr val="tx1"/>
          </a:solidFill>
          <a:latin typeface="+mn-lt"/>
          <a:cs typeface="+mn-cs"/>
        </a:defRPr>
      </a:lvl4pPr>
      <a:lvl5pPr marL="2057400" indent="-228600" algn="ctr" rtl="0" eaLnBrk="0" fontAlgn="base" hangingPunct="0">
        <a:spcBef>
          <a:spcPct val="20000"/>
        </a:spcBef>
        <a:spcAft>
          <a:spcPct val="0"/>
        </a:spcAft>
        <a:buChar char="»"/>
        <a:defRPr sz="2000">
          <a:solidFill>
            <a:schemeClr val="tx1"/>
          </a:solidFill>
          <a:latin typeface="+mn-lt"/>
          <a:cs typeface="+mn-cs"/>
        </a:defRPr>
      </a:lvl5pPr>
      <a:lvl6pPr marL="2514600" indent="-228600" algn="ctr" rtl="0" fontAlgn="base">
        <a:spcBef>
          <a:spcPct val="20000"/>
        </a:spcBef>
        <a:spcAft>
          <a:spcPct val="0"/>
        </a:spcAft>
        <a:buChar char="»"/>
        <a:defRPr sz="2000">
          <a:solidFill>
            <a:schemeClr val="tx1"/>
          </a:solidFill>
          <a:latin typeface="+mn-lt"/>
          <a:cs typeface="+mn-cs"/>
        </a:defRPr>
      </a:lvl6pPr>
      <a:lvl7pPr marL="2971800" indent="-228600" algn="ctr" rtl="0" fontAlgn="base">
        <a:spcBef>
          <a:spcPct val="20000"/>
        </a:spcBef>
        <a:spcAft>
          <a:spcPct val="0"/>
        </a:spcAft>
        <a:buChar char="»"/>
        <a:defRPr sz="2000">
          <a:solidFill>
            <a:schemeClr val="tx1"/>
          </a:solidFill>
          <a:latin typeface="+mn-lt"/>
          <a:cs typeface="+mn-cs"/>
        </a:defRPr>
      </a:lvl7pPr>
      <a:lvl8pPr marL="3429000" indent="-228600" algn="ctr" rtl="0" fontAlgn="base">
        <a:spcBef>
          <a:spcPct val="20000"/>
        </a:spcBef>
        <a:spcAft>
          <a:spcPct val="0"/>
        </a:spcAft>
        <a:buChar char="»"/>
        <a:defRPr sz="2000">
          <a:solidFill>
            <a:schemeClr val="tx1"/>
          </a:solidFill>
          <a:latin typeface="+mn-lt"/>
          <a:cs typeface="+mn-cs"/>
        </a:defRPr>
      </a:lvl8pPr>
      <a:lvl9pPr marL="3886200" indent="-228600" algn="ctr"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bwMode="auto">
          <a:solidFill>
            <a:srgbClr val="800000"/>
          </a:solidFill>
          <a:ln w="57150" cmpd="thickThin">
            <a:solidFill>
              <a:srgbClr val="000000"/>
            </a:solidFill>
            <a:miter lim="800000"/>
            <a:headEnd/>
            <a:tailEnd/>
          </a:ln>
          <a:effectLst>
            <a:outerShdw dist="45791" dir="2021404" algn="ctr" rotWithShape="0">
              <a:srgbClr val="808080"/>
            </a:outerShdw>
          </a:effectLst>
        </p:spPr>
        <p:txBody>
          <a:bodyPr vert="horz" wrap="square" lIns="91440" tIns="45720" rIns="91440" bIns="45720" numCol="1" anchor="t" anchorCtr="0" compatLnSpc="1">
            <a:prstTxWarp prst="textNoShape">
              <a:avLst/>
            </a:prstTxWarp>
          </a:bodyPr>
          <a:lstStyle/>
          <a:p>
            <a:pPr eaLnBrk="1" hangingPunct="1">
              <a:defRPr/>
            </a:pPr>
            <a:r>
              <a:rPr lang="en-US" smtClean="0">
                <a:solidFill>
                  <a:schemeClr val="bg1"/>
                </a:solidFill>
                <a:latin typeface="Century Gothic" pitchFamily="34" charset="0"/>
              </a:rPr>
              <a:t>Privacy Act Training </a:t>
            </a:r>
          </a:p>
        </p:txBody>
      </p:sp>
      <p:sp>
        <p:nvSpPr>
          <p:cNvPr id="2051" name="Rectangle 3"/>
          <p:cNvSpPr>
            <a:spLocks noGrp="1" noChangeArrowheads="1"/>
          </p:cNvSpPr>
          <p:nvPr>
            <p:ph type="subTitle" idx="1"/>
          </p:nvPr>
        </p:nvSpPr>
        <p:spPr/>
        <p:txBody>
          <a:bodyPr/>
          <a:lstStyle/>
          <a:p>
            <a:pPr eaLnBrk="1" hangingPunct="1"/>
            <a:r>
              <a:rPr lang="en-US" b="1" smtClean="0">
                <a:latin typeface="Century Gothic" pitchFamily="34" charset="0"/>
              </a:rPr>
              <a:t>Mandatory training for all Users who have access to Privacy Act Data</a:t>
            </a:r>
          </a:p>
        </p:txBody>
      </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1600200" y="76200"/>
            <a:ext cx="67056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4000" smtClean="0"/>
              <a:t>Privacy Act Responsibilities</a:t>
            </a:r>
          </a:p>
        </p:txBody>
      </p:sp>
      <p:sp>
        <p:nvSpPr>
          <p:cNvPr id="11267" name="Rectangle 3"/>
          <p:cNvSpPr>
            <a:spLocks noGrp="1" noChangeArrowheads="1"/>
          </p:cNvSpPr>
          <p:nvPr>
            <p:ph type="body" idx="1"/>
          </p:nvPr>
        </p:nvSpPr>
        <p:spPr>
          <a:xfrm>
            <a:off x="685800" y="1600200"/>
            <a:ext cx="7696200" cy="4495800"/>
          </a:xfrm>
        </p:spPr>
        <p:txBody>
          <a:bodyPr/>
          <a:lstStyle/>
          <a:p>
            <a:pPr algn="l" eaLnBrk="1" hangingPunct="1">
              <a:lnSpc>
                <a:spcPct val="90000"/>
              </a:lnSpc>
              <a:buFontTx/>
              <a:buChar char="•"/>
            </a:pPr>
            <a:r>
              <a:rPr lang="en-US" smtClean="0"/>
              <a:t>The rules and regulations regarding the gathering and handling of Privacy Act Data apply to all personnel and contractors.</a:t>
            </a:r>
          </a:p>
          <a:p>
            <a:pPr algn="l" eaLnBrk="1" hangingPunct="1">
              <a:lnSpc>
                <a:spcPct val="90000"/>
              </a:lnSpc>
              <a:buFontTx/>
              <a:buChar char="•"/>
            </a:pPr>
            <a:r>
              <a:rPr lang="en-US" smtClean="0"/>
              <a:t>Personnel requiring access to systems containing Privacy Act Data must do the following:</a:t>
            </a:r>
          </a:p>
          <a:p>
            <a:pPr lvl="1" algn="l" eaLnBrk="1" hangingPunct="1">
              <a:lnSpc>
                <a:spcPct val="90000"/>
              </a:lnSpc>
            </a:pPr>
            <a:r>
              <a:rPr lang="en-US" smtClean="0"/>
              <a:t>Complete Privacy Act Training</a:t>
            </a:r>
          </a:p>
          <a:p>
            <a:pPr lvl="1" algn="l" eaLnBrk="1" hangingPunct="1">
              <a:lnSpc>
                <a:spcPct val="90000"/>
              </a:lnSpc>
            </a:pPr>
            <a:r>
              <a:rPr lang="en-US" smtClean="0"/>
              <a:t>Submit a Systems Access Authorization Request (DD2875)</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1600200" y="76200"/>
            <a:ext cx="67056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4000" smtClean="0"/>
              <a:t>Privacy Act Responsibilities Cont’d</a:t>
            </a:r>
          </a:p>
        </p:txBody>
      </p:sp>
      <p:sp>
        <p:nvSpPr>
          <p:cNvPr id="12291" name="Rectangle 3"/>
          <p:cNvSpPr>
            <a:spLocks noGrp="1" noChangeArrowheads="1"/>
          </p:cNvSpPr>
          <p:nvPr>
            <p:ph type="body" idx="1"/>
          </p:nvPr>
        </p:nvSpPr>
        <p:spPr>
          <a:xfrm>
            <a:off x="685800" y="1600200"/>
            <a:ext cx="7696200" cy="4495800"/>
          </a:xfrm>
        </p:spPr>
        <p:txBody>
          <a:bodyPr/>
          <a:lstStyle/>
          <a:p>
            <a:pPr lvl="1" algn="l" eaLnBrk="1" hangingPunct="1">
              <a:lnSpc>
                <a:spcPct val="80000"/>
              </a:lnSpc>
            </a:pPr>
            <a:r>
              <a:rPr lang="en-US" smtClean="0"/>
              <a:t>Abide by safe handling procedures for Privacy Act Data </a:t>
            </a:r>
          </a:p>
          <a:p>
            <a:pPr lvl="2" algn="l" eaLnBrk="1" hangingPunct="1">
              <a:lnSpc>
                <a:spcPct val="80000"/>
              </a:lnSpc>
            </a:pPr>
            <a:r>
              <a:rPr lang="en-US" sz="1800" smtClean="0">
                <a:solidFill>
                  <a:srgbClr val="FF0000"/>
                </a:solidFill>
              </a:rPr>
              <a:t>Privacy Act Data shall not be stored on any mobile storage device i.e. laptops, thumb drives, portable hard drives, etc.</a:t>
            </a:r>
          </a:p>
          <a:p>
            <a:pPr lvl="2" algn="l" eaLnBrk="1" hangingPunct="1">
              <a:lnSpc>
                <a:spcPct val="80000"/>
              </a:lnSpc>
            </a:pPr>
            <a:r>
              <a:rPr lang="en-US" sz="1800" smtClean="0">
                <a:solidFill>
                  <a:srgbClr val="FF0000"/>
                </a:solidFill>
              </a:rPr>
              <a:t>If transmitting Privacy Act Data, files will be encrypted, password protected, or sent via secure FTP. </a:t>
            </a:r>
          </a:p>
          <a:p>
            <a:pPr lvl="2" algn="l" eaLnBrk="1" hangingPunct="1">
              <a:lnSpc>
                <a:spcPct val="80000"/>
              </a:lnSpc>
            </a:pPr>
            <a:r>
              <a:rPr lang="en-US" sz="1800" smtClean="0">
                <a:solidFill>
                  <a:srgbClr val="FF0000"/>
                </a:solidFill>
              </a:rPr>
              <a:t>If used for analysis, the use of unique identifiers or dummy data will be substituted whenever practical.</a:t>
            </a:r>
          </a:p>
          <a:p>
            <a:pPr lvl="1" algn="l" eaLnBrk="1" hangingPunct="1">
              <a:lnSpc>
                <a:spcPct val="80000"/>
              </a:lnSpc>
            </a:pPr>
            <a:r>
              <a:rPr lang="en-US" smtClean="0"/>
              <a:t>Share Privacy Act Data only with authorized individuals or agencies</a:t>
            </a:r>
          </a:p>
          <a:p>
            <a:pPr lvl="1" algn="l" eaLnBrk="1" hangingPunct="1">
              <a:lnSpc>
                <a:spcPct val="80000"/>
              </a:lnSpc>
            </a:pPr>
            <a:r>
              <a:rPr lang="en-US" smtClean="0">
                <a:solidFill>
                  <a:srgbClr val="000000"/>
                </a:solidFill>
              </a:rPr>
              <a:t>Do not commingle information about different individuals in the same file.</a:t>
            </a:r>
          </a:p>
          <a:p>
            <a:pPr eaLnBrk="1" hangingPunct="1">
              <a:lnSpc>
                <a:spcPct val="80000"/>
              </a:lnSpc>
            </a:pPr>
            <a:r>
              <a:rPr lang="en-US" sz="2400" b="1" smtClean="0">
                <a:solidFill>
                  <a:srgbClr val="000000"/>
                </a:solidFill>
              </a:rPr>
              <a:t>   </a:t>
            </a:r>
            <a:endParaRPr lang="en-US" sz="24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1600200" y="76200"/>
            <a:ext cx="67056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4000" smtClean="0"/>
              <a:t>Privacy Act Responsibilities Cont’d</a:t>
            </a:r>
          </a:p>
        </p:txBody>
      </p:sp>
      <p:sp>
        <p:nvSpPr>
          <p:cNvPr id="13315" name="Rectangle 3"/>
          <p:cNvSpPr>
            <a:spLocks noGrp="1" noChangeArrowheads="1"/>
          </p:cNvSpPr>
          <p:nvPr>
            <p:ph type="body" idx="1"/>
          </p:nvPr>
        </p:nvSpPr>
        <p:spPr>
          <a:xfrm>
            <a:off x="685800" y="1600200"/>
            <a:ext cx="7696200" cy="4495800"/>
          </a:xfrm>
        </p:spPr>
        <p:txBody>
          <a:bodyPr/>
          <a:lstStyle/>
          <a:p>
            <a:pPr lvl="1" algn="l" eaLnBrk="1" hangingPunct="1"/>
            <a:r>
              <a:rPr lang="en-US" sz="3200" smtClean="0">
                <a:solidFill>
                  <a:srgbClr val="000000"/>
                </a:solidFill>
              </a:rPr>
              <a:t>Mark privacy records appropriately.</a:t>
            </a:r>
          </a:p>
          <a:p>
            <a:pPr eaLnBrk="1" hangingPunct="1"/>
            <a:r>
              <a:rPr lang="en-US" sz="2000" b="1" smtClean="0">
                <a:solidFill>
                  <a:srgbClr val="000000"/>
                </a:solidFill>
              </a:rPr>
              <a:t>  </a:t>
            </a:r>
            <a:r>
              <a:rPr lang="en-US" sz="2000" b="1" smtClean="0">
                <a:solidFill>
                  <a:srgbClr val="FF0000"/>
                </a:solidFill>
              </a:rPr>
              <a:t>“For Official Use Only – Privacy Act Data”</a:t>
            </a:r>
          </a:p>
          <a:p>
            <a:pPr lvl="1" algn="l">
              <a:spcBef>
                <a:spcPct val="0"/>
              </a:spcBef>
            </a:pPr>
            <a:r>
              <a:rPr lang="en-US" sz="3200" smtClean="0">
                <a:solidFill>
                  <a:srgbClr val="000000"/>
                </a:solidFill>
              </a:rPr>
              <a:t>Do not use interoffice or translucent envelopes to mail Privacy Act protected data.  Instead, use sealable opaque solid white or Kraft envelopes.  Be sure to mark the envelope to the appropriate person’s attention.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ph type="title"/>
          </p:nvPr>
        </p:nvSpPr>
        <p:spPr bwMode="auto">
          <a:xfrm>
            <a:off x="1752600" y="152400"/>
            <a:ext cx="6629400" cy="1143000"/>
          </a:xfrm>
          <a:noFill/>
          <a:ln algn="ctr">
            <a:miter lim="800000"/>
            <a:headEnd/>
            <a:tailEnd/>
          </a:ln>
        </p:spPr>
        <p:txBody>
          <a:bodyPr vert="horz" wrap="square" lIns="91440" tIns="45720" rIns="91440" bIns="45720" numCol="1" anchor="t" anchorCtr="0" compatLnSpc="1">
            <a:prstTxWarp prst="textNoShape">
              <a:avLst/>
            </a:prstTxWarp>
          </a:bodyPr>
          <a:lstStyle/>
          <a:p>
            <a:pPr eaLnBrk="1" hangingPunct="1"/>
            <a:r>
              <a:rPr lang="en-US" sz="3600" smtClean="0">
                <a:ea typeface="Arial Unicode MS" pitchFamily="34" charset="-128"/>
                <a:cs typeface="Arial Unicode MS" pitchFamily="34" charset="-128"/>
              </a:rPr>
              <a:t>Penalties for violating the Privacy Act?</a:t>
            </a:r>
          </a:p>
        </p:txBody>
      </p:sp>
      <p:sp>
        <p:nvSpPr>
          <p:cNvPr id="14339" name="Rectangle 3"/>
          <p:cNvSpPr>
            <a:spLocks noGrp="1" noChangeArrowheads="1"/>
          </p:cNvSpPr>
          <p:nvPr>
            <p:ph type="body" idx="1"/>
          </p:nvPr>
        </p:nvSpPr>
        <p:spPr>
          <a:xfrm>
            <a:off x="457200" y="2895600"/>
            <a:ext cx="8229600" cy="3429000"/>
          </a:xfrm>
        </p:spPr>
        <p:txBody>
          <a:bodyPr/>
          <a:lstStyle/>
          <a:p>
            <a:pPr lvl="1" eaLnBrk="1" hangingPunct="1">
              <a:lnSpc>
                <a:spcPct val="80000"/>
              </a:lnSpc>
            </a:pPr>
            <a:endParaRPr lang="en-US" sz="1800" b="1" smtClean="0"/>
          </a:p>
          <a:p>
            <a:pPr eaLnBrk="1" hangingPunct="1">
              <a:lnSpc>
                <a:spcPct val="80000"/>
              </a:lnSpc>
            </a:pPr>
            <a:endParaRPr lang="en-US" sz="2000" b="1" smtClean="0"/>
          </a:p>
          <a:p>
            <a:pPr eaLnBrk="1" hangingPunct="1">
              <a:lnSpc>
                <a:spcPct val="80000"/>
              </a:lnSpc>
            </a:pPr>
            <a:endParaRPr lang="en-US" sz="1800" b="1" smtClean="0">
              <a:solidFill>
                <a:srgbClr val="FF0000"/>
              </a:solidFill>
            </a:endParaRPr>
          </a:p>
          <a:p>
            <a:pPr eaLnBrk="1" hangingPunct="1">
              <a:lnSpc>
                <a:spcPct val="80000"/>
              </a:lnSpc>
            </a:pPr>
            <a:endParaRPr lang="en-US" sz="2000" b="1" smtClean="0">
              <a:solidFill>
                <a:schemeClr val="bg1"/>
              </a:solidFill>
            </a:endParaRPr>
          </a:p>
          <a:p>
            <a:pPr lvl="1" eaLnBrk="1" hangingPunct="1">
              <a:lnSpc>
                <a:spcPct val="80000"/>
              </a:lnSpc>
            </a:pPr>
            <a:endParaRPr lang="en-US" sz="1800" b="1" smtClean="0">
              <a:solidFill>
                <a:srgbClr val="FF0000"/>
              </a:solidFill>
            </a:endParaRPr>
          </a:p>
        </p:txBody>
      </p:sp>
      <p:sp>
        <p:nvSpPr>
          <p:cNvPr id="14340" name="AutoShape 5"/>
          <p:cNvSpPr>
            <a:spLocks noChangeArrowheads="1"/>
          </p:cNvSpPr>
          <p:nvPr/>
        </p:nvSpPr>
        <p:spPr bwMode="auto">
          <a:xfrm>
            <a:off x="304800" y="3886200"/>
            <a:ext cx="3733800" cy="2590800"/>
          </a:xfrm>
          <a:prstGeom prst="octagon">
            <a:avLst>
              <a:gd name="adj" fmla="val 29287"/>
            </a:avLst>
          </a:prstGeom>
          <a:solidFill>
            <a:srgbClr val="800000"/>
          </a:solidFill>
          <a:ln w="9525" algn="ctr">
            <a:solidFill>
              <a:schemeClr val="tx1"/>
            </a:solidFill>
            <a:miter lim="800000"/>
            <a:headEnd/>
            <a:tailEnd/>
          </a:ln>
        </p:spPr>
        <p:txBody>
          <a:bodyPr wrap="none" anchor="ctr"/>
          <a:lstStyle/>
          <a:p>
            <a:pPr algn="ctr" eaLnBrk="0" hangingPunct="0"/>
            <a:endParaRPr lang="en-US" sz="1600" b="1">
              <a:solidFill>
                <a:schemeClr val="bg1"/>
              </a:solidFill>
              <a:latin typeface="Arial" charset="0"/>
            </a:endParaRPr>
          </a:p>
          <a:p>
            <a:pPr algn="ctr" eaLnBrk="0" hangingPunct="0"/>
            <a:r>
              <a:rPr lang="en-US" sz="1600" b="1">
                <a:solidFill>
                  <a:schemeClr val="bg1"/>
                </a:solidFill>
                <a:latin typeface="Arial" charset="0"/>
              </a:rPr>
              <a:t>For knowingly and</a:t>
            </a:r>
          </a:p>
          <a:p>
            <a:pPr algn="ctr" eaLnBrk="0" hangingPunct="0"/>
            <a:r>
              <a:rPr lang="en-US" sz="1600" b="1">
                <a:solidFill>
                  <a:schemeClr val="bg1"/>
                </a:solidFill>
                <a:latin typeface="Arial" charset="0"/>
              </a:rPr>
              <a:t> willfully disclosing privacy</a:t>
            </a:r>
          </a:p>
          <a:p>
            <a:pPr algn="ctr" eaLnBrk="0" hangingPunct="0"/>
            <a:r>
              <a:rPr lang="en-US" sz="1600" b="1">
                <a:solidFill>
                  <a:schemeClr val="bg1"/>
                </a:solidFill>
                <a:latin typeface="Arial" charset="0"/>
              </a:rPr>
              <a:t> data to any person not </a:t>
            </a:r>
          </a:p>
          <a:p>
            <a:pPr algn="ctr" eaLnBrk="0" hangingPunct="0"/>
            <a:r>
              <a:rPr lang="en-US" sz="1600" b="1">
                <a:solidFill>
                  <a:schemeClr val="bg1"/>
                </a:solidFill>
                <a:latin typeface="Arial" charset="0"/>
              </a:rPr>
              <a:t>entitled to access:</a:t>
            </a:r>
          </a:p>
          <a:p>
            <a:pPr algn="ctr" eaLnBrk="0" hangingPunct="0"/>
            <a:endParaRPr lang="en-US" sz="1600" b="1">
              <a:solidFill>
                <a:schemeClr val="bg1"/>
              </a:solidFill>
              <a:latin typeface="Arial" charset="0"/>
            </a:endParaRPr>
          </a:p>
          <a:p>
            <a:pPr algn="ctr" eaLnBrk="0" hangingPunct="0"/>
            <a:r>
              <a:rPr lang="en-US" sz="1600" b="1">
                <a:solidFill>
                  <a:srgbClr val="FFFF00"/>
                </a:solidFill>
                <a:latin typeface="Arial" charset="0"/>
              </a:rPr>
              <a:t>Misdemeanor criminal charge, </a:t>
            </a:r>
          </a:p>
          <a:p>
            <a:pPr algn="ctr" eaLnBrk="0" hangingPunct="0"/>
            <a:r>
              <a:rPr lang="en-US" sz="1600" b="1">
                <a:solidFill>
                  <a:srgbClr val="FFFF00"/>
                </a:solidFill>
                <a:latin typeface="Arial" charset="0"/>
              </a:rPr>
              <a:t>and a fine of up to </a:t>
            </a:r>
          </a:p>
          <a:p>
            <a:pPr algn="ctr" eaLnBrk="0" hangingPunct="0"/>
            <a:r>
              <a:rPr lang="en-US" sz="1600" b="1">
                <a:solidFill>
                  <a:srgbClr val="FFFF00"/>
                </a:solidFill>
                <a:latin typeface="Arial" charset="0"/>
              </a:rPr>
              <a:t>$5000.00</a:t>
            </a:r>
          </a:p>
        </p:txBody>
      </p:sp>
      <p:sp>
        <p:nvSpPr>
          <p:cNvPr id="14341" name="AutoShape 6"/>
          <p:cNvSpPr>
            <a:spLocks noChangeArrowheads="1"/>
          </p:cNvSpPr>
          <p:nvPr/>
        </p:nvSpPr>
        <p:spPr bwMode="auto">
          <a:xfrm>
            <a:off x="5334000" y="3886200"/>
            <a:ext cx="3810000" cy="2667000"/>
          </a:xfrm>
          <a:prstGeom prst="octagon">
            <a:avLst>
              <a:gd name="adj" fmla="val 29287"/>
            </a:avLst>
          </a:prstGeom>
          <a:solidFill>
            <a:srgbClr val="800000"/>
          </a:solidFill>
          <a:ln w="9525" algn="ctr">
            <a:solidFill>
              <a:schemeClr val="tx1"/>
            </a:solidFill>
            <a:miter lim="800000"/>
            <a:headEnd/>
            <a:tailEnd/>
          </a:ln>
        </p:spPr>
        <p:txBody>
          <a:bodyPr wrap="none" anchor="ctr"/>
          <a:lstStyle/>
          <a:p>
            <a:pPr algn="ctr" eaLnBrk="0" hangingPunct="0"/>
            <a:endParaRPr lang="en-US" sz="1600" b="1">
              <a:solidFill>
                <a:schemeClr val="bg1"/>
              </a:solidFill>
              <a:latin typeface="Arial" charset="0"/>
            </a:endParaRPr>
          </a:p>
          <a:p>
            <a:pPr algn="ctr" eaLnBrk="0" hangingPunct="0"/>
            <a:r>
              <a:rPr lang="en-US" sz="1600" b="1">
                <a:solidFill>
                  <a:schemeClr val="bg1"/>
                </a:solidFill>
                <a:latin typeface="Arial" charset="0"/>
              </a:rPr>
              <a:t>For maintaining a System</a:t>
            </a:r>
          </a:p>
          <a:p>
            <a:pPr algn="ctr" eaLnBrk="0" hangingPunct="0"/>
            <a:r>
              <a:rPr lang="en-US" sz="1600" b="1">
                <a:solidFill>
                  <a:schemeClr val="bg1"/>
                </a:solidFill>
                <a:latin typeface="Arial" charset="0"/>
              </a:rPr>
              <a:t> of Records without meeting the</a:t>
            </a:r>
          </a:p>
          <a:p>
            <a:pPr algn="ctr" eaLnBrk="0" hangingPunct="0"/>
            <a:r>
              <a:rPr lang="en-US" sz="1600" b="1">
                <a:solidFill>
                  <a:schemeClr val="bg1"/>
                </a:solidFill>
                <a:latin typeface="Arial" charset="0"/>
              </a:rPr>
              <a:t> public notice requirements:</a:t>
            </a:r>
          </a:p>
          <a:p>
            <a:pPr algn="ctr" eaLnBrk="0" hangingPunct="0"/>
            <a:endParaRPr lang="en-US" sz="1600" b="1">
              <a:solidFill>
                <a:schemeClr val="bg1"/>
              </a:solidFill>
              <a:latin typeface="Arial" charset="0"/>
            </a:endParaRPr>
          </a:p>
          <a:p>
            <a:pPr lvl="1" algn="ctr" eaLnBrk="0" hangingPunct="0"/>
            <a:r>
              <a:rPr lang="en-US" sz="1600" b="1">
                <a:solidFill>
                  <a:srgbClr val="FFFF00"/>
                </a:solidFill>
                <a:latin typeface="Arial" charset="0"/>
              </a:rPr>
              <a:t>Misdemeanor criminal charge,</a:t>
            </a:r>
          </a:p>
          <a:p>
            <a:pPr lvl="1" algn="ctr" eaLnBrk="0" hangingPunct="0"/>
            <a:r>
              <a:rPr lang="en-US" sz="1600" b="1">
                <a:solidFill>
                  <a:srgbClr val="FFFF00"/>
                </a:solidFill>
                <a:latin typeface="Arial" charset="0"/>
              </a:rPr>
              <a:t> and a fine of up to $5000.00</a:t>
            </a:r>
          </a:p>
        </p:txBody>
      </p:sp>
      <p:sp>
        <p:nvSpPr>
          <p:cNvPr id="14342" name="AutoShape 7"/>
          <p:cNvSpPr>
            <a:spLocks noChangeArrowheads="1"/>
          </p:cNvSpPr>
          <p:nvPr/>
        </p:nvSpPr>
        <p:spPr bwMode="auto">
          <a:xfrm>
            <a:off x="2667000" y="1600200"/>
            <a:ext cx="4038600" cy="2438400"/>
          </a:xfrm>
          <a:prstGeom prst="octagon">
            <a:avLst>
              <a:gd name="adj" fmla="val 29287"/>
            </a:avLst>
          </a:prstGeom>
          <a:solidFill>
            <a:srgbClr val="800000"/>
          </a:solidFill>
          <a:ln w="9525" algn="ctr">
            <a:solidFill>
              <a:schemeClr val="tx1"/>
            </a:solidFill>
            <a:miter lim="800000"/>
            <a:headEnd/>
            <a:tailEnd/>
          </a:ln>
        </p:spPr>
        <p:txBody>
          <a:bodyPr wrap="none" anchor="ctr"/>
          <a:lstStyle/>
          <a:p>
            <a:pPr algn="ctr" eaLnBrk="0" hangingPunct="0"/>
            <a:endParaRPr lang="en-US" sz="1600" b="1">
              <a:solidFill>
                <a:schemeClr val="bg1"/>
              </a:solidFill>
              <a:latin typeface="Arial" charset="0"/>
            </a:endParaRPr>
          </a:p>
          <a:p>
            <a:pPr algn="ctr" eaLnBrk="0" hangingPunct="0"/>
            <a:r>
              <a:rPr lang="en-US" sz="1600" b="1">
                <a:solidFill>
                  <a:schemeClr val="bg1"/>
                </a:solidFill>
                <a:latin typeface="Arial" charset="0"/>
              </a:rPr>
              <a:t>For knowingly and willfully</a:t>
            </a:r>
          </a:p>
          <a:p>
            <a:pPr algn="ctr" eaLnBrk="0" hangingPunct="0"/>
            <a:r>
              <a:rPr lang="en-US" sz="1600" b="1">
                <a:solidFill>
                  <a:schemeClr val="bg1"/>
                </a:solidFill>
                <a:latin typeface="Arial" charset="0"/>
              </a:rPr>
              <a:t> requesting or obtaining </a:t>
            </a:r>
          </a:p>
          <a:p>
            <a:pPr algn="ctr" eaLnBrk="0" hangingPunct="0"/>
            <a:r>
              <a:rPr lang="en-US" sz="1600" b="1">
                <a:solidFill>
                  <a:schemeClr val="bg1"/>
                </a:solidFill>
                <a:latin typeface="Arial" charset="0"/>
              </a:rPr>
              <a:t>records under false pretenses: </a:t>
            </a:r>
          </a:p>
          <a:p>
            <a:pPr algn="ctr" eaLnBrk="0" hangingPunct="0"/>
            <a:r>
              <a:rPr lang="en-US" sz="1600" b="1">
                <a:solidFill>
                  <a:schemeClr val="bg1"/>
                </a:solidFill>
                <a:latin typeface="Arial" charset="0"/>
              </a:rPr>
              <a:t> </a:t>
            </a:r>
          </a:p>
          <a:p>
            <a:pPr algn="ctr" eaLnBrk="0" hangingPunct="0"/>
            <a:r>
              <a:rPr lang="en-US" sz="1600" b="1">
                <a:solidFill>
                  <a:srgbClr val="FFFF00"/>
                </a:solidFill>
                <a:latin typeface="Arial" charset="0"/>
              </a:rPr>
              <a:t>Misdemeanor criminal charge, </a:t>
            </a:r>
          </a:p>
          <a:p>
            <a:pPr algn="ctr" eaLnBrk="0" hangingPunct="0"/>
            <a:r>
              <a:rPr lang="en-US" sz="1600" b="1">
                <a:solidFill>
                  <a:srgbClr val="FFFF00"/>
                </a:solidFill>
                <a:latin typeface="Arial" charset="0"/>
              </a:rPr>
              <a:t>and a fine of up to $5000.00</a:t>
            </a:r>
          </a:p>
          <a:p>
            <a:pPr algn="ctr" eaLnBrk="0" hangingPunct="0"/>
            <a:r>
              <a:rPr lang="en-US" sz="1600" b="1">
                <a:solidFill>
                  <a:schemeClr val="bg1"/>
                </a:solidFill>
                <a:latin typeface="Arial" charset="0"/>
              </a:rPr>
              <a:t/>
            </a:r>
            <a:br>
              <a:rPr lang="en-US" sz="1600" b="1">
                <a:solidFill>
                  <a:schemeClr val="bg1"/>
                </a:solidFill>
                <a:latin typeface="Arial" charset="0"/>
              </a:rPr>
            </a:br>
            <a:endParaRPr lang="en-US" sz="1600" b="1">
              <a:solidFill>
                <a:schemeClr val="bg1"/>
              </a:solidFill>
              <a:latin typeface="Arial"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ph type="title"/>
          </p:nvPr>
        </p:nvSpPr>
        <p:spPr bwMode="auto">
          <a:xfrm>
            <a:off x="1981200" y="152400"/>
            <a:ext cx="6705600" cy="1143000"/>
          </a:xfrm>
          <a:noFill/>
          <a:ln algn="ctr">
            <a:miter lim="800000"/>
            <a:headEnd/>
            <a:tailEnd/>
          </a:ln>
        </p:spPr>
        <p:txBody>
          <a:bodyPr vert="horz" wrap="square" lIns="91440" tIns="45720" rIns="91440" bIns="45720" numCol="1" anchor="t" anchorCtr="0" compatLnSpc="1">
            <a:prstTxWarp prst="textNoShape">
              <a:avLst/>
            </a:prstTxWarp>
          </a:bodyPr>
          <a:lstStyle/>
          <a:p>
            <a:pPr eaLnBrk="1" hangingPunct="1"/>
            <a:r>
              <a:rPr lang="en-US" sz="3600" smtClean="0">
                <a:ea typeface="Arial Unicode MS" pitchFamily="34" charset="-128"/>
                <a:cs typeface="Arial Unicode MS" pitchFamily="34" charset="-128"/>
              </a:rPr>
              <a:t>What are the penalties for violating the Privacy Act? (cont’d)</a:t>
            </a:r>
          </a:p>
        </p:txBody>
      </p:sp>
      <p:sp>
        <p:nvSpPr>
          <p:cNvPr id="15363" name="Rectangle 3"/>
          <p:cNvSpPr>
            <a:spLocks noGrp="1" noChangeArrowheads="1"/>
          </p:cNvSpPr>
          <p:nvPr>
            <p:ph type="body" sz="half" idx="1"/>
          </p:nvPr>
        </p:nvSpPr>
        <p:spPr>
          <a:xfrm>
            <a:off x="2667000" y="1295400"/>
            <a:ext cx="5638800" cy="3916363"/>
          </a:xfrm>
        </p:spPr>
        <p:txBody>
          <a:bodyPr/>
          <a:lstStyle/>
          <a:p>
            <a:pPr marL="0" indent="0" algn="l" eaLnBrk="1" hangingPunct="1">
              <a:lnSpc>
                <a:spcPct val="90000"/>
              </a:lnSpc>
            </a:pPr>
            <a:endParaRPr lang="en-US" sz="2400" smtClean="0">
              <a:latin typeface="Century Gothic" pitchFamily="34" charset="0"/>
            </a:endParaRPr>
          </a:p>
          <a:p>
            <a:pPr marL="0" indent="0" algn="l" eaLnBrk="1" hangingPunct="1">
              <a:lnSpc>
                <a:spcPct val="90000"/>
              </a:lnSpc>
            </a:pPr>
            <a:r>
              <a:rPr lang="en-US" sz="2400" b="1" smtClean="0"/>
              <a:t>Courts may award civil penalties for the following:</a:t>
            </a:r>
          </a:p>
          <a:p>
            <a:pPr lvl="1" algn="l" eaLnBrk="1" hangingPunct="1">
              <a:lnSpc>
                <a:spcPct val="90000"/>
              </a:lnSpc>
            </a:pPr>
            <a:r>
              <a:rPr lang="en-US" sz="2000" b="1" smtClean="0"/>
              <a:t>Unlawfully refusing to amend a record</a:t>
            </a:r>
          </a:p>
          <a:p>
            <a:pPr lvl="1" algn="l" eaLnBrk="1" hangingPunct="1">
              <a:lnSpc>
                <a:spcPct val="90000"/>
              </a:lnSpc>
            </a:pPr>
            <a:r>
              <a:rPr lang="en-US" sz="2000" b="1" smtClean="0"/>
              <a:t>Unlawfully refusing to grant access to a record</a:t>
            </a:r>
          </a:p>
          <a:p>
            <a:pPr lvl="1" algn="l" eaLnBrk="1" hangingPunct="1">
              <a:lnSpc>
                <a:spcPct val="90000"/>
              </a:lnSpc>
            </a:pPr>
            <a:r>
              <a:rPr lang="en-US" sz="2000" b="1" smtClean="0"/>
              <a:t>Failure to maintain accurate, relevant, timely, and complete data.</a:t>
            </a:r>
          </a:p>
          <a:p>
            <a:pPr lvl="1" algn="l" eaLnBrk="1" hangingPunct="1">
              <a:lnSpc>
                <a:spcPct val="90000"/>
              </a:lnSpc>
            </a:pPr>
            <a:r>
              <a:rPr lang="en-US" sz="2000" b="1" smtClean="0"/>
              <a:t>Failure to comply with any Privacy Act provision OR </a:t>
            </a:r>
            <a:r>
              <a:rPr lang="en-US" sz="2000" b="1" u="sng" smtClean="0"/>
              <a:t>agency rule</a:t>
            </a:r>
            <a:r>
              <a:rPr lang="en-US" sz="2000" b="1" smtClean="0"/>
              <a:t> that results in an adverse effect on the subject of the record.</a:t>
            </a:r>
          </a:p>
          <a:p>
            <a:pPr marL="0" indent="0" algn="l" eaLnBrk="1" hangingPunct="1">
              <a:lnSpc>
                <a:spcPct val="90000"/>
              </a:lnSpc>
            </a:pPr>
            <a:endParaRPr lang="en-US" sz="2400" b="1" smtClean="0"/>
          </a:p>
        </p:txBody>
      </p:sp>
      <p:sp>
        <p:nvSpPr>
          <p:cNvPr id="15364" name="Rectangle 16"/>
          <p:cNvSpPr>
            <a:spLocks noChangeArrowheads="1"/>
          </p:cNvSpPr>
          <p:nvPr/>
        </p:nvSpPr>
        <p:spPr bwMode="auto">
          <a:xfrm>
            <a:off x="381000" y="5257800"/>
            <a:ext cx="5029200" cy="1371600"/>
          </a:xfrm>
          <a:prstGeom prst="rect">
            <a:avLst/>
          </a:prstGeom>
          <a:solidFill>
            <a:srgbClr val="800000"/>
          </a:solidFill>
          <a:ln w="9525" algn="ctr">
            <a:solidFill>
              <a:schemeClr val="tx1"/>
            </a:solidFill>
            <a:miter lim="800000"/>
            <a:headEnd/>
            <a:tailEnd/>
          </a:ln>
        </p:spPr>
        <p:txBody>
          <a:bodyPr wrap="none" anchor="ctr"/>
          <a:lstStyle/>
          <a:p>
            <a:pPr algn="ctr" eaLnBrk="0" hangingPunct="0"/>
            <a:endParaRPr lang="en-US" sz="1600" b="1">
              <a:solidFill>
                <a:schemeClr val="bg1"/>
              </a:solidFill>
              <a:latin typeface="Arial" charset="0"/>
            </a:endParaRPr>
          </a:p>
          <a:p>
            <a:pPr algn="ctr" eaLnBrk="0" hangingPunct="0"/>
            <a:r>
              <a:rPr lang="en-US" sz="1600" b="1">
                <a:solidFill>
                  <a:schemeClr val="bg1"/>
                </a:solidFill>
                <a:latin typeface="Arial" charset="0"/>
              </a:rPr>
              <a:t>Penalties for these violations include: </a:t>
            </a:r>
          </a:p>
          <a:p>
            <a:pPr algn="ctr" eaLnBrk="0" hangingPunct="0"/>
            <a:r>
              <a:rPr lang="en-US" sz="1600" b="1">
                <a:solidFill>
                  <a:schemeClr val="bg1"/>
                </a:solidFill>
                <a:latin typeface="Arial" charset="0"/>
              </a:rPr>
              <a:t>Actual Damages</a:t>
            </a:r>
          </a:p>
          <a:p>
            <a:pPr lvl="1" algn="ctr" eaLnBrk="0" hangingPunct="0"/>
            <a:r>
              <a:rPr lang="en-US" sz="1600" b="1">
                <a:solidFill>
                  <a:schemeClr val="bg1"/>
                </a:solidFill>
                <a:latin typeface="Arial" charset="0"/>
              </a:rPr>
              <a:t>Payment of reasonable attorney’s fees</a:t>
            </a:r>
          </a:p>
          <a:p>
            <a:pPr lvl="1" algn="ctr" eaLnBrk="0" hangingPunct="0"/>
            <a:r>
              <a:rPr lang="en-US" sz="1600" b="1">
                <a:solidFill>
                  <a:schemeClr val="bg1"/>
                </a:solidFill>
                <a:latin typeface="Arial" charset="0"/>
              </a:rPr>
              <a:t>Removal from employment</a:t>
            </a:r>
          </a:p>
          <a:p>
            <a:pPr algn="ctr" eaLnBrk="0" hangingPunct="0"/>
            <a:endParaRPr lang="en-US" sz="1600" b="1">
              <a:solidFill>
                <a:schemeClr val="bg1"/>
              </a:solidFill>
              <a:latin typeface="Arial"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ph type="title"/>
          </p:nvPr>
        </p:nvSpPr>
        <p:spPr bwMode="auto">
          <a:xfrm>
            <a:off x="2057400" y="274638"/>
            <a:ext cx="6629400" cy="563562"/>
          </a:xfrm>
          <a:noFill/>
          <a:ln algn="ctr">
            <a:miter lim="800000"/>
            <a:headEnd/>
            <a:tailEnd/>
          </a:ln>
        </p:spPr>
        <p:txBody>
          <a:bodyPr vert="horz" wrap="square" lIns="91440" tIns="45720" rIns="91440" bIns="45720" numCol="1" anchor="t" anchorCtr="0" compatLnSpc="1">
            <a:prstTxWarp prst="textNoShape">
              <a:avLst/>
            </a:prstTxWarp>
          </a:bodyPr>
          <a:lstStyle/>
          <a:p>
            <a:pPr eaLnBrk="1" hangingPunct="1"/>
            <a:r>
              <a:rPr lang="en-US" sz="2800" b="1" smtClean="0">
                <a:ea typeface="Arial Unicode MS" pitchFamily="34" charset="-128"/>
                <a:cs typeface="Arial Unicode MS" pitchFamily="34" charset="-128"/>
              </a:rPr>
              <a:t>For Official Use Only (FOUO) data</a:t>
            </a:r>
            <a:endParaRPr lang="en-US" sz="2800" smtClean="0">
              <a:ea typeface="Arial Unicode MS" pitchFamily="34" charset="-128"/>
              <a:cs typeface="Arial Unicode MS" pitchFamily="34" charset="-128"/>
            </a:endParaRPr>
          </a:p>
        </p:txBody>
      </p:sp>
      <p:sp>
        <p:nvSpPr>
          <p:cNvPr id="16387" name="Rectangle 3"/>
          <p:cNvSpPr>
            <a:spLocks noGrp="1" noChangeArrowheads="1"/>
          </p:cNvSpPr>
          <p:nvPr>
            <p:ph type="body" idx="1"/>
          </p:nvPr>
        </p:nvSpPr>
        <p:spPr>
          <a:xfrm>
            <a:off x="533400" y="1371600"/>
            <a:ext cx="8153400" cy="1676400"/>
          </a:xfrm>
          <a:ln>
            <a:solidFill>
              <a:schemeClr val="bg1"/>
            </a:solidFill>
          </a:ln>
        </p:spPr>
        <p:txBody>
          <a:bodyPr/>
          <a:lstStyle/>
          <a:p>
            <a:pPr algn="l" eaLnBrk="1" hangingPunct="1"/>
            <a:r>
              <a:rPr lang="en-US" smtClean="0"/>
              <a:t>	</a:t>
            </a:r>
            <a:r>
              <a:rPr lang="en-US" b="1" smtClean="0"/>
              <a:t>Personnel handling FOUO data should also be aware of the following:</a:t>
            </a:r>
            <a:endParaRPr lang="en-US" b="1" smtClean="0">
              <a:solidFill>
                <a:schemeClr val="bg1"/>
              </a:solidFill>
            </a:endParaRPr>
          </a:p>
          <a:p>
            <a:pPr algn="l" eaLnBrk="1" hangingPunct="1"/>
            <a:r>
              <a:rPr lang="en-US" b="1" smtClean="0"/>
              <a:t>	</a:t>
            </a:r>
            <a:endParaRPr lang="en-US" sz="2000" b="1" smtClean="0">
              <a:solidFill>
                <a:srgbClr val="FF0000"/>
              </a:solidFill>
            </a:endParaRPr>
          </a:p>
        </p:txBody>
      </p:sp>
      <p:sp>
        <p:nvSpPr>
          <p:cNvPr id="16388" name="Rectangle 12"/>
          <p:cNvSpPr>
            <a:spLocks noChangeArrowheads="1"/>
          </p:cNvSpPr>
          <p:nvPr/>
        </p:nvSpPr>
        <p:spPr bwMode="auto">
          <a:xfrm>
            <a:off x="609600" y="5029200"/>
            <a:ext cx="7543800" cy="914400"/>
          </a:xfrm>
          <a:prstGeom prst="rect">
            <a:avLst/>
          </a:prstGeom>
          <a:solidFill>
            <a:srgbClr val="800000"/>
          </a:solidFill>
          <a:ln w="9525" algn="ctr">
            <a:solidFill>
              <a:srgbClr val="000000"/>
            </a:solidFill>
            <a:miter lim="800000"/>
            <a:headEnd/>
            <a:tailEnd/>
          </a:ln>
        </p:spPr>
        <p:txBody>
          <a:bodyPr wrap="none" anchor="ctr"/>
          <a:lstStyle/>
          <a:p>
            <a:pPr algn="ctr">
              <a:lnSpc>
                <a:spcPct val="80000"/>
              </a:lnSpc>
              <a:spcBef>
                <a:spcPct val="20000"/>
              </a:spcBef>
              <a:buClr>
                <a:schemeClr val="hlink"/>
              </a:buClr>
              <a:buSzPct val="70000"/>
              <a:buFont typeface="Wingdings" pitchFamily="2" charset="2"/>
              <a:buNone/>
              <a:tabLst>
                <a:tab pos="1887538" algn="l"/>
              </a:tabLst>
            </a:pPr>
            <a:r>
              <a:rPr lang="en-US" sz="1800" b="1">
                <a:solidFill>
                  <a:schemeClr val="bg1"/>
                </a:solidFill>
                <a:latin typeface="Arial" charset="0"/>
              </a:rPr>
              <a:t>Not all records are marked with the FOUO legend.  If the record is </a:t>
            </a:r>
            <a:br>
              <a:rPr lang="en-US" sz="1800" b="1">
                <a:solidFill>
                  <a:schemeClr val="bg1"/>
                </a:solidFill>
                <a:latin typeface="Arial" charset="0"/>
              </a:rPr>
            </a:br>
            <a:r>
              <a:rPr lang="en-US" sz="1800" b="1">
                <a:solidFill>
                  <a:schemeClr val="bg1"/>
                </a:solidFill>
                <a:latin typeface="Arial" charset="0"/>
              </a:rPr>
              <a:t>not marked as FOUO, you may still be required to safeguard it.</a:t>
            </a:r>
            <a:br>
              <a:rPr lang="en-US" sz="1800" b="1">
                <a:solidFill>
                  <a:schemeClr val="bg1"/>
                </a:solidFill>
                <a:latin typeface="Arial" charset="0"/>
              </a:rPr>
            </a:br>
            <a:r>
              <a:rPr lang="en-US" sz="1800" b="1">
                <a:solidFill>
                  <a:schemeClr val="bg1"/>
                </a:solidFill>
                <a:latin typeface="Arial" charset="0"/>
              </a:rPr>
              <a:t>  Do not disclose  any agency</a:t>
            </a:r>
            <a:br>
              <a:rPr lang="en-US" sz="1800" b="1">
                <a:solidFill>
                  <a:schemeClr val="bg1"/>
                </a:solidFill>
                <a:latin typeface="Arial" charset="0"/>
              </a:rPr>
            </a:br>
            <a:r>
              <a:rPr lang="en-US" sz="1800" b="1">
                <a:solidFill>
                  <a:schemeClr val="bg1"/>
                </a:solidFill>
                <a:latin typeface="Arial" charset="0"/>
              </a:rPr>
              <a:t>record to a third party except for official, authorized purposes.</a:t>
            </a:r>
          </a:p>
        </p:txBody>
      </p:sp>
      <p:sp>
        <p:nvSpPr>
          <p:cNvPr id="16389" name="Rectangle 13"/>
          <p:cNvSpPr>
            <a:spLocks noChangeArrowheads="1"/>
          </p:cNvSpPr>
          <p:nvPr/>
        </p:nvSpPr>
        <p:spPr bwMode="auto">
          <a:xfrm>
            <a:off x="381000" y="2590800"/>
            <a:ext cx="8458200" cy="2209800"/>
          </a:xfrm>
          <a:prstGeom prst="rect">
            <a:avLst/>
          </a:prstGeom>
          <a:noFill/>
          <a:ln w="9525" algn="ctr">
            <a:noFill/>
            <a:miter lim="800000"/>
            <a:headEnd/>
            <a:tailEnd/>
          </a:ln>
        </p:spPr>
        <p:txBody>
          <a:bodyPr wrap="none" anchor="ctr"/>
          <a:lstStyle/>
          <a:p>
            <a:pPr lvl="1" eaLnBrk="0" hangingPunct="0"/>
            <a:r>
              <a:rPr lang="en-US" sz="1600" b="1">
                <a:latin typeface="Arial" charset="0"/>
              </a:rPr>
              <a:t>Properly safeguard it.</a:t>
            </a:r>
            <a:br>
              <a:rPr lang="en-US" sz="1600" b="1">
                <a:latin typeface="Arial" charset="0"/>
              </a:rPr>
            </a:br>
            <a:r>
              <a:rPr lang="en-US" sz="1600" b="1">
                <a:latin typeface="Arial" charset="0"/>
              </a:rPr>
              <a:t> </a:t>
            </a:r>
          </a:p>
          <a:p>
            <a:pPr lvl="2" eaLnBrk="0" hangingPunct="0">
              <a:buFontTx/>
              <a:buChar char="•"/>
            </a:pPr>
            <a:r>
              <a:rPr lang="en-US" sz="1600" b="1">
                <a:latin typeface="Arial" charset="0"/>
              </a:rPr>
              <a:t>Use it only for official government business.</a:t>
            </a:r>
            <a:br>
              <a:rPr lang="en-US" sz="1600" b="1">
                <a:latin typeface="Arial" charset="0"/>
              </a:rPr>
            </a:br>
            <a:endParaRPr lang="en-US" sz="1600" b="1">
              <a:latin typeface="Arial" charset="0"/>
            </a:endParaRPr>
          </a:p>
          <a:p>
            <a:pPr lvl="2" eaLnBrk="0" hangingPunct="0">
              <a:buFontTx/>
              <a:buChar char="•"/>
            </a:pPr>
            <a:r>
              <a:rPr lang="en-US" sz="1600" b="1">
                <a:latin typeface="Arial" charset="0"/>
              </a:rPr>
              <a:t>Share it only with those with an official need </a:t>
            </a:r>
            <a:br>
              <a:rPr lang="en-US" sz="1600" b="1">
                <a:latin typeface="Arial" charset="0"/>
              </a:rPr>
            </a:br>
            <a:r>
              <a:rPr lang="en-US" sz="1600" b="1">
                <a:latin typeface="Arial" charset="0"/>
              </a:rPr>
              <a:t>for access.</a:t>
            </a:r>
            <a:br>
              <a:rPr lang="en-US" sz="1600" b="1">
                <a:latin typeface="Arial" charset="0"/>
              </a:rPr>
            </a:br>
            <a:r>
              <a:rPr lang="en-US" sz="1600" b="1">
                <a:latin typeface="Arial" charset="0"/>
              </a:rPr>
              <a:t>	</a:t>
            </a:r>
          </a:p>
          <a:p>
            <a:pPr lvl="2" eaLnBrk="0" hangingPunct="0">
              <a:buFontTx/>
              <a:buChar char="•"/>
            </a:pPr>
            <a:r>
              <a:rPr lang="en-US" sz="1600" b="1">
                <a:latin typeface="Arial" charset="0"/>
              </a:rPr>
              <a:t>If you create records containing FOUO data, </a:t>
            </a:r>
            <a:br>
              <a:rPr lang="en-US" sz="1600" b="1">
                <a:latin typeface="Arial" charset="0"/>
              </a:rPr>
            </a:br>
            <a:r>
              <a:rPr lang="en-US" sz="1600" b="1">
                <a:latin typeface="Arial" charset="0"/>
              </a:rPr>
              <a:t>mark them at the time of creation. </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bwMode="auto">
          <a:xfrm>
            <a:off x="685800" y="0"/>
            <a:ext cx="82296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mtClean="0"/>
              <a:t>Conclusion</a:t>
            </a:r>
          </a:p>
        </p:txBody>
      </p:sp>
      <p:sp>
        <p:nvSpPr>
          <p:cNvPr id="17411" name="Rectangle 3"/>
          <p:cNvSpPr>
            <a:spLocks noGrp="1" noChangeArrowheads="1"/>
          </p:cNvSpPr>
          <p:nvPr>
            <p:ph type="body" idx="1"/>
          </p:nvPr>
        </p:nvSpPr>
        <p:spPr>
          <a:xfrm>
            <a:off x="685800" y="1447800"/>
            <a:ext cx="7772400" cy="2133600"/>
          </a:xfrm>
        </p:spPr>
        <p:txBody>
          <a:bodyPr/>
          <a:lstStyle/>
          <a:p>
            <a:pPr eaLnBrk="1" hangingPunct="1"/>
            <a:r>
              <a:rPr lang="en-US" smtClean="0"/>
              <a:t>Marines are our most valuable asset, as such, every effort should be made to safeguard their personnel information from possible misuse.</a:t>
            </a:r>
          </a:p>
        </p:txBody>
      </p:sp>
      <p:sp>
        <p:nvSpPr>
          <p:cNvPr id="17412" name="Text Box 4"/>
          <p:cNvSpPr txBox="1">
            <a:spLocks noChangeArrowheads="1"/>
          </p:cNvSpPr>
          <p:nvPr/>
        </p:nvSpPr>
        <p:spPr bwMode="auto">
          <a:xfrm>
            <a:off x="609600" y="3581400"/>
            <a:ext cx="7772400" cy="1311275"/>
          </a:xfrm>
          <a:prstGeom prst="rect">
            <a:avLst/>
          </a:prstGeom>
          <a:noFill/>
          <a:ln w="9525" algn="ctr">
            <a:noFill/>
            <a:miter lim="800000"/>
            <a:headEnd/>
            <a:tailEnd/>
          </a:ln>
        </p:spPr>
        <p:txBody>
          <a:bodyPr>
            <a:spAutoFit/>
          </a:bodyPr>
          <a:lstStyle/>
          <a:p>
            <a:pPr>
              <a:spcBef>
                <a:spcPct val="20000"/>
              </a:spcBef>
            </a:pPr>
            <a:r>
              <a:rPr lang="en-US" sz="1800"/>
              <a:t>For questions regarding data access or security contact – </a:t>
            </a:r>
          </a:p>
          <a:p>
            <a:pPr>
              <a:spcBef>
                <a:spcPct val="20000"/>
              </a:spcBef>
            </a:pPr>
            <a:endParaRPr lang="en-US" sz="1800" b="1"/>
          </a:p>
          <a:p>
            <a:pPr>
              <a:spcBef>
                <a:spcPct val="20000"/>
              </a:spcBef>
            </a:pPr>
            <a:r>
              <a:rPr lang="en-US" sz="1800" b="1"/>
              <a:t>MCIEAST  Privacy Act Coordinator – 451-4452</a:t>
            </a:r>
          </a:p>
          <a:p>
            <a:endParaRPr lang="en-US" sz="1800"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0"/>
            <a:ext cx="82296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mtClean="0"/>
              <a:t>Purpose</a:t>
            </a:r>
          </a:p>
        </p:txBody>
      </p:sp>
      <p:sp>
        <p:nvSpPr>
          <p:cNvPr id="3075" name="Rectangle 3"/>
          <p:cNvSpPr>
            <a:spLocks noGrp="1" noChangeArrowheads="1"/>
          </p:cNvSpPr>
          <p:nvPr>
            <p:ph type="body" idx="1"/>
          </p:nvPr>
        </p:nvSpPr>
        <p:spPr/>
        <p:txBody>
          <a:bodyPr/>
          <a:lstStyle/>
          <a:p>
            <a:pPr eaLnBrk="1" hangingPunct="1"/>
            <a:r>
              <a:rPr lang="en-US" sz="2400" b="1" smtClean="0">
                <a:latin typeface="Century Gothic" pitchFamily="34" charset="0"/>
              </a:rPr>
              <a:t>This training is designed to educate users on the following:</a:t>
            </a:r>
          </a:p>
          <a:p>
            <a:pPr eaLnBrk="1" hangingPunct="1"/>
            <a:endParaRPr lang="en-US" sz="2400" b="1" smtClean="0">
              <a:latin typeface="Century Gothic" pitchFamily="34" charset="0"/>
            </a:endParaRPr>
          </a:p>
          <a:p>
            <a:pPr algn="l" eaLnBrk="1" hangingPunct="1">
              <a:buFontTx/>
              <a:buChar char="•"/>
            </a:pPr>
            <a:r>
              <a:rPr lang="en-US" sz="2400" b="1" smtClean="0">
                <a:latin typeface="Century Gothic" pitchFamily="34" charset="0"/>
              </a:rPr>
              <a:t>The Definition of Privacy Act Data</a:t>
            </a:r>
          </a:p>
          <a:p>
            <a:pPr algn="l" eaLnBrk="1" hangingPunct="1">
              <a:buFontTx/>
              <a:buChar char="•"/>
            </a:pPr>
            <a:r>
              <a:rPr lang="en-US" sz="2400" b="1" smtClean="0">
                <a:latin typeface="Century Gothic" pitchFamily="34" charset="0"/>
              </a:rPr>
              <a:t>Privacy Act Rules and Regulations</a:t>
            </a:r>
          </a:p>
          <a:p>
            <a:pPr algn="l" eaLnBrk="1" hangingPunct="1">
              <a:buFontTx/>
              <a:buChar char="•"/>
            </a:pPr>
            <a:r>
              <a:rPr lang="en-US" sz="2400" b="1" smtClean="0">
                <a:latin typeface="Century Gothic" pitchFamily="34" charset="0"/>
              </a:rPr>
              <a:t>The handling of Privacy Act Data</a:t>
            </a:r>
            <a:br>
              <a:rPr lang="en-US" sz="2400" b="1" smtClean="0">
                <a:latin typeface="Century Gothic" pitchFamily="34" charset="0"/>
              </a:rPr>
            </a:br>
            <a:endParaRPr lang="en-US" sz="2400" b="1" smtClean="0">
              <a:latin typeface="Century Gothic"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1600200" y="228600"/>
            <a:ext cx="6400800" cy="838200"/>
          </a:xfrm>
          <a:prstGeom prst="rect">
            <a:avLst/>
          </a:prstGeom>
          <a:noFill/>
          <a:ln w="9525">
            <a:noFill/>
            <a:miter lim="800000"/>
            <a:headEnd/>
            <a:tailEnd/>
          </a:ln>
        </p:spPr>
        <p:txBody>
          <a:bodyPr/>
          <a:lstStyle/>
          <a:p>
            <a:pPr algn="ctr">
              <a:spcBef>
                <a:spcPct val="20000"/>
              </a:spcBef>
            </a:pPr>
            <a:r>
              <a:rPr lang="en-US" sz="3200" b="1" u="sng">
                <a:latin typeface="Century Gothic" pitchFamily="34" charset="0"/>
              </a:rPr>
              <a:t>Situational Background</a:t>
            </a:r>
          </a:p>
        </p:txBody>
      </p:sp>
      <p:sp>
        <p:nvSpPr>
          <p:cNvPr id="4099" name="Text Box 13"/>
          <p:cNvSpPr txBox="1">
            <a:spLocks noChangeArrowheads="1"/>
          </p:cNvSpPr>
          <p:nvPr/>
        </p:nvSpPr>
        <p:spPr bwMode="auto">
          <a:xfrm>
            <a:off x="990600" y="1524000"/>
            <a:ext cx="6873875" cy="4108450"/>
          </a:xfrm>
          <a:prstGeom prst="rect">
            <a:avLst/>
          </a:prstGeom>
          <a:noFill/>
          <a:ln w="9525" algn="ctr">
            <a:noFill/>
            <a:miter lim="800000"/>
            <a:headEnd/>
            <a:tailEnd/>
          </a:ln>
        </p:spPr>
        <p:txBody>
          <a:bodyPr>
            <a:spAutoFit/>
          </a:bodyPr>
          <a:lstStyle/>
          <a:p>
            <a:pPr>
              <a:buFontTx/>
              <a:buChar char="•"/>
            </a:pPr>
            <a:r>
              <a:rPr lang="en-US" b="1">
                <a:solidFill>
                  <a:schemeClr val="tx2"/>
                </a:solidFill>
              </a:rPr>
              <a:t>Mar 17, 2005 – (Bank Of America) Loss of  back up tapes from Bank of America containing 10,000 military records.</a:t>
            </a:r>
          </a:p>
          <a:p>
            <a:pPr>
              <a:buFontTx/>
              <a:buChar char="•"/>
            </a:pPr>
            <a:endParaRPr lang="en-US" b="1">
              <a:solidFill>
                <a:schemeClr val="tx2"/>
              </a:solidFill>
            </a:endParaRPr>
          </a:p>
          <a:p>
            <a:pPr>
              <a:buFontTx/>
              <a:buChar char="•"/>
            </a:pPr>
            <a:r>
              <a:rPr lang="en-US" b="1">
                <a:solidFill>
                  <a:schemeClr val="tx2"/>
                </a:solidFill>
              </a:rPr>
              <a:t>Mar 13, 2006 - (Computer World) Laptop was stolen that contained thousands of names and SSN’s.</a:t>
            </a:r>
          </a:p>
          <a:p>
            <a:pPr>
              <a:buFontTx/>
              <a:buChar char="•"/>
            </a:pPr>
            <a:endParaRPr lang="en-US" b="1">
              <a:solidFill>
                <a:schemeClr val="tx2"/>
              </a:solidFill>
            </a:endParaRPr>
          </a:p>
          <a:p>
            <a:pPr>
              <a:buFontTx/>
              <a:buChar char="•"/>
            </a:pPr>
            <a:r>
              <a:rPr lang="en-US" b="1">
                <a:solidFill>
                  <a:schemeClr val="tx2"/>
                </a:solidFill>
              </a:rPr>
              <a:t>May 19 – Laptop stolen from the home of a Veterans Affairs employee containing millions of names and SSN’s</a:t>
            </a:r>
          </a:p>
        </p:txBody>
      </p:sp>
    </p:spTree>
    <p:custDataLst>
      <p:tags r:id="rId1"/>
    </p:custData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ph type="title"/>
          </p:nvPr>
        </p:nvSpPr>
        <p:spPr bwMode="auto">
          <a:xfrm>
            <a:off x="1981200" y="0"/>
            <a:ext cx="6705600" cy="141763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mtClean="0"/>
              <a:t>What is the Privacy Act?</a:t>
            </a:r>
          </a:p>
        </p:txBody>
      </p:sp>
      <p:sp>
        <p:nvSpPr>
          <p:cNvPr id="5123" name="Rectangle 3"/>
          <p:cNvSpPr>
            <a:spLocks noGrp="1" noChangeArrowheads="1"/>
          </p:cNvSpPr>
          <p:nvPr>
            <p:ph type="body" sz="half" idx="1"/>
          </p:nvPr>
        </p:nvSpPr>
        <p:spPr>
          <a:xfrm>
            <a:off x="304800" y="1905000"/>
            <a:ext cx="5410200" cy="1524000"/>
          </a:xfrm>
        </p:spPr>
        <p:txBody>
          <a:bodyPr/>
          <a:lstStyle/>
          <a:p>
            <a:pPr marL="0" indent="0" eaLnBrk="1" hangingPunct="1">
              <a:lnSpc>
                <a:spcPct val="90000"/>
              </a:lnSpc>
            </a:pPr>
            <a:r>
              <a:rPr lang="en-US" sz="2000" b="1" smtClean="0"/>
              <a:t>The Privacy Act is an Act to limit an Agency’s</a:t>
            </a:r>
            <a:r>
              <a:rPr lang="en-US" sz="2000" smtClean="0"/>
              <a:t> </a:t>
            </a:r>
            <a:r>
              <a:rPr lang="en-US" sz="2000" b="1" smtClean="0"/>
              <a:t>collection and sharing of personal data.  The Privacy Act requires that all Executive Branch Agencies follow certain procedures when:</a:t>
            </a:r>
          </a:p>
          <a:p>
            <a:pPr marL="0" indent="0" eaLnBrk="1" hangingPunct="1">
              <a:lnSpc>
                <a:spcPct val="90000"/>
              </a:lnSpc>
            </a:pPr>
            <a:endParaRPr lang="en-US" sz="2000" b="1" smtClean="0"/>
          </a:p>
        </p:txBody>
      </p:sp>
      <p:sp>
        <p:nvSpPr>
          <p:cNvPr id="5124" name="Rectangle 6"/>
          <p:cNvSpPr>
            <a:spLocks noChangeArrowheads="1"/>
          </p:cNvSpPr>
          <p:nvPr/>
        </p:nvSpPr>
        <p:spPr bwMode="auto">
          <a:xfrm>
            <a:off x="304800" y="3657600"/>
            <a:ext cx="6781800" cy="2438400"/>
          </a:xfrm>
          <a:prstGeom prst="rect">
            <a:avLst/>
          </a:prstGeom>
          <a:solidFill>
            <a:srgbClr val="800000"/>
          </a:solidFill>
          <a:ln w="9525" algn="ctr">
            <a:solidFill>
              <a:schemeClr val="tx1"/>
            </a:solidFill>
            <a:miter lim="800000"/>
            <a:headEnd/>
            <a:tailEnd/>
          </a:ln>
        </p:spPr>
        <p:txBody>
          <a:bodyPr wrap="none" anchor="ctr"/>
          <a:lstStyle/>
          <a:p>
            <a:pPr marL="114300" lvl="1" eaLnBrk="0" hangingPunct="0"/>
            <a:endParaRPr lang="en-US" sz="1800" b="1">
              <a:solidFill>
                <a:schemeClr val="bg1"/>
              </a:solidFill>
              <a:latin typeface="Arial" charset="0"/>
            </a:endParaRPr>
          </a:p>
          <a:p>
            <a:pPr marL="114300" lvl="1" eaLnBrk="0" hangingPunct="0">
              <a:buFontTx/>
              <a:buChar char="•"/>
            </a:pPr>
            <a:r>
              <a:rPr lang="en-US" sz="1800" b="1">
                <a:solidFill>
                  <a:schemeClr val="bg1"/>
                </a:solidFill>
                <a:latin typeface="Arial" charset="0"/>
              </a:rPr>
              <a:t>Collecting personal information</a:t>
            </a:r>
          </a:p>
          <a:p>
            <a:pPr marL="114300" lvl="1" eaLnBrk="0" hangingPunct="0">
              <a:buFontTx/>
              <a:buChar char="•"/>
            </a:pPr>
            <a:endParaRPr lang="en-US" sz="1800" b="1">
              <a:solidFill>
                <a:schemeClr val="bg1"/>
              </a:solidFill>
              <a:latin typeface="Arial" charset="0"/>
            </a:endParaRPr>
          </a:p>
          <a:p>
            <a:pPr marL="114300" lvl="1" eaLnBrk="0" hangingPunct="0">
              <a:buFontTx/>
              <a:buChar char="•"/>
            </a:pPr>
            <a:r>
              <a:rPr lang="en-US" sz="1800" b="1">
                <a:solidFill>
                  <a:schemeClr val="bg1"/>
                </a:solidFill>
                <a:latin typeface="Arial" charset="0"/>
              </a:rPr>
              <a:t>Creating databases containing personal identifiers</a:t>
            </a:r>
          </a:p>
          <a:p>
            <a:pPr marL="114300" lvl="1" eaLnBrk="0" hangingPunct="0">
              <a:buFontTx/>
              <a:buChar char="•"/>
            </a:pPr>
            <a:endParaRPr lang="en-US" sz="1800" b="1">
              <a:solidFill>
                <a:schemeClr val="bg1"/>
              </a:solidFill>
              <a:latin typeface="Arial" charset="0"/>
            </a:endParaRPr>
          </a:p>
          <a:p>
            <a:pPr marL="114300" lvl="1" eaLnBrk="0" hangingPunct="0">
              <a:buFontTx/>
              <a:buChar char="•"/>
            </a:pPr>
            <a:r>
              <a:rPr lang="en-US" sz="1800" b="1">
                <a:solidFill>
                  <a:schemeClr val="bg1"/>
                </a:solidFill>
                <a:latin typeface="Arial" charset="0"/>
              </a:rPr>
              <a:t>Maintaining databases containing personal identifiers</a:t>
            </a:r>
          </a:p>
          <a:p>
            <a:pPr marL="114300" lvl="1" eaLnBrk="0" hangingPunct="0">
              <a:buFontTx/>
              <a:buChar char="•"/>
            </a:pPr>
            <a:endParaRPr lang="en-US" sz="1800" b="1">
              <a:solidFill>
                <a:schemeClr val="bg1"/>
              </a:solidFill>
              <a:latin typeface="Arial" charset="0"/>
            </a:endParaRPr>
          </a:p>
          <a:p>
            <a:pPr marL="114300" lvl="1" eaLnBrk="0" hangingPunct="0">
              <a:buFontTx/>
              <a:buChar char="•"/>
            </a:pPr>
            <a:r>
              <a:rPr lang="en-US" sz="1800" b="1">
                <a:solidFill>
                  <a:schemeClr val="bg1"/>
                </a:solidFill>
                <a:latin typeface="Arial" charset="0"/>
              </a:rPr>
              <a:t>Disseminating information containing personal data</a:t>
            </a:r>
          </a:p>
          <a:p>
            <a:pPr eaLnBrk="0" hangingPunct="0"/>
            <a:endParaRPr lang="en-US" sz="1800" b="1">
              <a:solidFill>
                <a:schemeClr val="bg1"/>
              </a:solidFill>
              <a:latin typeface="Arial" charset="0"/>
            </a:endParaRPr>
          </a:p>
          <a:p>
            <a:pPr marL="114300" lvl="1" eaLnBrk="0" hangingPunct="0"/>
            <a:endParaRPr lang="en-US" sz="1800" b="1">
              <a:solidFill>
                <a:schemeClr val="bg1"/>
              </a:solidFill>
              <a:latin typeface="Arial" charset="0"/>
            </a:endParaRPr>
          </a:p>
        </p:txBody>
      </p:sp>
      <p:pic>
        <p:nvPicPr>
          <p:cNvPr id="5125" name="Picture 9" descr="Marsh"/>
          <p:cNvPicPr>
            <a:picLocks noChangeAspect="1" noChangeArrowheads="1"/>
          </p:cNvPicPr>
          <p:nvPr>
            <p:ph sz="half" idx="2"/>
          </p:nvPr>
        </p:nvPicPr>
        <p:blipFill>
          <a:blip r:embed="rId3" cstate="print"/>
          <a:srcRect/>
          <a:stretch>
            <a:fillRect/>
          </a:stretch>
        </p:blipFill>
        <p:spPr>
          <a:xfrm>
            <a:off x="5791200" y="1752600"/>
            <a:ext cx="3048000" cy="1492250"/>
          </a:xfrm>
          <a:noFill/>
        </p:spPr>
      </p:pic>
    </p:spTree>
    <p:custDataLst>
      <p:tags r:id="rId1"/>
    </p:custData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ph type="title"/>
          </p:nvPr>
        </p:nvSpPr>
        <p:spPr bwMode="auto">
          <a:xfrm>
            <a:off x="1905000" y="152400"/>
            <a:ext cx="7239000" cy="14478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600" smtClean="0"/>
              <a:t>Why was the Privacy Act passed?</a:t>
            </a:r>
          </a:p>
        </p:txBody>
      </p:sp>
      <p:sp>
        <p:nvSpPr>
          <p:cNvPr id="6147" name="Rectangle 3"/>
          <p:cNvSpPr>
            <a:spLocks noGrp="1" noChangeArrowheads="1"/>
          </p:cNvSpPr>
          <p:nvPr>
            <p:ph type="body" idx="1"/>
          </p:nvPr>
        </p:nvSpPr>
        <p:spPr>
          <a:xfrm>
            <a:off x="0" y="1371600"/>
            <a:ext cx="9144000" cy="1371600"/>
          </a:xfrm>
        </p:spPr>
        <p:txBody>
          <a:bodyPr/>
          <a:lstStyle/>
          <a:p>
            <a:pPr eaLnBrk="1" hangingPunct="1">
              <a:lnSpc>
                <a:spcPct val="80000"/>
              </a:lnSpc>
            </a:pPr>
            <a:endParaRPr lang="en-US" sz="1600" smtClean="0"/>
          </a:p>
          <a:p>
            <a:pPr eaLnBrk="1" hangingPunct="1">
              <a:lnSpc>
                <a:spcPct val="80000"/>
              </a:lnSpc>
            </a:pPr>
            <a:r>
              <a:rPr lang="en-US" sz="1600" b="1" smtClean="0"/>
              <a:t>	Roots of the Privacy Act of 1974 can be traced as far back as 1965 when hearings were held by the House of Representatives Special Subcommittee on Invasion of Privacy.  The Privacy Act was created in response to concerns about how the creation and use of computerized databases might impact individuals' privacy rights. It safeguards privacy through creating four procedural and substantive rights in one’s own personal data. </a:t>
            </a:r>
          </a:p>
          <a:p>
            <a:pPr eaLnBrk="1" hangingPunct="1">
              <a:lnSpc>
                <a:spcPct val="80000"/>
              </a:lnSpc>
            </a:pPr>
            <a:endParaRPr lang="en-US" sz="1600" b="1" smtClean="0"/>
          </a:p>
        </p:txBody>
      </p:sp>
      <p:sp>
        <p:nvSpPr>
          <p:cNvPr id="6148" name="Rectangle 9"/>
          <p:cNvSpPr>
            <a:spLocks noChangeArrowheads="1"/>
          </p:cNvSpPr>
          <p:nvPr/>
        </p:nvSpPr>
        <p:spPr bwMode="auto">
          <a:xfrm>
            <a:off x="-304800" y="4572000"/>
            <a:ext cx="5181600" cy="641350"/>
          </a:xfrm>
          <a:prstGeom prst="rect">
            <a:avLst/>
          </a:prstGeom>
          <a:noFill/>
          <a:ln w="9525" algn="ctr">
            <a:noFill/>
            <a:miter lim="800000"/>
            <a:headEnd/>
            <a:tailEnd/>
          </a:ln>
        </p:spPr>
        <p:txBody>
          <a:bodyPr>
            <a:spAutoFit/>
          </a:bodyPr>
          <a:lstStyle/>
          <a:p>
            <a:pPr lvl="1" algn="ctr" eaLnBrk="0" hangingPunct="0"/>
            <a:endParaRPr lang="en-US" sz="1800" b="1">
              <a:latin typeface="Arial" charset="0"/>
            </a:endParaRPr>
          </a:p>
          <a:p>
            <a:pPr lvl="1" algn="ctr" eaLnBrk="0" hangingPunct="0"/>
            <a:endParaRPr lang="en-US" sz="1800" b="1">
              <a:latin typeface="Arial" charset="0"/>
            </a:endParaRPr>
          </a:p>
        </p:txBody>
      </p:sp>
      <p:sp>
        <p:nvSpPr>
          <p:cNvPr id="6149" name="Oval 11"/>
          <p:cNvSpPr>
            <a:spLocks noChangeArrowheads="1"/>
          </p:cNvSpPr>
          <p:nvPr/>
        </p:nvSpPr>
        <p:spPr bwMode="auto">
          <a:xfrm>
            <a:off x="5181600" y="2895600"/>
            <a:ext cx="3581400" cy="1828800"/>
          </a:xfrm>
          <a:prstGeom prst="ellipse">
            <a:avLst/>
          </a:prstGeom>
          <a:solidFill>
            <a:srgbClr val="800000"/>
          </a:solidFill>
          <a:ln w="9525" algn="ctr">
            <a:solidFill>
              <a:schemeClr val="tx1"/>
            </a:solidFill>
            <a:round/>
            <a:headEnd/>
            <a:tailEnd/>
          </a:ln>
        </p:spPr>
        <p:txBody>
          <a:bodyPr wrap="none" anchor="ctr"/>
          <a:lstStyle/>
          <a:p>
            <a:pPr algn="ctr" eaLnBrk="0" hangingPunct="0"/>
            <a:r>
              <a:rPr lang="en-US" sz="1600" b="1">
                <a:solidFill>
                  <a:schemeClr val="bg1"/>
                </a:solidFill>
                <a:latin typeface="Arial" charset="0"/>
              </a:rPr>
              <a:t>2.</a:t>
            </a:r>
          </a:p>
          <a:p>
            <a:pPr algn="ctr" eaLnBrk="0" hangingPunct="0"/>
            <a:r>
              <a:rPr lang="en-US" sz="1600" b="1">
                <a:solidFill>
                  <a:schemeClr val="bg1"/>
                </a:solidFill>
                <a:latin typeface="Arial" charset="0"/>
              </a:rPr>
              <a:t>It requires agencies </a:t>
            </a:r>
          </a:p>
          <a:p>
            <a:pPr algn="ctr" eaLnBrk="0" hangingPunct="0"/>
            <a:r>
              <a:rPr lang="en-US" sz="1600" b="1">
                <a:solidFill>
                  <a:schemeClr val="bg1"/>
                </a:solidFill>
                <a:latin typeface="Arial" charset="0"/>
              </a:rPr>
              <a:t>to follow certain principles, </a:t>
            </a:r>
          </a:p>
          <a:p>
            <a:pPr algn="ctr" eaLnBrk="0" hangingPunct="0"/>
            <a:r>
              <a:rPr lang="en-US" sz="1600" b="1">
                <a:solidFill>
                  <a:schemeClr val="bg1"/>
                </a:solidFill>
                <a:latin typeface="Arial" charset="0"/>
              </a:rPr>
              <a:t>called "fair information </a:t>
            </a:r>
          </a:p>
          <a:p>
            <a:pPr algn="ctr" eaLnBrk="0" hangingPunct="0"/>
            <a:r>
              <a:rPr lang="en-US" sz="1600" b="1">
                <a:solidFill>
                  <a:schemeClr val="bg1"/>
                </a:solidFill>
                <a:latin typeface="Arial" charset="0"/>
              </a:rPr>
              <a:t>practices," when gathering </a:t>
            </a:r>
          </a:p>
          <a:p>
            <a:pPr algn="ctr" eaLnBrk="0" hangingPunct="0"/>
            <a:r>
              <a:rPr lang="en-US" sz="1600" b="1">
                <a:solidFill>
                  <a:schemeClr val="bg1"/>
                </a:solidFill>
                <a:latin typeface="Arial" charset="0"/>
              </a:rPr>
              <a:t>and handling personal</a:t>
            </a:r>
          </a:p>
          <a:p>
            <a:pPr algn="ctr" eaLnBrk="0" hangingPunct="0"/>
            <a:r>
              <a:rPr lang="en-US" sz="1600" b="1">
                <a:solidFill>
                  <a:schemeClr val="bg1"/>
                </a:solidFill>
                <a:latin typeface="Arial" charset="0"/>
              </a:rPr>
              <a:t> data.</a:t>
            </a:r>
          </a:p>
        </p:txBody>
      </p:sp>
      <p:sp>
        <p:nvSpPr>
          <p:cNvPr id="6150" name="Oval 15"/>
          <p:cNvSpPr>
            <a:spLocks noChangeArrowheads="1"/>
          </p:cNvSpPr>
          <p:nvPr/>
        </p:nvSpPr>
        <p:spPr bwMode="auto">
          <a:xfrm>
            <a:off x="266700" y="2895600"/>
            <a:ext cx="3733800" cy="1828800"/>
          </a:xfrm>
          <a:prstGeom prst="ellipse">
            <a:avLst/>
          </a:prstGeom>
          <a:solidFill>
            <a:srgbClr val="800000"/>
          </a:solidFill>
          <a:ln w="9525" algn="ctr">
            <a:solidFill>
              <a:schemeClr val="tx1"/>
            </a:solidFill>
            <a:round/>
            <a:headEnd/>
            <a:tailEnd/>
          </a:ln>
        </p:spPr>
        <p:txBody>
          <a:bodyPr wrap="none" anchor="ctr"/>
          <a:lstStyle/>
          <a:p>
            <a:pPr algn="ctr" eaLnBrk="0" hangingPunct="0"/>
            <a:r>
              <a:rPr lang="en-US" sz="1600" b="1">
                <a:solidFill>
                  <a:schemeClr val="bg1"/>
                </a:solidFill>
                <a:latin typeface="Arial" charset="0"/>
              </a:rPr>
              <a:t>1.</a:t>
            </a:r>
          </a:p>
          <a:p>
            <a:pPr algn="ctr" eaLnBrk="0" hangingPunct="0"/>
            <a:r>
              <a:rPr lang="en-US" sz="1600" b="1">
                <a:solidFill>
                  <a:schemeClr val="bg1"/>
                </a:solidFill>
                <a:latin typeface="Arial" charset="0"/>
              </a:rPr>
              <a:t>It requires government</a:t>
            </a:r>
          </a:p>
          <a:p>
            <a:pPr algn="ctr" eaLnBrk="0" hangingPunct="0"/>
            <a:r>
              <a:rPr lang="en-US" sz="1600" b="1">
                <a:solidFill>
                  <a:schemeClr val="bg1"/>
                </a:solidFill>
                <a:latin typeface="Arial" charset="0"/>
              </a:rPr>
              <a:t> agencies to show an individual </a:t>
            </a:r>
          </a:p>
          <a:p>
            <a:pPr algn="ctr" eaLnBrk="0" hangingPunct="0"/>
            <a:r>
              <a:rPr lang="en-US" sz="1600" b="1">
                <a:solidFill>
                  <a:schemeClr val="bg1"/>
                </a:solidFill>
                <a:latin typeface="Arial" charset="0"/>
              </a:rPr>
              <a:t>records that are kept on that </a:t>
            </a:r>
          </a:p>
          <a:p>
            <a:pPr algn="ctr" eaLnBrk="0" hangingPunct="0"/>
            <a:r>
              <a:rPr lang="en-US" sz="1600" b="1">
                <a:solidFill>
                  <a:schemeClr val="bg1"/>
                </a:solidFill>
                <a:latin typeface="Arial" charset="0"/>
              </a:rPr>
              <a:t>individual.</a:t>
            </a:r>
          </a:p>
          <a:p>
            <a:pPr algn="ctr" eaLnBrk="0" hangingPunct="0"/>
            <a:endParaRPr lang="en-US" sz="1600" b="1">
              <a:latin typeface="Arial" charset="0"/>
            </a:endParaRPr>
          </a:p>
        </p:txBody>
      </p:sp>
      <p:sp>
        <p:nvSpPr>
          <p:cNvPr id="6151" name="Oval 16"/>
          <p:cNvSpPr>
            <a:spLocks noChangeArrowheads="1"/>
          </p:cNvSpPr>
          <p:nvPr/>
        </p:nvSpPr>
        <p:spPr bwMode="auto">
          <a:xfrm>
            <a:off x="4953000" y="4876800"/>
            <a:ext cx="3733800" cy="1828800"/>
          </a:xfrm>
          <a:prstGeom prst="ellipse">
            <a:avLst/>
          </a:prstGeom>
          <a:solidFill>
            <a:srgbClr val="800000"/>
          </a:solidFill>
          <a:ln w="9525" algn="ctr">
            <a:solidFill>
              <a:schemeClr val="tx1"/>
            </a:solidFill>
            <a:round/>
            <a:headEnd/>
            <a:tailEnd/>
          </a:ln>
        </p:spPr>
        <p:txBody>
          <a:bodyPr wrap="none" anchor="ctr"/>
          <a:lstStyle/>
          <a:p>
            <a:pPr lvl="1" algn="ctr" eaLnBrk="0" hangingPunct="0"/>
            <a:r>
              <a:rPr lang="en-US" sz="1600" b="1">
                <a:solidFill>
                  <a:schemeClr val="bg1"/>
                </a:solidFill>
                <a:latin typeface="Arial" charset="0"/>
              </a:rPr>
              <a:t>  4.       </a:t>
            </a:r>
          </a:p>
          <a:p>
            <a:pPr lvl="1" algn="ctr" eaLnBrk="0" hangingPunct="0"/>
            <a:r>
              <a:rPr lang="en-US" sz="1600" b="1">
                <a:solidFill>
                  <a:schemeClr val="bg1"/>
                </a:solidFill>
                <a:latin typeface="Arial" charset="0"/>
              </a:rPr>
              <a:t>It lets individuals sue  the </a:t>
            </a:r>
          </a:p>
          <a:p>
            <a:pPr lvl="1" algn="ctr" eaLnBrk="0" hangingPunct="0"/>
            <a:r>
              <a:rPr lang="en-US" sz="1600" b="1">
                <a:solidFill>
                  <a:schemeClr val="bg1"/>
                </a:solidFill>
                <a:latin typeface="Arial" charset="0"/>
              </a:rPr>
              <a:t>government for violating the </a:t>
            </a:r>
          </a:p>
          <a:p>
            <a:pPr lvl="1" algn="ctr" eaLnBrk="0" hangingPunct="0"/>
            <a:r>
              <a:rPr lang="en-US" sz="1600" b="1">
                <a:solidFill>
                  <a:schemeClr val="bg1"/>
                </a:solidFill>
                <a:latin typeface="Arial" charset="0"/>
              </a:rPr>
              <a:t>provisions of the Act. </a:t>
            </a:r>
          </a:p>
          <a:p>
            <a:pPr algn="ctr" eaLnBrk="0" hangingPunct="0"/>
            <a:endParaRPr lang="en-US" sz="1600" b="1">
              <a:solidFill>
                <a:schemeClr val="bg1"/>
              </a:solidFill>
              <a:latin typeface="Arial" charset="0"/>
            </a:endParaRPr>
          </a:p>
        </p:txBody>
      </p:sp>
      <p:sp>
        <p:nvSpPr>
          <p:cNvPr id="6152" name="Oval 17"/>
          <p:cNvSpPr>
            <a:spLocks noChangeArrowheads="1"/>
          </p:cNvSpPr>
          <p:nvPr/>
        </p:nvSpPr>
        <p:spPr bwMode="auto">
          <a:xfrm>
            <a:off x="266700" y="4876800"/>
            <a:ext cx="3733800" cy="1828800"/>
          </a:xfrm>
          <a:prstGeom prst="ellipse">
            <a:avLst/>
          </a:prstGeom>
          <a:solidFill>
            <a:srgbClr val="800000"/>
          </a:solidFill>
          <a:ln w="9525" algn="ctr">
            <a:solidFill>
              <a:schemeClr val="tx1"/>
            </a:solidFill>
            <a:round/>
            <a:headEnd/>
            <a:tailEnd/>
          </a:ln>
        </p:spPr>
        <p:txBody>
          <a:bodyPr wrap="none" anchor="ctr"/>
          <a:lstStyle/>
          <a:p>
            <a:pPr lvl="1" algn="ctr" eaLnBrk="0" hangingPunct="0"/>
            <a:r>
              <a:rPr lang="en-US" sz="1600" b="1">
                <a:solidFill>
                  <a:schemeClr val="bg1"/>
                </a:solidFill>
                <a:latin typeface="Arial" charset="0"/>
              </a:rPr>
              <a:t>3.     </a:t>
            </a:r>
          </a:p>
          <a:p>
            <a:pPr lvl="1" algn="ctr" eaLnBrk="0" hangingPunct="0"/>
            <a:r>
              <a:rPr lang="en-US" sz="1600" b="1">
                <a:solidFill>
                  <a:schemeClr val="bg1"/>
                </a:solidFill>
                <a:latin typeface="Arial" charset="0"/>
              </a:rPr>
              <a:t>It places restrictions on how </a:t>
            </a:r>
          </a:p>
          <a:p>
            <a:pPr lvl="1" algn="ctr" eaLnBrk="0" hangingPunct="0"/>
            <a:r>
              <a:rPr lang="en-US" sz="1600" b="1">
                <a:solidFill>
                  <a:schemeClr val="bg1"/>
                </a:solidFill>
                <a:latin typeface="Arial" charset="0"/>
              </a:rPr>
              <a:t>agencies can share an </a:t>
            </a:r>
          </a:p>
          <a:p>
            <a:pPr lvl="1" algn="ctr" eaLnBrk="0" hangingPunct="0"/>
            <a:r>
              <a:rPr lang="en-US" sz="1600" b="1">
                <a:solidFill>
                  <a:schemeClr val="bg1"/>
                </a:solidFill>
                <a:latin typeface="Arial" charset="0"/>
              </a:rPr>
              <a:t>individual's data with other</a:t>
            </a:r>
          </a:p>
          <a:p>
            <a:pPr lvl="1" algn="ctr" eaLnBrk="0" hangingPunct="0"/>
            <a:r>
              <a:rPr lang="en-US" sz="1600" b="1">
                <a:solidFill>
                  <a:schemeClr val="bg1"/>
                </a:solidFill>
                <a:latin typeface="Arial" charset="0"/>
              </a:rPr>
              <a:t> people and  agencies</a:t>
            </a:r>
          </a:p>
          <a:p>
            <a:pPr lvl="1" algn="ctr" eaLnBrk="0" hangingPunct="0"/>
            <a:endParaRPr lang="en-US" sz="1600" b="1">
              <a:solidFill>
                <a:schemeClr val="bg1"/>
              </a:solidFill>
              <a:latin typeface="Arial" charset="0"/>
            </a:endParaRPr>
          </a:p>
        </p:txBody>
      </p:sp>
    </p:spTree>
    <p:custDataLst>
      <p:tags r:id="rId1"/>
    </p:custData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ph type="title"/>
          </p:nvPr>
        </p:nvSpPr>
        <p:spPr bwMode="auto">
          <a:xfrm>
            <a:off x="1905000" y="228600"/>
            <a:ext cx="6705600" cy="762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600" smtClean="0">
                <a:ea typeface="Arial Unicode MS" pitchFamily="34" charset="-128"/>
                <a:cs typeface="Arial Unicode MS" pitchFamily="34" charset="-128"/>
              </a:rPr>
              <a:t>Why was the Privacy Act enacted?</a:t>
            </a:r>
          </a:p>
        </p:txBody>
      </p:sp>
      <p:sp>
        <p:nvSpPr>
          <p:cNvPr id="7171" name="Rectangle 3"/>
          <p:cNvSpPr>
            <a:spLocks noGrp="1" noChangeArrowheads="1"/>
          </p:cNvSpPr>
          <p:nvPr>
            <p:ph type="body" idx="1"/>
          </p:nvPr>
        </p:nvSpPr>
        <p:spPr>
          <a:xfrm>
            <a:off x="1371600" y="1143000"/>
            <a:ext cx="7772400" cy="4114800"/>
          </a:xfrm>
        </p:spPr>
        <p:txBody>
          <a:bodyPr/>
          <a:lstStyle/>
          <a:p>
            <a:pPr algn="l" eaLnBrk="1" hangingPunct="1">
              <a:buFontTx/>
              <a:buChar char="•"/>
            </a:pPr>
            <a:r>
              <a:rPr lang="en-US" b="1" smtClean="0"/>
              <a:t>The Privacy Act was passed to address past abuses such as:</a:t>
            </a:r>
          </a:p>
          <a:p>
            <a:pPr lvl="1" algn="l" eaLnBrk="1" hangingPunct="1">
              <a:buFontTx/>
              <a:buChar char="•"/>
            </a:pPr>
            <a:r>
              <a:rPr lang="en-US" sz="2000" b="1" smtClean="0"/>
              <a:t>Federal strong-arm tactics for data collection</a:t>
            </a:r>
          </a:p>
          <a:p>
            <a:pPr lvl="1" algn="l" eaLnBrk="1" hangingPunct="1">
              <a:buFontTx/>
              <a:buChar char="•"/>
            </a:pPr>
            <a:r>
              <a:rPr lang="en-US" sz="2000" b="1" smtClean="0"/>
              <a:t>In the early 1970’s, in events leading up to Watergate, Senator Eagleton (who had voiced mistrust/disapproval of the Nixon administration) had his medical history publicized.</a:t>
            </a:r>
          </a:p>
          <a:p>
            <a:pPr lvl="1" algn="l" eaLnBrk="1" hangingPunct="1">
              <a:buFontTx/>
              <a:buChar char="•"/>
            </a:pPr>
            <a:r>
              <a:rPr lang="en-US" sz="2000" b="1" smtClean="0"/>
              <a:t>Growing impact of computer technologies and the potential for abuse. </a:t>
            </a:r>
          </a:p>
          <a:p>
            <a:pPr lvl="1" algn="l" eaLnBrk="1" hangingPunct="1">
              <a:buFontTx/>
              <a:buChar char="•"/>
            </a:pPr>
            <a:endParaRPr lang="en-US" sz="2000" b="1" smtClean="0"/>
          </a:p>
        </p:txBody>
      </p:sp>
      <p:sp>
        <p:nvSpPr>
          <p:cNvPr id="7172" name="Rectangle 15"/>
          <p:cNvSpPr>
            <a:spLocks noChangeArrowheads="1"/>
          </p:cNvSpPr>
          <p:nvPr/>
        </p:nvSpPr>
        <p:spPr bwMode="auto">
          <a:xfrm>
            <a:off x="152400" y="4800600"/>
            <a:ext cx="8382000" cy="1905000"/>
          </a:xfrm>
          <a:prstGeom prst="rect">
            <a:avLst/>
          </a:prstGeom>
          <a:solidFill>
            <a:srgbClr val="800000"/>
          </a:solidFill>
          <a:ln w="9525" algn="ctr">
            <a:solidFill>
              <a:schemeClr val="tx1"/>
            </a:solidFill>
            <a:miter lim="800000"/>
            <a:headEnd/>
            <a:tailEnd/>
          </a:ln>
        </p:spPr>
        <p:txBody>
          <a:bodyPr wrap="none" anchor="ctr"/>
          <a:lstStyle/>
          <a:p>
            <a:pPr algn="ctr" eaLnBrk="0" hangingPunct="0"/>
            <a:r>
              <a:rPr lang="en-US" sz="1600" b="1">
                <a:solidFill>
                  <a:schemeClr val="bg1"/>
                </a:solidFill>
                <a:latin typeface="Arial" charset="0"/>
              </a:rPr>
              <a:t>With the abuses that took place during Watergate, </a:t>
            </a:r>
          </a:p>
          <a:p>
            <a:pPr algn="ctr" eaLnBrk="0" hangingPunct="0"/>
            <a:r>
              <a:rPr lang="en-US" sz="1600" b="1">
                <a:solidFill>
                  <a:schemeClr val="bg1"/>
                </a:solidFill>
                <a:latin typeface="Arial" charset="0"/>
              </a:rPr>
              <a:t>and the growing use of computers to store information, Congress </a:t>
            </a:r>
          </a:p>
          <a:p>
            <a:pPr algn="ctr" eaLnBrk="0" hangingPunct="0"/>
            <a:r>
              <a:rPr lang="en-US" sz="1600" b="1">
                <a:solidFill>
                  <a:schemeClr val="bg1"/>
                </a:solidFill>
                <a:latin typeface="Arial" charset="0"/>
              </a:rPr>
              <a:t>envisioned the damage that could occur to personal</a:t>
            </a:r>
          </a:p>
          <a:p>
            <a:pPr algn="ctr" eaLnBrk="0" hangingPunct="0"/>
            <a:r>
              <a:rPr lang="en-US" sz="1600" b="1">
                <a:solidFill>
                  <a:schemeClr val="bg1"/>
                </a:solidFill>
                <a:latin typeface="Arial" charset="0"/>
              </a:rPr>
              <a:t> privacy in a computer-based society.  </a:t>
            </a:r>
          </a:p>
          <a:p>
            <a:pPr algn="ctr" eaLnBrk="0" hangingPunct="0"/>
            <a:r>
              <a:rPr lang="en-US" sz="1600" b="1">
                <a:solidFill>
                  <a:schemeClr val="bg1"/>
                </a:solidFill>
                <a:latin typeface="Arial" charset="0"/>
              </a:rPr>
              <a:t>This realization led to the creation of the Privacy Act.</a:t>
            </a:r>
          </a:p>
          <a:p>
            <a:pPr algn="ctr" eaLnBrk="0" hangingPunct="0"/>
            <a:endParaRPr lang="en-US" sz="1600" b="1">
              <a:solidFill>
                <a:schemeClr val="bg1"/>
              </a:solidFill>
              <a:latin typeface="Arial" charset="0"/>
            </a:endParaRPr>
          </a:p>
        </p:txBody>
      </p:sp>
    </p:spTree>
    <p:custDataLst>
      <p:tags r:id="rId1"/>
    </p:custData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ph type="title"/>
          </p:nvPr>
        </p:nvSpPr>
        <p:spPr bwMode="auto">
          <a:xfrm>
            <a:off x="1828800" y="76200"/>
            <a:ext cx="68580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mtClean="0"/>
              <a:t>What are some examples of Privacy Act Data?</a:t>
            </a:r>
          </a:p>
        </p:txBody>
      </p:sp>
      <p:sp>
        <p:nvSpPr>
          <p:cNvPr id="8195" name="Rectangle 3"/>
          <p:cNvSpPr>
            <a:spLocks noGrp="1" noChangeArrowheads="1"/>
          </p:cNvSpPr>
          <p:nvPr>
            <p:ph type="body" idx="1"/>
          </p:nvPr>
        </p:nvSpPr>
        <p:spPr>
          <a:xfrm>
            <a:off x="0" y="1828800"/>
            <a:ext cx="7086600" cy="4114800"/>
          </a:xfrm>
        </p:spPr>
        <p:txBody>
          <a:bodyPr/>
          <a:lstStyle/>
          <a:p>
            <a:pPr lvl="2" algn="l" eaLnBrk="1" hangingPunct="1">
              <a:lnSpc>
                <a:spcPct val="80000"/>
              </a:lnSpc>
            </a:pPr>
            <a:r>
              <a:rPr lang="en-US" sz="2000" b="1" smtClean="0"/>
              <a:t>Social Security Number</a:t>
            </a:r>
          </a:p>
          <a:p>
            <a:pPr lvl="2" algn="l" eaLnBrk="1" hangingPunct="1">
              <a:lnSpc>
                <a:spcPct val="80000"/>
              </a:lnSpc>
            </a:pPr>
            <a:r>
              <a:rPr lang="en-US" sz="2000" b="1" smtClean="0"/>
              <a:t>Financial, credit, and medical data</a:t>
            </a:r>
          </a:p>
          <a:p>
            <a:pPr lvl="2" algn="l" eaLnBrk="1" hangingPunct="1">
              <a:lnSpc>
                <a:spcPct val="80000"/>
              </a:lnSpc>
            </a:pPr>
            <a:r>
              <a:rPr lang="en-US" sz="2000" b="1" smtClean="0"/>
              <a:t>Security clearance level</a:t>
            </a:r>
          </a:p>
          <a:p>
            <a:pPr lvl="2" algn="l" eaLnBrk="1" hangingPunct="1">
              <a:lnSpc>
                <a:spcPct val="80000"/>
              </a:lnSpc>
            </a:pPr>
            <a:r>
              <a:rPr lang="en-US" sz="2000" b="1" smtClean="0"/>
              <a:t>Leave balances; types of leave used</a:t>
            </a:r>
          </a:p>
          <a:p>
            <a:pPr lvl="2" algn="l" eaLnBrk="1" hangingPunct="1">
              <a:lnSpc>
                <a:spcPct val="80000"/>
              </a:lnSpc>
            </a:pPr>
            <a:r>
              <a:rPr lang="en-US" sz="2000" b="1" smtClean="0"/>
              <a:t>Home address and telephone numbers (including home web addresses)</a:t>
            </a:r>
          </a:p>
          <a:p>
            <a:pPr lvl="2" algn="l" eaLnBrk="1" hangingPunct="1">
              <a:lnSpc>
                <a:spcPct val="80000"/>
              </a:lnSpc>
            </a:pPr>
            <a:r>
              <a:rPr lang="en-US" sz="2000" b="1" smtClean="0"/>
              <a:t>Mother's maiden name; other names used</a:t>
            </a:r>
          </a:p>
          <a:p>
            <a:pPr lvl="2" algn="l" eaLnBrk="1" hangingPunct="1">
              <a:lnSpc>
                <a:spcPct val="80000"/>
              </a:lnSpc>
            </a:pPr>
            <a:r>
              <a:rPr lang="en-US" sz="2000" b="1" smtClean="0"/>
              <a:t>Drug test results and the fact of participation in rehabilitation programs</a:t>
            </a:r>
          </a:p>
          <a:p>
            <a:pPr lvl="2" algn="l" eaLnBrk="1" hangingPunct="1">
              <a:lnSpc>
                <a:spcPct val="80000"/>
              </a:lnSpc>
            </a:pPr>
            <a:r>
              <a:rPr lang="en-US" sz="2000" b="1" smtClean="0"/>
              <a:t>Family data</a:t>
            </a:r>
          </a:p>
          <a:p>
            <a:pPr lvl="2" algn="l" eaLnBrk="1" hangingPunct="1">
              <a:lnSpc>
                <a:spcPct val="80000"/>
              </a:lnSpc>
            </a:pPr>
            <a:r>
              <a:rPr lang="en-US" sz="2000" b="1" smtClean="0"/>
              <a:t>Religion, race, national origin</a:t>
            </a:r>
          </a:p>
          <a:p>
            <a:pPr lvl="2" algn="l" eaLnBrk="1" hangingPunct="1">
              <a:lnSpc>
                <a:spcPct val="80000"/>
              </a:lnSpc>
            </a:pPr>
            <a:r>
              <a:rPr lang="en-US" sz="2000" b="1" smtClean="0"/>
              <a:t>Performance ratings</a:t>
            </a:r>
          </a:p>
          <a:p>
            <a:pPr lvl="2" algn="l" eaLnBrk="1" hangingPunct="1">
              <a:lnSpc>
                <a:spcPct val="80000"/>
              </a:lnSpc>
            </a:pPr>
            <a:r>
              <a:rPr lang="en-US" sz="2000" b="1" smtClean="0"/>
              <a:t>Names of employees who hold government-issued travel cards, including card data</a:t>
            </a:r>
          </a:p>
          <a:p>
            <a:pPr lvl="3" eaLnBrk="1" hangingPunct="1">
              <a:lnSpc>
                <a:spcPct val="80000"/>
              </a:lnSpc>
              <a:buFontTx/>
              <a:buNone/>
            </a:pPr>
            <a:endParaRPr lang="en-US" sz="1800" b="1" smtClean="0"/>
          </a:p>
        </p:txBody>
      </p:sp>
    </p:spTree>
    <p:custDataLst>
      <p:tags r:id="rId1"/>
    </p:custData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ph type="title"/>
          </p:nvPr>
        </p:nvSpPr>
        <p:spPr bwMode="auto">
          <a:xfrm>
            <a:off x="2057400" y="152400"/>
            <a:ext cx="6629400" cy="1143000"/>
          </a:xfrm>
          <a:noFill/>
          <a:ln algn="ctr">
            <a:miter lim="800000"/>
            <a:headEnd/>
            <a:tailEnd/>
          </a:ln>
        </p:spPr>
        <p:txBody>
          <a:bodyPr vert="horz" wrap="square" lIns="91440" tIns="45720" rIns="91440" bIns="45720" numCol="1" anchor="t" anchorCtr="0" compatLnSpc="1">
            <a:prstTxWarp prst="textNoShape">
              <a:avLst/>
            </a:prstTxWarp>
          </a:bodyPr>
          <a:lstStyle/>
          <a:p>
            <a:pPr eaLnBrk="1" hangingPunct="1"/>
            <a:r>
              <a:rPr lang="en-US" sz="3600" smtClean="0">
                <a:ea typeface="Arial Unicode MS" pitchFamily="34" charset="-128"/>
                <a:cs typeface="Arial Unicode MS" pitchFamily="34" charset="-128"/>
              </a:rPr>
              <a:t>What are the limitations of the Privacy Act?</a:t>
            </a:r>
          </a:p>
        </p:txBody>
      </p:sp>
      <p:sp>
        <p:nvSpPr>
          <p:cNvPr id="9219" name="Rectangle 3"/>
          <p:cNvSpPr>
            <a:spLocks noGrp="1" noChangeArrowheads="1"/>
          </p:cNvSpPr>
          <p:nvPr>
            <p:ph type="body" idx="1"/>
          </p:nvPr>
        </p:nvSpPr>
        <p:spPr/>
        <p:txBody>
          <a:bodyPr/>
          <a:lstStyle/>
          <a:p>
            <a:pPr marL="58738" indent="-58738" eaLnBrk="1" hangingPunct="1">
              <a:lnSpc>
                <a:spcPct val="90000"/>
              </a:lnSpc>
              <a:tabLst>
                <a:tab pos="1262063" algn="l"/>
                <a:tab pos="1770063" algn="l"/>
              </a:tabLst>
            </a:pPr>
            <a:r>
              <a:rPr lang="en-US" sz="2800" b="1" smtClean="0"/>
              <a:t>The Privacy Act applies only to:</a:t>
            </a:r>
          </a:p>
          <a:p>
            <a:pPr marL="58738" indent="-58738" eaLnBrk="1" hangingPunct="1">
              <a:lnSpc>
                <a:spcPct val="90000"/>
              </a:lnSpc>
              <a:tabLst>
                <a:tab pos="1262063" algn="l"/>
                <a:tab pos="1770063" algn="l"/>
              </a:tabLst>
            </a:pPr>
            <a:r>
              <a:rPr lang="en-US" sz="2800" b="1" smtClean="0"/>
              <a:t>          </a:t>
            </a:r>
          </a:p>
          <a:p>
            <a:pPr marL="58738" indent="-58738" eaLnBrk="1" hangingPunct="1">
              <a:lnSpc>
                <a:spcPct val="90000"/>
              </a:lnSpc>
              <a:tabLst>
                <a:tab pos="1262063" algn="l"/>
                <a:tab pos="1770063" algn="l"/>
              </a:tabLst>
            </a:pPr>
            <a:r>
              <a:rPr lang="en-US" sz="2800" b="1" smtClean="0"/>
              <a:t>           US citizens </a:t>
            </a:r>
          </a:p>
          <a:p>
            <a:pPr marL="174625" lvl="1" indent="-1588" eaLnBrk="1" hangingPunct="1">
              <a:lnSpc>
                <a:spcPct val="90000"/>
              </a:lnSpc>
              <a:buFontTx/>
              <a:buNone/>
              <a:tabLst>
                <a:tab pos="1262063" algn="l"/>
                <a:tab pos="1770063" algn="l"/>
              </a:tabLst>
            </a:pPr>
            <a:r>
              <a:rPr lang="en-US" sz="2400" b="1" smtClean="0"/>
              <a:t>	                  or</a:t>
            </a:r>
          </a:p>
          <a:p>
            <a:pPr marL="174625" lvl="1" indent="-1588" eaLnBrk="1" hangingPunct="1">
              <a:lnSpc>
                <a:spcPct val="90000"/>
              </a:lnSpc>
              <a:buFontTx/>
              <a:buNone/>
              <a:tabLst>
                <a:tab pos="1262063" algn="l"/>
                <a:tab pos="1770063" algn="l"/>
              </a:tabLst>
            </a:pPr>
            <a:r>
              <a:rPr lang="en-US" sz="2400" b="1" smtClean="0"/>
              <a:t>           Lawfully admitted aliens </a:t>
            </a:r>
          </a:p>
          <a:p>
            <a:pPr marL="174625" lvl="1" indent="-1588" eaLnBrk="1" hangingPunct="1">
              <a:lnSpc>
                <a:spcPct val="90000"/>
              </a:lnSpc>
              <a:buFontTx/>
              <a:buNone/>
              <a:tabLst>
                <a:tab pos="1262063" algn="l"/>
                <a:tab pos="1770063" algn="l"/>
              </a:tabLst>
            </a:pPr>
            <a:endParaRPr lang="en-US" sz="2400" b="1" smtClean="0"/>
          </a:p>
          <a:p>
            <a:pPr marL="174625" lvl="1" indent="-1588" eaLnBrk="1" hangingPunct="1">
              <a:lnSpc>
                <a:spcPct val="90000"/>
              </a:lnSpc>
              <a:buFontTx/>
              <a:buNone/>
              <a:tabLst>
                <a:tab pos="1262063" algn="l"/>
                <a:tab pos="1770063" algn="l"/>
              </a:tabLst>
            </a:pPr>
            <a:endParaRPr lang="en-US" sz="2400" b="1" smtClean="0"/>
          </a:p>
          <a:p>
            <a:pPr marL="174625" lvl="1" indent="-1588" eaLnBrk="1" hangingPunct="1">
              <a:lnSpc>
                <a:spcPct val="90000"/>
              </a:lnSpc>
              <a:buFontTx/>
              <a:buNone/>
              <a:tabLst>
                <a:tab pos="1262063" algn="l"/>
                <a:tab pos="1770063" algn="l"/>
              </a:tabLst>
            </a:pPr>
            <a:r>
              <a:rPr lang="en-US" sz="2400" b="1" smtClean="0"/>
              <a:t>Whose records are filed in a </a:t>
            </a:r>
          </a:p>
          <a:p>
            <a:pPr marL="174625" lvl="1" indent="-1588" eaLnBrk="1" hangingPunct="1">
              <a:lnSpc>
                <a:spcPct val="90000"/>
              </a:lnSpc>
              <a:buFontTx/>
              <a:buNone/>
              <a:tabLst>
                <a:tab pos="1262063" algn="l"/>
                <a:tab pos="1770063" algn="l"/>
              </a:tabLst>
            </a:pPr>
            <a:r>
              <a:rPr lang="en-US" sz="2400" b="1" smtClean="0"/>
              <a:t>“System of Records” where those records are retrieved by a personal identifier. </a:t>
            </a:r>
          </a:p>
          <a:p>
            <a:pPr marL="914400" lvl="2" indent="0" eaLnBrk="1" hangingPunct="1">
              <a:lnSpc>
                <a:spcPct val="90000"/>
              </a:lnSpc>
              <a:buFontTx/>
              <a:buNone/>
              <a:tabLst>
                <a:tab pos="1262063" algn="l"/>
                <a:tab pos="1770063" algn="l"/>
              </a:tabLst>
            </a:pPr>
            <a:endParaRPr lang="en-US" sz="2000" b="1" smtClean="0"/>
          </a:p>
        </p:txBody>
      </p:sp>
      <p:sp>
        <p:nvSpPr>
          <p:cNvPr id="9220" name="AutoShape 6"/>
          <p:cNvSpPr>
            <a:spLocks noChangeArrowheads="1"/>
          </p:cNvSpPr>
          <p:nvPr/>
        </p:nvSpPr>
        <p:spPr bwMode="auto">
          <a:xfrm>
            <a:off x="381000" y="3505200"/>
            <a:ext cx="976313" cy="485775"/>
          </a:xfrm>
          <a:prstGeom prst="rightArrow">
            <a:avLst>
              <a:gd name="adj1" fmla="val 50000"/>
              <a:gd name="adj2" fmla="val 50245"/>
            </a:avLst>
          </a:prstGeom>
          <a:solidFill>
            <a:srgbClr val="FFFF00"/>
          </a:solidFill>
          <a:ln w="9525" algn="ctr">
            <a:solidFill>
              <a:srgbClr val="FF0000"/>
            </a:solidFill>
            <a:miter lim="800000"/>
            <a:headEnd/>
            <a:tailEnd/>
          </a:ln>
        </p:spPr>
        <p:txBody>
          <a:bodyPr wrap="none" anchor="ctr"/>
          <a:lstStyle/>
          <a:p>
            <a:endParaRPr lang="en-US"/>
          </a:p>
        </p:txBody>
      </p:sp>
      <p:sp>
        <p:nvSpPr>
          <p:cNvPr id="9221" name="AutoShape 7"/>
          <p:cNvSpPr>
            <a:spLocks noChangeArrowheads="1"/>
          </p:cNvSpPr>
          <p:nvPr/>
        </p:nvSpPr>
        <p:spPr bwMode="auto">
          <a:xfrm>
            <a:off x="381000" y="2667000"/>
            <a:ext cx="976313" cy="485775"/>
          </a:xfrm>
          <a:prstGeom prst="rightArrow">
            <a:avLst>
              <a:gd name="adj1" fmla="val 50000"/>
              <a:gd name="adj2" fmla="val 50245"/>
            </a:avLst>
          </a:prstGeom>
          <a:solidFill>
            <a:srgbClr val="FFFF00"/>
          </a:solidFill>
          <a:ln w="9525" algn="ctr">
            <a:solidFill>
              <a:srgbClr val="FF0000"/>
            </a:solidFill>
            <a:miter lim="800000"/>
            <a:headEnd/>
            <a:tailEnd/>
          </a:ln>
        </p:spPr>
        <p:txBody>
          <a:bodyPr wrap="none" anchor="ctr"/>
          <a:lstStyle/>
          <a:p>
            <a:endParaRPr lang="en-US"/>
          </a:p>
        </p:txBody>
      </p:sp>
      <p:sp>
        <p:nvSpPr>
          <p:cNvPr id="9222" name="AutoShape 8"/>
          <p:cNvSpPr>
            <a:spLocks noChangeArrowheads="1"/>
          </p:cNvSpPr>
          <p:nvPr/>
        </p:nvSpPr>
        <p:spPr bwMode="auto">
          <a:xfrm>
            <a:off x="7162800" y="2667000"/>
            <a:ext cx="1143000" cy="2133600"/>
          </a:xfrm>
          <a:prstGeom prst="curvedLeftArrow">
            <a:avLst>
              <a:gd name="adj1" fmla="val 37333"/>
              <a:gd name="adj2" fmla="val 74667"/>
              <a:gd name="adj3" fmla="val 33333"/>
            </a:avLst>
          </a:prstGeom>
          <a:solidFill>
            <a:srgbClr val="FFFF00"/>
          </a:solidFill>
          <a:ln w="9525">
            <a:solidFill>
              <a:srgbClr val="FF0000"/>
            </a:solid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ph type="title"/>
          </p:nvPr>
        </p:nvSpPr>
        <p:spPr bwMode="auto">
          <a:xfrm>
            <a:off x="838200" y="152400"/>
            <a:ext cx="8229600" cy="1143000"/>
          </a:xfrm>
          <a:noFill/>
          <a:ln algn="ctr">
            <a:miter lim="800000"/>
            <a:headEnd/>
            <a:tailEnd/>
          </a:ln>
        </p:spPr>
        <p:txBody>
          <a:bodyPr vert="horz" wrap="square" lIns="91440" tIns="45720" rIns="91440" bIns="45720" numCol="1" anchor="t" anchorCtr="0" compatLnSpc="1">
            <a:prstTxWarp prst="textNoShape">
              <a:avLst/>
            </a:prstTxWarp>
          </a:bodyPr>
          <a:lstStyle/>
          <a:p>
            <a:pPr eaLnBrk="1" hangingPunct="1"/>
            <a:r>
              <a:rPr lang="en-US" sz="3600" smtClean="0">
                <a:ea typeface="Arial Unicode MS" pitchFamily="34" charset="-128"/>
                <a:cs typeface="Arial Unicode MS" pitchFamily="34" charset="-128"/>
              </a:rPr>
              <a:t>What is a System of Records?</a:t>
            </a:r>
          </a:p>
        </p:txBody>
      </p:sp>
      <p:sp>
        <p:nvSpPr>
          <p:cNvPr id="10243" name="Rectangle 3"/>
          <p:cNvSpPr>
            <a:spLocks noGrp="1" noChangeArrowheads="1"/>
          </p:cNvSpPr>
          <p:nvPr>
            <p:ph type="body" sz="half" idx="1"/>
          </p:nvPr>
        </p:nvSpPr>
        <p:spPr>
          <a:xfrm>
            <a:off x="1600200" y="1371600"/>
            <a:ext cx="4724400" cy="4525963"/>
          </a:xfrm>
        </p:spPr>
        <p:txBody>
          <a:bodyPr/>
          <a:lstStyle/>
          <a:p>
            <a:pPr marL="0" indent="0" algn="l" eaLnBrk="1" hangingPunct="1">
              <a:lnSpc>
                <a:spcPct val="80000"/>
              </a:lnSpc>
            </a:pPr>
            <a:r>
              <a:rPr lang="en-US" sz="2400" b="1" smtClean="0"/>
              <a:t>A System of Records is a group of records that:</a:t>
            </a:r>
          </a:p>
          <a:p>
            <a:pPr lvl="1" algn="l" eaLnBrk="1" hangingPunct="1">
              <a:lnSpc>
                <a:spcPct val="80000"/>
              </a:lnSpc>
            </a:pPr>
            <a:endParaRPr lang="en-US" sz="2000" b="1" smtClean="0"/>
          </a:p>
          <a:p>
            <a:pPr lvl="1" algn="l" eaLnBrk="1" hangingPunct="1">
              <a:lnSpc>
                <a:spcPct val="80000"/>
              </a:lnSpc>
            </a:pPr>
            <a:r>
              <a:rPr lang="en-US" sz="2000" b="1" smtClean="0"/>
              <a:t>Contains a personal identifier (such as a name, Social Security Number, Employee Number, etc.)</a:t>
            </a:r>
          </a:p>
          <a:p>
            <a:pPr lvl="1" algn="l" eaLnBrk="1" hangingPunct="1">
              <a:lnSpc>
                <a:spcPct val="80000"/>
              </a:lnSpc>
            </a:pPr>
            <a:endParaRPr lang="en-US" sz="2000" b="1" smtClean="0"/>
          </a:p>
          <a:p>
            <a:pPr lvl="1" algn="l" eaLnBrk="1" hangingPunct="1">
              <a:lnSpc>
                <a:spcPct val="80000"/>
              </a:lnSpc>
            </a:pPr>
            <a:r>
              <a:rPr lang="en-US" sz="2000" b="1" smtClean="0"/>
              <a:t>Contains one other item of personal data (such as home address, performance rating, blood type, etc.)</a:t>
            </a:r>
          </a:p>
          <a:p>
            <a:pPr lvl="1" algn="l" eaLnBrk="1" hangingPunct="1">
              <a:lnSpc>
                <a:spcPct val="80000"/>
              </a:lnSpc>
            </a:pPr>
            <a:endParaRPr lang="en-US" sz="2000" b="1" smtClean="0"/>
          </a:p>
          <a:p>
            <a:pPr lvl="1" algn="l" eaLnBrk="1" hangingPunct="1">
              <a:lnSpc>
                <a:spcPct val="80000"/>
              </a:lnSpc>
            </a:pPr>
            <a:r>
              <a:rPr lang="en-US" sz="2000" b="1" smtClean="0"/>
              <a:t>Is retrieved by a personal identifier.</a:t>
            </a:r>
          </a:p>
        </p:txBody>
      </p:sp>
    </p:spTree>
    <p:custDataLst>
      <p:tags r:id="rId1"/>
    </p:custData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2.5"/>
</p:tagLst>
</file>

<file path=ppt/tags/tag2.xml><?xml version="1.0" encoding="utf-8"?>
<p:tagLst xmlns:a="http://schemas.openxmlformats.org/drawingml/2006/main" xmlns:r="http://schemas.openxmlformats.org/officeDocument/2006/relationships" xmlns:p="http://schemas.openxmlformats.org/presentationml/2006/main">
  <p:tag name="TIMING" val="|22.5"/>
</p:tagLst>
</file>

<file path=ppt/tags/tag3.xml><?xml version="1.0" encoding="utf-8"?>
<p:tagLst xmlns:a="http://schemas.openxmlformats.org/drawingml/2006/main" xmlns:r="http://schemas.openxmlformats.org/officeDocument/2006/relationships" xmlns:p="http://schemas.openxmlformats.org/presentationml/2006/main">
  <p:tag name="TIMING" val="|1.7"/>
</p:tagLst>
</file>

<file path=ppt/tags/tag4.xml><?xml version="1.0" encoding="utf-8"?>
<p:tagLst xmlns:a="http://schemas.openxmlformats.org/drawingml/2006/main" xmlns:r="http://schemas.openxmlformats.org/officeDocument/2006/relationships" xmlns:p="http://schemas.openxmlformats.org/presentationml/2006/main">
  <p:tag name="TIMING" val="|2.5"/>
</p:tagLst>
</file>

<file path=ppt/tags/tag5.xml><?xml version="1.0" encoding="utf-8"?>
<p:tagLst xmlns:a="http://schemas.openxmlformats.org/drawingml/2006/main" xmlns:r="http://schemas.openxmlformats.org/officeDocument/2006/relationships" xmlns:p="http://schemas.openxmlformats.org/presentationml/2006/main">
  <p:tag name="TIMING" val="|3.|17.1"/>
</p:tagLst>
</file>

<file path=ppt/tags/tag6.xml><?xml version="1.0" encoding="utf-8"?>
<p:tagLst xmlns:a="http://schemas.openxmlformats.org/drawingml/2006/main" xmlns:r="http://schemas.openxmlformats.org/officeDocument/2006/relationships" xmlns:p="http://schemas.openxmlformats.org/presentationml/2006/main">
  <p:tag name="TIMING" val="|3.|17.1"/>
</p:tagLst>
</file>

<file path=ppt/tags/tag7.xml><?xml version="1.0" encoding="utf-8"?>
<p:tagLst xmlns:a="http://schemas.openxmlformats.org/drawingml/2006/main" xmlns:r="http://schemas.openxmlformats.org/officeDocument/2006/relationships" xmlns:p="http://schemas.openxmlformats.org/presentationml/2006/main">
  <p:tag name="TIMING" val="|2.1"/>
</p:tagLst>
</file>

<file path=ppt/tags/tag8.xml><?xml version="1.0" encoding="utf-8"?>
<p:tagLst xmlns:a="http://schemas.openxmlformats.org/drawingml/2006/main" xmlns:r="http://schemas.openxmlformats.org/officeDocument/2006/relationships" xmlns:p="http://schemas.openxmlformats.org/presentationml/2006/main">
  <p:tag name="TIMING" val="|2.4|1.9"/>
</p:tagLst>
</file>

<file path=ppt/theme/theme1.xml><?xml version="1.0" encoding="utf-8"?>
<a:theme xmlns:a="http://schemas.openxmlformats.org/drawingml/2006/main" name="Updated MPI brief">
  <a:themeElements>
    <a:clrScheme name="Updated MPI brief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pdated MPI brief">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Updated MPI brief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pdated MPI brief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pdated MPI brief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pdated MPI brief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pdated MPI brief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pdated MPI brief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pdated MPI brief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4852C158D977A4492A93A9294FDFAEC" ma:contentTypeVersion="2" ma:contentTypeDescription="Create a new document." ma:contentTypeScope="" ma:versionID="56184b1c47a720f87cb63dd2bc99ed6e">
  <xsd:schema xmlns:xsd="http://www.w3.org/2001/XMLSchema" xmlns:p="http://schemas.microsoft.com/office/2006/metadata/properties" targetNamespace="http://schemas.microsoft.com/office/2006/metadata/properties" ma:root="true" ma:fieldsID="0ac3e5d1a763221e15bbb92ff2f2a08c">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F3FB1E18-F1A9-4EA4-AB8C-97002FE64D42}">
  <ds:schemaRefs>
    <ds:schemaRef ds:uri="http://schemas.microsoft.com/sharepoint/v3/contenttype/forms"/>
  </ds:schemaRefs>
</ds:datastoreItem>
</file>

<file path=customXml/itemProps2.xml><?xml version="1.0" encoding="utf-8"?>
<ds:datastoreItem xmlns:ds="http://schemas.openxmlformats.org/officeDocument/2006/customXml" ds:itemID="{C278643C-5E14-4A69-97BD-2F29B1089DF9}">
  <ds:schemaRefs>
    <ds:schemaRef ds:uri="http://schemas.microsoft.com/office/2006/metadata/longProperties"/>
  </ds:schemaRefs>
</ds:datastoreItem>
</file>

<file path=customXml/itemProps3.xml><?xml version="1.0" encoding="utf-8"?>
<ds:datastoreItem xmlns:ds="http://schemas.openxmlformats.org/officeDocument/2006/customXml" ds:itemID="{32D94F4E-3D61-4869-B659-62D22F8B8E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523E6A9F-A13D-4505-892C-081B6861F94B}">
  <ds:schemaRef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Updated MPI brief</Template>
  <TotalTime>2570</TotalTime>
  <Words>979</Words>
  <Application>Microsoft Office PowerPoint</Application>
  <PresentationFormat>On-screen Show (4:3)</PresentationFormat>
  <Paragraphs>158</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Times New Roman</vt:lpstr>
      <vt:lpstr>Arial</vt:lpstr>
      <vt:lpstr>Calibri</vt:lpstr>
      <vt:lpstr>Century Gothic</vt:lpstr>
      <vt:lpstr>Arial Unicode MS</vt:lpstr>
      <vt:lpstr>Wingdings</vt:lpstr>
      <vt:lpstr>Updated MPI brief</vt:lpstr>
      <vt:lpstr>Privacy Act Training </vt:lpstr>
      <vt:lpstr>Purpose</vt:lpstr>
      <vt:lpstr>Slide 3</vt:lpstr>
      <vt:lpstr>What is the Privacy Act?</vt:lpstr>
      <vt:lpstr>Why was the Privacy Act passed?</vt:lpstr>
      <vt:lpstr>Why was the Privacy Act enacted?</vt:lpstr>
      <vt:lpstr>What are some examples of Privacy Act Data?</vt:lpstr>
      <vt:lpstr>What are the limitations of the Privacy Act?</vt:lpstr>
      <vt:lpstr>What is a System of Records?</vt:lpstr>
      <vt:lpstr>Privacy Act Responsibilities</vt:lpstr>
      <vt:lpstr>Privacy Act Responsibilities Cont’d</vt:lpstr>
      <vt:lpstr>Privacy Act Responsibilities Cont’d</vt:lpstr>
      <vt:lpstr>Penalties for violating the Privacy Act?</vt:lpstr>
      <vt:lpstr>What are the penalties for violating the Privacy Act? (cont’d)</vt:lpstr>
      <vt:lpstr>For Official Use Only (FOUO) data</vt:lpstr>
      <vt:lpstr>Conclusion</vt:lpstr>
    </vt:vector>
  </TitlesOfParts>
  <Company>M&amp;RA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Privacy Act 101</dc:title>
  <dc:creator>Thurman Dubberly</dc:creator>
  <cp:lastModifiedBy>USMC</cp:lastModifiedBy>
  <cp:revision>86</cp:revision>
  <dcterms:created xsi:type="dcterms:W3CDTF">2004-06-01T19:26:41Z</dcterms:created>
  <dcterms:modified xsi:type="dcterms:W3CDTF">2012-08-01T12:50:12Z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ies>
</file>