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x="9144000" cy="6858000" type="screen4x3"/>
  <p:notesSz cx="6858000" cy="9144000"/>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25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F733EEC-7183-492F-888A-E459E2506D5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CA9B27-E2E1-4536-B8C0-22C51592453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322DE7-1B68-4FFF-AE4C-2FA195DD675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DF39766-1D91-462A-8EFF-135B5A606E0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A210F51-65DF-4B59-899B-2B491407DAF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665930E-1E26-424B-B730-8B185BE98B2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786887-4E32-4684-A61C-26B9309361C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2E3C0F3-49CF-465B-975F-0ABC942EC40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43EBBAE-8BCA-4F24-A111-662085976F7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3ED802C-72E7-48F5-8013-DB80B655B9B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FC11CAB-8F9B-40F5-AEDF-7B9849C4750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17EFAC5-E542-43D0-8FDA-B5D83E25522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privacy.navy.mi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privacy.navy.mi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ph type="ctrTitle"/>
          </p:nvPr>
        </p:nvSpPr>
        <p:spPr>
          <a:noFill/>
          <a:ln/>
        </p:spPr>
        <p:txBody>
          <a:bodyPr/>
          <a:lstStyle/>
          <a:p>
            <a:r>
              <a:rPr lang="en-US" sz="4000" b="1"/>
              <a:t>What You Need to Know About Protecting Personally Identifiable Information (PII)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ph type="title"/>
          </p:nvPr>
        </p:nvSpPr>
        <p:spPr>
          <a:noFill/>
          <a:ln/>
        </p:spPr>
        <p:txBody>
          <a:bodyPr/>
          <a:lstStyle/>
          <a:p>
            <a:r>
              <a:rPr lang="en-US" b="1"/>
              <a:t>DON PA RESPONSIBILITIES</a:t>
            </a:r>
          </a:p>
        </p:txBody>
      </p:sp>
      <p:sp>
        <p:nvSpPr>
          <p:cNvPr id="11269" name="Rectangle 5"/>
          <p:cNvSpPr>
            <a:spLocks noChangeArrowheads="1"/>
          </p:cNvSpPr>
          <p:nvPr>
            <p:ph type="body" idx="1"/>
          </p:nvPr>
        </p:nvSpPr>
        <p:spPr>
          <a:noFill/>
          <a:ln/>
        </p:spPr>
        <p:txBody>
          <a:bodyPr/>
          <a:lstStyle/>
          <a:p>
            <a:pPr>
              <a:lnSpc>
                <a:spcPct val="80000"/>
              </a:lnSpc>
            </a:pPr>
            <a:r>
              <a:rPr lang="en-US" sz="2400" b="1"/>
              <a:t>Upon written request, provide a copy of the record to the subject of the file.</a:t>
            </a:r>
          </a:p>
          <a:p>
            <a:pPr>
              <a:lnSpc>
                <a:spcPct val="80000"/>
              </a:lnSpc>
            </a:pPr>
            <a:endParaRPr lang="en-US" sz="2400" b="1"/>
          </a:p>
          <a:p>
            <a:pPr>
              <a:lnSpc>
                <a:spcPct val="80000"/>
              </a:lnSpc>
            </a:pPr>
            <a:r>
              <a:rPr lang="en-US" sz="2400" b="1"/>
              <a:t>Maintain only accurate, timely, and complete information.</a:t>
            </a:r>
          </a:p>
          <a:p>
            <a:pPr>
              <a:lnSpc>
                <a:spcPct val="80000"/>
              </a:lnSpc>
            </a:pPr>
            <a:endParaRPr lang="en-US" sz="2400" b="1"/>
          </a:p>
          <a:p>
            <a:pPr>
              <a:lnSpc>
                <a:spcPct val="80000"/>
              </a:lnSpc>
            </a:pPr>
            <a:r>
              <a:rPr lang="en-US" sz="2400" b="1"/>
              <a:t>When directly soliciting personal information, provide a PA Statement that addresses the authority for the collection, purpose for the collection, routine uses that will be made of the information, and whether collection is voluntary or mandatory.</a:t>
            </a:r>
            <a:r>
              <a:rPr lang="en-US" sz="240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ChangeArrowheads="1"/>
          </p:cNvSpPr>
          <p:nvPr>
            <p:ph type="title"/>
          </p:nvPr>
        </p:nvSpPr>
        <p:spPr>
          <a:noFill/>
          <a:ln/>
        </p:spPr>
        <p:txBody>
          <a:bodyPr/>
          <a:lstStyle/>
          <a:p>
            <a:r>
              <a:rPr lang="en-US" b="1"/>
              <a:t>DON PA RESPONSIBILITIES</a:t>
            </a:r>
          </a:p>
        </p:txBody>
      </p:sp>
      <p:sp>
        <p:nvSpPr>
          <p:cNvPr id="12293" name="Rectangle 5"/>
          <p:cNvSpPr>
            <a:spLocks noChangeArrowheads="1"/>
          </p:cNvSpPr>
          <p:nvPr>
            <p:ph type="body" idx="1"/>
          </p:nvPr>
        </p:nvSpPr>
        <p:spPr>
          <a:noFill/>
          <a:ln/>
        </p:spPr>
        <p:txBody>
          <a:bodyPr/>
          <a:lstStyle/>
          <a:p>
            <a:pPr>
              <a:lnSpc>
                <a:spcPct val="80000"/>
              </a:lnSpc>
            </a:pPr>
            <a:r>
              <a:rPr lang="en-US" sz="2400" b="1"/>
              <a:t>Follow the guidance set forth in the PA systems notice regarding release/withholding of information.</a:t>
            </a:r>
          </a:p>
          <a:p>
            <a:pPr>
              <a:lnSpc>
                <a:spcPct val="80000"/>
              </a:lnSpc>
            </a:pPr>
            <a:endParaRPr lang="en-US" sz="2400" b="1"/>
          </a:p>
          <a:p>
            <a:pPr>
              <a:lnSpc>
                <a:spcPct val="80000"/>
              </a:lnSpc>
            </a:pPr>
            <a:r>
              <a:rPr lang="en-US" sz="2400" b="1"/>
              <a:t>With some exceptions provided for in the PA, make no disclosure of information without the record subject’s written consent.</a:t>
            </a:r>
          </a:p>
          <a:p>
            <a:pPr>
              <a:lnSpc>
                <a:spcPct val="80000"/>
              </a:lnSpc>
            </a:pPr>
            <a:endParaRPr lang="en-US" sz="2400" b="1"/>
          </a:p>
          <a:p>
            <a:pPr>
              <a:lnSpc>
                <a:spcPct val="80000"/>
              </a:lnSpc>
            </a:pPr>
            <a:r>
              <a:rPr lang="en-US" sz="2400" b="1"/>
              <a:t>When contracts are awarded that involve PA data, ensure the contract contains the appropriate Federal Acquisition Regulation (FAR) privacy clauses.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ChangeArrowheads="1"/>
          </p:cNvSpPr>
          <p:nvPr>
            <p:ph type="title"/>
          </p:nvPr>
        </p:nvSpPr>
        <p:spPr>
          <a:noFill/>
          <a:ln/>
        </p:spPr>
        <p:txBody>
          <a:bodyPr/>
          <a:lstStyle/>
          <a:p>
            <a:r>
              <a:rPr lang="en-US" b="1"/>
              <a:t>WHAT ARE YOUR RESPONSIBILITIES?</a:t>
            </a:r>
          </a:p>
        </p:txBody>
      </p:sp>
      <p:sp>
        <p:nvSpPr>
          <p:cNvPr id="13317" name="Rectangle 5"/>
          <p:cNvSpPr>
            <a:spLocks noChangeArrowheads="1"/>
          </p:cNvSpPr>
          <p:nvPr>
            <p:ph type="body" idx="1"/>
          </p:nvPr>
        </p:nvSpPr>
        <p:spPr>
          <a:noFill/>
          <a:ln/>
        </p:spPr>
        <p:txBody>
          <a:bodyPr/>
          <a:lstStyle/>
          <a:p>
            <a:r>
              <a:rPr lang="en-US" sz="1600" b="1"/>
              <a:t>As an employee, you play a very important role in assuring DON complies with the provisions of the Privacy Act.  Accordingly,</a:t>
            </a:r>
          </a:p>
          <a:p>
            <a:pPr lvl="1"/>
            <a:endParaRPr lang="en-US" sz="1600"/>
          </a:p>
          <a:p>
            <a:pPr lvl="1"/>
            <a:r>
              <a:rPr lang="en-US" sz="1600" b="1"/>
              <a:t>• DO NOT collect personal data without authorization.</a:t>
            </a:r>
          </a:p>
          <a:p>
            <a:pPr lvl="1"/>
            <a:endParaRPr lang="en-US" sz="1600" b="1"/>
          </a:p>
          <a:p>
            <a:pPr lvl="1"/>
            <a:r>
              <a:rPr lang="en-US" sz="1600" b="1"/>
              <a:t>• DO NOT distribute or release personal information to other employees unless they have an official need-to-know.</a:t>
            </a:r>
          </a:p>
          <a:p>
            <a:pPr lvl="1"/>
            <a:endParaRPr lang="en-US" sz="1600" b="1">
              <a:solidFill>
                <a:srgbClr val="0076B7"/>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ChangeArrowheads="1"/>
          </p:cNvSpPr>
          <p:nvPr>
            <p:ph type="title"/>
          </p:nvPr>
        </p:nvSpPr>
        <p:spPr>
          <a:noFill/>
          <a:ln/>
        </p:spPr>
        <p:txBody>
          <a:bodyPr/>
          <a:lstStyle/>
          <a:p>
            <a:r>
              <a:rPr lang="en-US" b="1"/>
              <a:t>WHAT ARE YOUR RESPONSIBILITIES?</a:t>
            </a:r>
          </a:p>
        </p:txBody>
      </p:sp>
      <p:sp>
        <p:nvSpPr>
          <p:cNvPr id="14341" name="Rectangle 5"/>
          <p:cNvSpPr>
            <a:spLocks noChangeArrowheads="1"/>
          </p:cNvSpPr>
          <p:nvPr>
            <p:ph type="body" idx="1"/>
          </p:nvPr>
        </p:nvSpPr>
        <p:spPr>
          <a:noFill/>
          <a:ln/>
        </p:spPr>
        <p:txBody>
          <a:bodyPr/>
          <a:lstStyle/>
          <a:p>
            <a:pPr>
              <a:lnSpc>
                <a:spcPct val="80000"/>
              </a:lnSpc>
            </a:pPr>
            <a:r>
              <a:rPr lang="en-US" sz="1600" b="1"/>
              <a:t>DO NOT be afraid to challenge “anyone” who asks to see PA information for which you are responsible.</a:t>
            </a:r>
          </a:p>
          <a:p>
            <a:pPr>
              <a:lnSpc>
                <a:spcPct val="80000"/>
              </a:lnSpc>
            </a:pPr>
            <a:endParaRPr lang="en-US" sz="1600" b="1"/>
          </a:p>
          <a:p>
            <a:pPr>
              <a:lnSpc>
                <a:spcPct val="80000"/>
              </a:lnSpc>
            </a:pPr>
            <a:r>
              <a:rPr lang="en-US" sz="1600" b="1"/>
              <a:t>DO NOT maintain records longer than permitted under records disposal. </a:t>
            </a:r>
          </a:p>
          <a:p>
            <a:pPr>
              <a:lnSpc>
                <a:spcPct val="80000"/>
              </a:lnSpc>
            </a:pPr>
            <a:endParaRPr lang="en-US" sz="1600" b="1"/>
          </a:p>
          <a:p>
            <a:pPr>
              <a:lnSpc>
                <a:spcPct val="80000"/>
              </a:lnSpc>
            </a:pPr>
            <a:r>
              <a:rPr lang="en-US" sz="1600" b="1"/>
              <a:t>DO NOT destroy records before disposal requirements are met.</a:t>
            </a:r>
          </a:p>
          <a:p>
            <a:pPr>
              <a:lnSpc>
                <a:spcPct val="80000"/>
              </a:lnSpc>
            </a:pPr>
            <a:endParaRPr lang="en-US" sz="1600" b="1"/>
          </a:p>
          <a:p>
            <a:pPr>
              <a:lnSpc>
                <a:spcPct val="80000"/>
              </a:lnSpc>
            </a:pPr>
            <a:r>
              <a:rPr lang="en-US" sz="1600" b="1"/>
              <a:t>DO NOT place unauthorized documents in PA systems of records.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4"/>
          <p:cNvSpPr>
            <a:spLocks noChangeArrowheads="1"/>
          </p:cNvSpPr>
          <p:nvPr>
            <p:ph type="title"/>
          </p:nvPr>
        </p:nvSpPr>
        <p:spPr>
          <a:noFill/>
          <a:ln/>
        </p:spPr>
        <p:txBody>
          <a:bodyPr/>
          <a:lstStyle/>
          <a:p>
            <a:r>
              <a:rPr lang="en-US" b="1"/>
              <a:t>WHAT ARE YOUR RESPONSIBILITIES?</a:t>
            </a:r>
          </a:p>
        </p:txBody>
      </p:sp>
      <p:sp>
        <p:nvSpPr>
          <p:cNvPr id="15365" name="Rectangle 5"/>
          <p:cNvSpPr>
            <a:spLocks noChangeArrowheads="1"/>
          </p:cNvSpPr>
          <p:nvPr>
            <p:ph type="body" idx="1"/>
          </p:nvPr>
        </p:nvSpPr>
        <p:spPr>
          <a:noFill/>
          <a:ln/>
        </p:spPr>
        <p:txBody>
          <a:bodyPr/>
          <a:lstStyle/>
          <a:p>
            <a:r>
              <a:rPr lang="en-US" sz="1600" b="1"/>
              <a:t>DO NOT commingle information about different individuals in the same file.</a:t>
            </a:r>
          </a:p>
          <a:p>
            <a:endParaRPr lang="en-US" sz="1600" b="1"/>
          </a:p>
          <a:p>
            <a:r>
              <a:rPr lang="en-US" sz="1600" b="1"/>
              <a:t>DO NOT transmit personal data without ensuring it is properly marked.  Use ‘FOR OFFICIAL USE ONLY – PRIVACY SENSITIVE.’</a:t>
            </a:r>
          </a:p>
          <a:p>
            <a:endParaRPr lang="en-US" sz="1600" b="1"/>
          </a:p>
          <a:p>
            <a:r>
              <a:rPr lang="en-US" sz="1600" b="1"/>
              <a:t>DO NOT use interoffice envelopes to mail Privacy data.</a:t>
            </a:r>
          </a:p>
          <a:p>
            <a:endParaRPr lang="en-US" sz="1600" b="1"/>
          </a:p>
          <a:p>
            <a:r>
              <a:rPr lang="en-US" sz="1600" b="1"/>
              <a:t>DO NOT place privacy data on shared drives, multi-access calendars, the Intranet or Internet that can be accessed by individuals who do not have an official need to know.</a:t>
            </a:r>
          </a:p>
          <a:p>
            <a:endParaRPr lang="en-US" sz="1600" b="1">
              <a:solidFill>
                <a:srgbClr val="0076B7"/>
              </a:solidFill>
              <a:latin typeface="Century Gothic"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ChangeArrowheads="1"/>
          </p:cNvSpPr>
          <p:nvPr>
            <p:ph type="title"/>
          </p:nvPr>
        </p:nvSpPr>
        <p:spPr>
          <a:noFill/>
          <a:ln/>
        </p:spPr>
        <p:txBody>
          <a:bodyPr/>
          <a:lstStyle/>
          <a:p>
            <a:r>
              <a:rPr lang="en-US" b="1"/>
              <a:t>WHAT ARE YOUR RESPONSIBILITIES?</a:t>
            </a:r>
          </a:p>
        </p:txBody>
      </p:sp>
      <p:sp>
        <p:nvSpPr>
          <p:cNvPr id="16389" name="Rectangle 5"/>
          <p:cNvSpPr>
            <a:spLocks noChangeArrowheads="1"/>
          </p:cNvSpPr>
          <p:nvPr>
            <p:ph type="body" idx="1"/>
          </p:nvPr>
        </p:nvSpPr>
        <p:spPr>
          <a:noFill/>
          <a:ln/>
        </p:spPr>
        <p:txBody>
          <a:bodyPr/>
          <a:lstStyle/>
          <a:p>
            <a:r>
              <a:rPr lang="en-US" sz="1600" b="1"/>
              <a:t>DO NOT create a new system of records without first consulting your Privacy Officer or CNO (DNS-36).</a:t>
            </a:r>
          </a:p>
          <a:p>
            <a:endParaRPr lang="en-US" sz="1600" b="1"/>
          </a:p>
          <a:p>
            <a:r>
              <a:rPr lang="en-US" sz="1600" b="1"/>
              <a:t>DO NOT hesitate to offer recommendations on how to better effectively manage privacy data.</a:t>
            </a:r>
          </a:p>
          <a:p>
            <a:endParaRPr lang="en-US" sz="1600" b="1"/>
          </a:p>
          <a:p>
            <a:r>
              <a:rPr lang="en-US" sz="1600" b="1"/>
              <a:t>   YOUR INSIGHT COUNTS!!!  YOU DEDICATION TO PROTECTING PRIVACY IS PARAMOUNT TO OUR SUCCESS!!!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ph type="body" idx="1"/>
          </p:nvPr>
        </p:nvSpPr>
        <p:spPr>
          <a:xfrm>
            <a:off x="457200" y="1219200"/>
            <a:ext cx="8229600" cy="4906963"/>
          </a:xfrm>
          <a:noFill/>
          <a:ln/>
        </p:spPr>
        <p:txBody>
          <a:bodyPr/>
          <a:lstStyle/>
          <a:p>
            <a:pPr>
              <a:buFontTx/>
              <a:buNone/>
            </a:pPr>
            <a:r>
              <a:rPr lang="en-US" b="1"/>
              <a:t>PII</a:t>
            </a:r>
            <a:r>
              <a:rPr lang="en-US"/>
              <a:t> </a:t>
            </a:r>
            <a:r>
              <a:rPr lang="en-US" b="1"/>
              <a:t>stands for Personally Identifiable Information.</a:t>
            </a:r>
          </a:p>
          <a:p>
            <a:pPr>
              <a:buFontTx/>
              <a:buNone/>
            </a:pPr>
            <a:endParaRPr lang="en-US" b="1"/>
          </a:p>
          <a:p>
            <a:pPr lvl="1"/>
            <a:r>
              <a:rPr lang="en-US" b="1" i="1"/>
              <a:t>Definition</a:t>
            </a:r>
            <a:r>
              <a:rPr lang="en-US" b="1"/>
              <a:t>:  Information which can be used to identify a person uniquely and reliably, including but not limited to name, social security number, address, telephone number, e-mail address, mother’s maiden name, etc.</a:t>
            </a:r>
            <a:br>
              <a:rPr lang="en-US" b="1"/>
            </a:br>
            <a:endParaRPr 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ph type="title"/>
          </p:nvPr>
        </p:nvSpPr>
        <p:spPr>
          <a:noFill/>
          <a:ln/>
        </p:spPr>
        <p:txBody>
          <a:bodyPr/>
          <a:lstStyle/>
          <a:p>
            <a:pPr>
              <a:spcBef>
                <a:spcPct val="50000"/>
              </a:spcBef>
            </a:pPr>
            <a:r>
              <a:rPr lang="en-US" sz="2400" b="1" i="1"/>
              <a:t>What is Privacy Sensitive and Requires Protection</a:t>
            </a:r>
          </a:p>
        </p:txBody>
      </p:sp>
      <p:sp>
        <p:nvSpPr>
          <p:cNvPr id="4101" name="Rectangle 5"/>
          <p:cNvSpPr>
            <a:spLocks noChangeArrowheads="1"/>
          </p:cNvSpPr>
          <p:nvPr>
            <p:ph type="body" idx="1"/>
          </p:nvPr>
        </p:nvSpPr>
        <p:spPr>
          <a:xfrm>
            <a:off x="304800" y="1524000"/>
            <a:ext cx="3886200" cy="4525963"/>
          </a:xfrm>
          <a:noFill/>
          <a:ln/>
        </p:spPr>
        <p:txBody>
          <a:bodyPr/>
          <a:lstStyle/>
          <a:p>
            <a:pPr lvl="2"/>
            <a:r>
              <a:rPr lang="en-US" sz="1400" b="1"/>
              <a:t>Financial, credit, and medical data</a:t>
            </a:r>
          </a:p>
          <a:p>
            <a:pPr lvl="2"/>
            <a:endParaRPr lang="en-US" sz="1400" b="1"/>
          </a:p>
          <a:p>
            <a:pPr lvl="2"/>
            <a:r>
              <a:rPr lang="en-US" sz="1400" b="1"/>
              <a:t>Security clearance level </a:t>
            </a:r>
          </a:p>
          <a:p>
            <a:pPr lvl="2"/>
            <a:endParaRPr lang="en-US" sz="1400" b="1"/>
          </a:p>
          <a:p>
            <a:pPr lvl="2"/>
            <a:r>
              <a:rPr lang="en-US" sz="1400" b="1"/>
              <a:t>Leave balances; types of leave used</a:t>
            </a:r>
          </a:p>
          <a:p>
            <a:pPr lvl="2"/>
            <a:endParaRPr lang="en-US" sz="1400" b="1"/>
          </a:p>
          <a:p>
            <a:pPr lvl="2"/>
            <a:r>
              <a:rPr lang="en-US" sz="1400" b="1"/>
              <a:t>Home address and telephone numbers </a:t>
            </a:r>
          </a:p>
          <a:p>
            <a:pPr lvl="2"/>
            <a:r>
              <a:rPr lang="en-US" sz="1400" b="1"/>
              <a:t>(including home web addresses)</a:t>
            </a:r>
          </a:p>
          <a:p>
            <a:pPr lvl="2"/>
            <a:endParaRPr lang="en-US" sz="1400" b="1"/>
          </a:p>
          <a:p>
            <a:pPr lvl="2"/>
            <a:r>
              <a:rPr lang="en-US" sz="1400" b="1"/>
              <a:t>Social Security Number</a:t>
            </a:r>
          </a:p>
          <a:p>
            <a:pPr lvl="2"/>
            <a:r>
              <a:rPr lang="en-US" sz="1400" b="1"/>
              <a:t>Mother's maiden name; other names used</a:t>
            </a:r>
          </a:p>
        </p:txBody>
      </p:sp>
      <p:sp>
        <p:nvSpPr>
          <p:cNvPr id="4104" name="Text Box 8"/>
          <p:cNvSpPr txBox="1">
            <a:spLocks noChangeArrowheads="1"/>
          </p:cNvSpPr>
          <p:nvPr/>
        </p:nvSpPr>
        <p:spPr bwMode="auto">
          <a:xfrm>
            <a:off x="4495800" y="1524000"/>
            <a:ext cx="3886200" cy="3813175"/>
          </a:xfrm>
          <a:prstGeom prst="rect">
            <a:avLst/>
          </a:prstGeom>
          <a:noFill/>
          <a:ln w="9525" algn="ctr">
            <a:noFill/>
            <a:miter lim="800000"/>
            <a:headEnd/>
            <a:tailEnd/>
          </a:ln>
          <a:effectLst/>
        </p:spPr>
        <p:txBody>
          <a:bodyPr>
            <a:spAutoFit/>
          </a:bodyPr>
          <a:lstStyle/>
          <a:p>
            <a:pPr lvl="2">
              <a:lnSpc>
                <a:spcPct val="80000"/>
              </a:lnSpc>
              <a:spcBef>
                <a:spcPct val="20000"/>
              </a:spcBef>
              <a:buFontTx/>
              <a:buChar char="•"/>
            </a:pPr>
            <a:r>
              <a:rPr lang="en-US" sz="1400" b="1">
                <a:cs typeface="Arial" charset="0"/>
              </a:rPr>
              <a:t>Drug test results and the fact of  participation in rehabilitation programs</a:t>
            </a:r>
          </a:p>
          <a:p>
            <a:pPr lvl="2">
              <a:lnSpc>
                <a:spcPct val="80000"/>
              </a:lnSpc>
              <a:spcBef>
                <a:spcPct val="20000"/>
              </a:spcBef>
            </a:pPr>
            <a:endParaRPr lang="en-US" sz="1400" b="1">
              <a:cs typeface="Arial" charset="0"/>
            </a:endParaRPr>
          </a:p>
          <a:p>
            <a:pPr lvl="2">
              <a:lnSpc>
                <a:spcPct val="80000"/>
              </a:lnSpc>
              <a:spcBef>
                <a:spcPct val="20000"/>
              </a:spcBef>
            </a:pPr>
            <a:endParaRPr lang="en-US" sz="1400" b="1">
              <a:cs typeface="Arial" charset="0"/>
            </a:endParaRPr>
          </a:p>
          <a:p>
            <a:pPr lvl="2">
              <a:lnSpc>
                <a:spcPct val="80000"/>
              </a:lnSpc>
              <a:spcBef>
                <a:spcPct val="20000"/>
              </a:spcBef>
              <a:buFontTx/>
              <a:buChar char="•"/>
            </a:pPr>
            <a:r>
              <a:rPr lang="en-US" sz="1400" b="1">
                <a:cs typeface="Arial" charset="0"/>
              </a:rPr>
              <a:t>Family data</a:t>
            </a:r>
          </a:p>
          <a:p>
            <a:pPr lvl="2">
              <a:lnSpc>
                <a:spcPct val="80000"/>
              </a:lnSpc>
              <a:spcBef>
                <a:spcPct val="20000"/>
              </a:spcBef>
            </a:pPr>
            <a:endParaRPr lang="en-US" sz="1400" b="1">
              <a:cs typeface="Arial" charset="0"/>
            </a:endParaRPr>
          </a:p>
          <a:p>
            <a:pPr lvl="2">
              <a:lnSpc>
                <a:spcPct val="80000"/>
              </a:lnSpc>
              <a:spcBef>
                <a:spcPct val="20000"/>
              </a:spcBef>
            </a:pPr>
            <a:endParaRPr lang="en-US" sz="1400" b="1">
              <a:cs typeface="Arial" charset="0"/>
            </a:endParaRPr>
          </a:p>
          <a:p>
            <a:pPr lvl="2">
              <a:lnSpc>
                <a:spcPct val="80000"/>
              </a:lnSpc>
              <a:spcBef>
                <a:spcPct val="20000"/>
              </a:spcBef>
              <a:buFontTx/>
              <a:buChar char="•"/>
            </a:pPr>
            <a:r>
              <a:rPr lang="en-US" sz="1400" b="1">
                <a:cs typeface="Arial" charset="0"/>
              </a:rPr>
              <a:t>Religion, race, national origin</a:t>
            </a:r>
          </a:p>
          <a:p>
            <a:pPr lvl="2">
              <a:lnSpc>
                <a:spcPct val="80000"/>
              </a:lnSpc>
              <a:spcBef>
                <a:spcPct val="20000"/>
              </a:spcBef>
            </a:pPr>
            <a:endParaRPr lang="en-US" sz="1400" b="1">
              <a:cs typeface="Arial" charset="0"/>
            </a:endParaRPr>
          </a:p>
          <a:p>
            <a:pPr lvl="2">
              <a:lnSpc>
                <a:spcPct val="80000"/>
              </a:lnSpc>
              <a:spcBef>
                <a:spcPct val="20000"/>
              </a:spcBef>
            </a:pPr>
            <a:endParaRPr lang="en-US" sz="1400" b="1">
              <a:cs typeface="Arial" charset="0"/>
            </a:endParaRPr>
          </a:p>
          <a:p>
            <a:pPr lvl="2">
              <a:lnSpc>
                <a:spcPct val="80000"/>
              </a:lnSpc>
              <a:spcBef>
                <a:spcPct val="20000"/>
              </a:spcBef>
              <a:buFontTx/>
              <a:buChar char="•"/>
            </a:pPr>
            <a:r>
              <a:rPr lang="en-US" sz="1400" b="1">
                <a:cs typeface="Arial" charset="0"/>
              </a:rPr>
              <a:t>Performance ratings</a:t>
            </a:r>
          </a:p>
          <a:p>
            <a:pPr lvl="2">
              <a:lnSpc>
                <a:spcPct val="80000"/>
              </a:lnSpc>
              <a:spcBef>
                <a:spcPct val="20000"/>
              </a:spcBef>
            </a:pPr>
            <a:endParaRPr lang="en-US" sz="1400" b="1">
              <a:cs typeface="Arial" charset="0"/>
            </a:endParaRPr>
          </a:p>
          <a:p>
            <a:pPr lvl="2">
              <a:lnSpc>
                <a:spcPct val="80000"/>
              </a:lnSpc>
              <a:spcBef>
                <a:spcPct val="20000"/>
              </a:spcBef>
            </a:pPr>
            <a:endParaRPr lang="en-US" sz="1400" b="1">
              <a:cs typeface="Arial" charset="0"/>
            </a:endParaRPr>
          </a:p>
          <a:p>
            <a:pPr lvl="2">
              <a:lnSpc>
                <a:spcPct val="80000"/>
              </a:lnSpc>
              <a:spcBef>
                <a:spcPct val="20000"/>
              </a:spcBef>
              <a:buFontTx/>
              <a:buChar char="•"/>
            </a:pPr>
            <a:r>
              <a:rPr lang="en-US" sz="1400" b="1">
                <a:cs typeface="Arial" charset="0"/>
              </a:rPr>
              <a:t>Names of employees who hold government-issued travel cards, including card data</a:t>
            </a:r>
          </a:p>
          <a:p>
            <a:pPr>
              <a:spcBef>
                <a:spcPct val="50000"/>
              </a:spcBef>
            </a:pPr>
            <a:endParaRPr lang="en-US" sz="1400" b="1">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ChangeArrowheads="1"/>
          </p:cNvSpPr>
          <p:nvPr>
            <p:ph type="title"/>
          </p:nvPr>
        </p:nvSpPr>
        <p:spPr>
          <a:noFill/>
          <a:ln/>
        </p:spPr>
        <p:txBody>
          <a:bodyPr/>
          <a:lstStyle/>
          <a:p>
            <a:r>
              <a:rPr lang="en-US" sz="3200" b="1"/>
              <a:t>BREACH NOTIFICATION PROCEDURES</a:t>
            </a:r>
          </a:p>
        </p:txBody>
      </p:sp>
      <p:sp>
        <p:nvSpPr>
          <p:cNvPr id="5126" name="Rectangle 6"/>
          <p:cNvSpPr>
            <a:spLocks noChangeArrowheads="1"/>
          </p:cNvSpPr>
          <p:nvPr>
            <p:ph type="body" idx="1"/>
          </p:nvPr>
        </p:nvSpPr>
        <p:spPr>
          <a:noFill/>
          <a:ln/>
        </p:spPr>
        <p:txBody>
          <a:bodyPr/>
          <a:lstStyle/>
          <a:p>
            <a:r>
              <a:rPr lang="en-US" b="1"/>
              <a:t>The Navy is required to inform affected personnel within 10 days of discovering the breach.</a:t>
            </a:r>
          </a:p>
          <a:p>
            <a:endParaRPr lang="en-US" b="1"/>
          </a:p>
          <a:p>
            <a:r>
              <a:rPr lang="en-US" b="1"/>
              <a:t>Detailed instructions on Breach Notification are being vetted and will be disseminated shortly and posted at </a:t>
            </a:r>
            <a:r>
              <a:rPr lang="en-US" b="1">
                <a:hlinkClick r:id="rId2"/>
              </a:rPr>
              <a:t>http://privacy.navy.mil</a:t>
            </a:r>
            <a:r>
              <a:rPr lang="en-US" b="1"/>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ChangeArrowheads="1"/>
          </p:cNvSpPr>
          <p:nvPr>
            <p:ph type="title"/>
          </p:nvPr>
        </p:nvSpPr>
        <p:spPr>
          <a:noFill/>
          <a:ln/>
        </p:spPr>
        <p:txBody>
          <a:bodyPr/>
          <a:lstStyle/>
          <a:p>
            <a:r>
              <a:rPr lang="en-US" sz="2800" b="1"/>
              <a:t>WHAT KIND OF RECORDS  IS THE NAVY KEEPING ON ME?</a:t>
            </a:r>
          </a:p>
        </p:txBody>
      </p:sp>
      <p:sp>
        <p:nvSpPr>
          <p:cNvPr id="6149" name="Rectangle 5"/>
          <p:cNvSpPr>
            <a:spLocks noChangeArrowheads="1"/>
          </p:cNvSpPr>
          <p:nvPr>
            <p:ph type="body" idx="1"/>
          </p:nvPr>
        </p:nvSpPr>
        <p:spPr>
          <a:noFill/>
          <a:ln/>
        </p:spPr>
        <p:txBody>
          <a:bodyPr/>
          <a:lstStyle/>
          <a:p>
            <a:pPr>
              <a:lnSpc>
                <a:spcPct val="80000"/>
              </a:lnSpc>
            </a:pPr>
            <a:r>
              <a:rPr lang="en-US" sz="1600" b="1" u="sng"/>
              <a:t>Just ask and we will tell you!</a:t>
            </a:r>
          </a:p>
          <a:p>
            <a:pPr>
              <a:lnSpc>
                <a:spcPct val="80000"/>
              </a:lnSpc>
            </a:pPr>
            <a:endParaRPr lang="en-US" sz="1600" b="1"/>
          </a:p>
          <a:p>
            <a:pPr>
              <a:lnSpc>
                <a:spcPct val="80000"/>
              </a:lnSpc>
            </a:pPr>
            <a:r>
              <a:rPr lang="en-US" sz="1600" b="1"/>
              <a:t>When soliciting PII information directly from you the Navy must provide you with a Privacy Act Statement (PAS) that:</a:t>
            </a:r>
          </a:p>
          <a:p>
            <a:pPr>
              <a:lnSpc>
                <a:spcPct val="80000"/>
              </a:lnSpc>
            </a:pPr>
            <a:r>
              <a:rPr lang="en-US" sz="1600" b="1"/>
              <a:t>Identifies the authority for collecting the information</a:t>
            </a:r>
          </a:p>
          <a:p>
            <a:pPr>
              <a:lnSpc>
                <a:spcPct val="80000"/>
              </a:lnSpc>
            </a:pPr>
            <a:endParaRPr lang="en-US" sz="1600" b="1"/>
          </a:p>
          <a:p>
            <a:pPr>
              <a:lnSpc>
                <a:spcPct val="80000"/>
              </a:lnSpc>
            </a:pPr>
            <a:r>
              <a:rPr lang="en-US" sz="1600" b="1"/>
              <a:t>the purpose; routine uses</a:t>
            </a:r>
          </a:p>
          <a:p>
            <a:pPr>
              <a:lnSpc>
                <a:spcPct val="80000"/>
              </a:lnSpc>
            </a:pPr>
            <a:endParaRPr lang="en-US" sz="1600" b="1"/>
          </a:p>
          <a:p>
            <a:pPr>
              <a:lnSpc>
                <a:spcPct val="80000"/>
              </a:lnSpc>
            </a:pPr>
            <a:r>
              <a:rPr lang="en-US" sz="1600" b="1"/>
              <a:t>and whether disclosure of the information is voluntary or mandatory.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ph type="title"/>
          </p:nvPr>
        </p:nvSpPr>
        <p:spPr>
          <a:noFill/>
          <a:ln/>
        </p:spPr>
        <p:txBody>
          <a:bodyPr/>
          <a:lstStyle/>
          <a:p>
            <a:r>
              <a:rPr lang="en-US" sz="2800" b="1"/>
              <a:t>PRIVACY ACT SYSTEMS OF RECORDS NOTICES</a:t>
            </a:r>
          </a:p>
        </p:txBody>
      </p:sp>
      <p:sp>
        <p:nvSpPr>
          <p:cNvPr id="7173" name="Rectangle 5"/>
          <p:cNvSpPr>
            <a:spLocks noChangeArrowheads="1"/>
          </p:cNvSpPr>
          <p:nvPr>
            <p:ph type="body" idx="1"/>
          </p:nvPr>
        </p:nvSpPr>
        <p:spPr>
          <a:noFill/>
          <a:ln/>
        </p:spPr>
        <p:txBody>
          <a:bodyPr/>
          <a:lstStyle/>
          <a:p>
            <a:r>
              <a:rPr lang="en-US" sz="1600" b="1"/>
              <a:t>With the passage of the Privacy Act, Executive Branch agencies had to identify “systems of records” that allowed for the collection of information that was retrieved by a person’s name and/or personal identifier.</a:t>
            </a:r>
          </a:p>
          <a:p>
            <a:endParaRPr lang="en-US" sz="1600" b="1"/>
          </a:p>
          <a:p>
            <a:r>
              <a:rPr lang="en-US" sz="1600" b="1"/>
              <a:t>Today, the DON has over 220 approved Privacy Act systems of records which identify the kinds of records we can maintain on you.  They are listed at </a:t>
            </a:r>
            <a:r>
              <a:rPr lang="en-US" sz="1600" b="1">
                <a:hlinkClick r:id="rId2"/>
              </a:rPr>
              <a:t>http://privacy.navy.mil</a:t>
            </a:r>
            <a:r>
              <a:rPr lang="en-US" sz="1600" b="1"/>
              <a:t>.</a:t>
            </a:r>
          </a:p>
          <a:p>
            <a:pPr lvl="1"/>
            <a:endParaRPr lang="en-US" sz="1600" b="1"/>
          </a:p>
          <a:p>
            <a:pPr lvl="1">
              <a:lnSpc>
                <a:spcPct val="80000"/>
              </a:lnSpc>
            </a:pPr>
            <a:endParaRPr lang="en-US" sz="1600">
              <a:solidFill>
                <a:srgbClr val="0076B7"/>
              </a:solidFill>
              <a:latin typeface="Century Gothic"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ChangeArrowheads="1"/>
          </p:cNvSpPr>
          <p:nvPr>
            <p:ph type="title"/>
          </p:nvPr>
        </p:nvSpPr>
        <p:spPr>
          <a:noFill/>
          <a:ln/>
        </p:spPr>
        <p:txBody>
          <a:bodyPr/>
          <a:lstStyle/>
          <a:p>
            <a:r>
              <a:rPr lang="en-US" sz="2800" b="1"/>
              <a:t>COLLECTING PII</a:t>
            </a:r>
          </a:p>
        </p:txBody>
      </p:sp>
      <p:sp>
        <p:nvSpPr>
          <p:cNvPr id="8197" name="Rectangle 5"/>
          <p:cNvSpPr>
            <a:spLocks noChangeArrowheads="1"/>
          </p:cNvSpPr>
          <p:nvPr>
            <p:ph type="body" idx="1"/>
          </p:nvPr>
        </p:nvSpPr>
        <p:spPr>
          <a:noFill/>
          <a:ln/>
        </p:spPr>
        <p:txBody>
          <a:bodyPr/>
          <a:lstStyle/>
          <a:p>
            <a:pPr>
              <a:lnSpc>
                <a:spcPct val="80000"/>
              </a:lnSpc>
            </a:pPr>
            <a:r>
              <a:rPr lang="en-US" sz="1600" b="1"/>
              <a:t>If you collect it – you must protect it!</a:t>
            </a:r>
          </a:p>
          <a:p>
            <a:pPr>
              <a:lnSpc>
                <a:spcPct val="80000"/>
              </a:lnSpc>
            </a:pPr>
            <a:endParaRPr lang="en-US" sz="1600" b="1"/>
          </a:p>
          <a:p>
            <a:pPr>
              <a:lnSpc>
                <a:spcPct val="80000"/>
              </a:lnSpc>
            </a:pPr>
            <a:r>
              <a:rPr lang="en-US" sz="1600" b="1"/>
              <a:t>If in doubt – leave it out – do you really need the entire SSN or will the last 4 digits serve as a second qualifying identifier? </a:t>
            </a:r>
          </a:p>
          <a:p>
            <a:pPr>
              <a:lnSpc>
                <a:spcPct val="80000"/>
              </a:lnSpc>
            </a:pPr>
            <a:endParaRPr lang="en-US" sz="1600" b="1"/>
          </a:p>
          <a:p>
            <a:pPr>
              <a:lnSpc>
                <a:spcPct val="80000"/>
              </a:lnSpc>
            </a:pPr>
            <a:r>
              <a:rPr lang="en-US" sz="1600" b="1"/>
              <a:t>Just because we’ve always done it that way doesn’t mean this remains the best business practice.</a:t>
            </a:r>
          </a:p>
          <a:p>
            <a:pPr>
              <a:lnSpc>
                <a:spcPct val="80000"/>
              </a:lnSpc>
            </a:pPr>
            <a:endParaRPr lang="en-US" sz="1600" b="1">
              <a:solidFill>
                <a:srgbClr val="0076B7"/>
              </a:solidFill>
              <a:latin typeface="Century Gothic"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ph type="title"/>
          </p:nvPr>
        </p:nvSpPr>
        <p:spPr>
          <a:noFill/>
          <a:ln/>
        </p:spPr>
        <p:txBody>
          <a:bodyPr/>
          <a:lstStyle/>
          <a:p>
            <a:r>
              <a:rPr lang="en-US" b="1"/>
              <a:t>MORE BEST PRACTICES</a:t>
            </a:r>
          </a:p>
        </p:txBody>
      </p:sp>
      <p:sp>
        <p:nvSpPr>
          <p:cNvPr id="9221" name="Rectangle 5"/>
          <p:cNvSpPr>
            <a:spLocks noChangeArrowheads="1"/>
          </p:cNvSpPr>
          <p:nvPr>
            <p:ph type="body" idx="1"/>
          </p:nvPr>
        </p:nvSpPr>
        <p:spPr>
          <a:noFill/>
          <a:ln/>
        </p:spPr>
        <p:txBody>
          <a:bodyPr/>
          <a:lstStyle/>
          <a:p>
            <a:pPr>
              <a:lnSpc>
                <a:spcPct val="80000"/>
              </a:lnSpc>
            </a:pPr>
            <a:r>
              <a:rPr lang="en-US" sz="1600" b="1"/>
              <a:t>When you receive an email and it contains personal information about another individual, do not forward that document to others without first assessing whether each recipient has an official need to know.</a:t>
            </a:r>
          </a:p>
          <a:p>
            <a:pPr>
              <a:lnSpc>
                <a:spcPct val="80000"/>
              </a:lnSpc>
            </a:pPr>
            <a:endParaRPr lang="en-US" sz="1600" b="1"/>
          </a:p>
          <a:p>
            <a:pPr>
              <a:lnSpc>
                <a:spcPct val="80000"/>
              </a:lnSpc>
            </a:pPr>
            <a:r>
              <a:rPr lang="en-US" sz="1600" b="1"/>
              <a:t>Use training to educate your personnel on Privacy.</a:t>
            </a:r>
          </a:p>
          <a:p>
            <a:pPr>
              <a:lnSpc>
                <a:spcPct val="80000"/>
              </a:lnSpc>
            </a:pPr>
            <a:endParaRPr lang="en-US" sz="1600" b="1"/>
          </a:p>
          <a:p>
            <a:pPr lvl="1">
              <a:lnSpc>
                <a:spcPct val="80000"/>
              </a:lnSpc>
            </a:pPr>
            <a:r>
              <a:rPr lang="en-US" sz="1400" b="1"/>
              <a:t>Ensure all newly assigned personnel receive orientation training on the Privacy Act so they fully understand their role in ensuring that personal information is protected from unauthorized disclosure.</a:t>
            </a:r>
          </a:p>
          <a:p>
            <a:pPr>
              <a:lnSpc>
                <a:spcPct val="80000"/>
              </a:lnSpc>
            </a:pPr>
            <a:endParaRPr lang="en-US" sz="1600" b="1"/>
          </a:p>
          <a:p>
            <a:pPr lvl="1">
              <a:lnSpc>
                <a:spcPct val="80000"/>
              </a:lnSpc>
            </a:pPr>
            <a:r>
              <a:rPr lang="en-US" sz="1400" b="1"/>
              <a:t>Ensure all personnel receive refresher training once a year or more often should they be involved in a breach (loss) of personal information.</a:t>
            </a:r>
          </a:p>
          <a:p>
            <a:pPr>
              <a:lnSpc>
                <a:spcPct val="80000"/>
              </a:lnSpc>
            </a:pPr>
            <a:endParaRPr lang="en-US" sz="1600" b="1"/>
          </a:p>
          <a:p>
            <a:pPr lvl="1">
              <a:lnSpc>
                <a:spcPct val="80000"/>
              </a:lnSpc>
            </a:pPr>
            <a:r>
              <a:rPr lang="en-US" sz="1400" b="1"/>
              <a:t>Ensure that supervisors take Privacy Act training 102 from http://privacy.navy.mil.</a:t>
            </a:r>
          </a:p>
          <a:p>
            <a:pPr>
              <a:lnSpc>
                <a:spcPct val="80000"/>
              </a:lnSpc>
            </a:pPr>
            <a:endParaRPr lang="en-US" sz="1600" b="1"/>
          </a:p>
          <a:p>
            <a:pPr lvl="1">
              <a:lnSpc>
                <a:spcPct val="80000"/>
              </a:lnSpc>
            </a:pPr>
            <a:r>
              <a:rPr lang="en-US" sz="1400" b="1"/>
              <a:t>Ensure all personnel who deal with personal information contained in a Privacy Act system of records are properly trained on the systems notice and the safeguards addressed therein and the restrictions regarding access to the information.</a:t>
            </a:r>
          </a:p>
          <a:p>
            <a:pPr>
              <a:lnSpc>
                <a:spcPct val="80000"/>
              </a:lnSpc>
            </a:pPr>
            <a:endParaRPr lang="en-US" sz="1600" b="1"/>
          </a:p>
          <a:p>
            <a:pPr>
              <a:lnSpc>
                <a:spcPct val="80000"/>
              </a:lnSpc>
            </a:pPr>
            <a:endParaRPr lang="en-US" sz="1600" b="1"/>
          </a:p>
          <a:p>
            <a:pPr>
              <a:lnSpc>
                <a:spcPct val="80000"/>
              </a:lnSpc>
            </a:pPr>
            <a:endParaRPr lang="en-US" sz="900" b="1">
              <a:solidFill>
                <a:srgbClr val="0076B7"/>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ph type="title"/>
          </p:nvPr>
        </p:nvSpPr>
        <p:spPr>
          <a:noFill/>
          <a:ln/>
        </p:spPr>
        <p:txBody>
          <a:bodyPr/>
          <a:lstStyle/>
          <a:p>
            <a:r>
              <a:rPr lang="en-US" sz="4000" b="1"/>
              <a:t>DISTRIBUTING INFORMATION</a:t>
            </a:r>
          </a:p>
        </p:txBody>
      </p:sp>
      <p:sp>
        <p:nvSpPr>
          <p:cNvPr id="10245" name="Rectangle 5"/>
          <p:cNvSpPr>
            <a:spLocks noChangeArrowheads="1"/>
          </p:cNvSpPr>
          <p:nvPr>
            <p:ph type="body" idx="1"/>
          </p:nvPr>
        </p:nvSpPr>
        <p:spPr>
          <a:noFill/>
          <a:ln/>
        </p:spPr>
        <p:txBody>
          <a:bodyPr/>
          <a:lstStyle/>
          <a:p>
            <a:pPr>
              <a:lnSpc>
                <a:spcPct val="80000"/>
              </a:lnSpc>
            </a:pPr>
            <a:r>
              <a:rPr lang="en-US" sz="1600" b="1"/>
              <a:t>Under the Privacy Act, individuals who have an official need to know may have access to that portion of a record.</a:t>
            </a:r>
          </a:p>
          <a:p>
            <a:pPr>
              <a:lnSpc>
                <a:spcPct val="80000"/>
              </a:lnSpc>
            </a:pPr>
            <a:endParaRPr lang="en-US" sz="1600" b="1"/>
          </a:p>
          <a:p>
            <a:pPr>
              <a:lnSpc>
                <a:spcPct val="80000"/>
              </a:lnSpc>
            </a:pPr>
            <a:r>
              <a:rPr lang="en-US" sz="1600" b="1"/>
              <a:t>If a disclosure is being made outside the Department of Defense, the systems notice must identify the recipient and why they are receiving it.  For example, “To the Department of Veteran’s Affairs for the purpose of providing medical care.”</a:t>
            </a:r>
          </a:p>
          <a:p>
            <a:pPr>
              <a:lnSpc>
                <a:spcPct val="80000"/>
              </a:lnSpc>
            </a:pPr>
            <a:endParaRPr lang="en-US" sz="1600" b="1"/>
          </a:p>
          <a:p>
            <a:pPr>
              <a:lnSpc>
                <a:spcPct val="80000"/>
              </a:lnSpc>
            </a:pPr>
            <a:r>
              <a:rPr lang="en-US" sz="1600" b="1"/>
              <a:t>All disclosures outside the Department of Defense require a disclosure accounting (I gave it to ________ for this purpose on ________).</a:t>
            </a:r>
            <a:br>
              <a:rPr lang="en-US" sz="1600" b="1"/>
            </a:br>
            <a:endParaRPr lang="en-US" sz="1600" b="1"/>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852C158D977A4492A93A9294FDFAEC" ma:contentTypeVersion="2" ma:contentTypeDescription="Create a new document." ma:contentTypeScope="" ma:versionID="56184b1c47a720f87cb63dd2bc99ed6e">
  <xsd:schema xmlns:xsd="http://www.w3.org/2001/XMLSchema" xmlns:p="http://schemas.microsoft.com/office/2006/metadata/properties" targetNamespace="http://schemas.microsoft.com/office/2006/metadata/properties" ma:root="true" ma:fieldsID="0ac3e5d1a763221e15bbb92ff2f2a08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8DD84812-1E72-47A3-944A-C16EB7CF6D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19A1423-5D60-462E-AAAD-99129DF26556}">
  <ds:schemaRefs>
    <ds:schemaRef ds:uri="http://schemas.microsoft.com/sharepoint/v3/contenttype/forms"/>
  </ds:schemaRefs>
</ds:datastoreItem>
</file>

<file path=customXml/itemProps3.xml><?xml version="1.0" encoding="utf-8"?>
<ds:datastoreItem xmlns:ds="http://schemas.openxmlformats.org/officeDocument/2006/customXml" ds:itemID="{CB0F7D84-B1E5-4149-A2CF-A2CB699F6686}">
  <ds:schemaRefs>
    <ds:schemaRef ds:uri="http://schemas.microsoft.com/office/2006/metadata/longProperties"/>
  </ds:schemaRefs>
</ds:datastoreItem>
</file>

<file path=customXml/itemProps4.xml><?xml version="1.0" encoding="utf-8"?>
<ds:datastoreItem xmlns:ds="http://schemas.openxmlformats.org/officeDocument/2006/customXml" ds:itemID="{65D67760-AD96-4A20-AF94-2BB6C3C5D148}">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187</TotalTime>
  <Words>1000</Words>
  <Application>Microsoft Office PowerPoint</Application>
  <PresentationFormat>On-screen Show (4:3)</PresentationFormat>
  <Paragraphs>111</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Century Gothic</vt:lpstr>
      <vt:lpstr>Default Design</vt:lpstr>
      <vt:lpstr>What You Need to Know About Protecting Personally Identifiable Information (PII)</vt:lpstr>
      <vt:lpstr>Slide 2</vt:lpstr>
      <vt:lpstr>What is Privacy Sensitive and Requires Protection</vt:lpstr>
      <vt:lpstr>BREACH NOTIFICATION PROCEDURES</vt:lpstr>
      <vt:lpstr>WHAT KIND OF RECORDS  IS THE NAVY KEEPING ON ME?</vt:lpstr>
      <vt:lpstr>PRIVACY ACT SYSTEMS OF RECORDS NOTICES</vt:lpstr>
      <vt:lpstr>COLLECTING PII</vt:lpstr>
      <vt:lpstr>MORE BEST PRACTICES</vt:lpstr>
      <vt:lpstr>DISTRIBUTING INFORMATION</vt:lpstr>
      <vt:lpstr>DON PA RESPONSIBILITIES</vt:lpstr>
      <vt:lpstr>DON PA RESPONSIBILITIES</vt:lpstr>
      <vt:lpstr>WHAT ARE YOUR RESPONSIBILITIES?</vt:lpstr>
      <vt:lpstr>WHAT ARE YOUR RESPONSIBILITIES?</vt:lpstr>
      <vt:lpstr>WHAT ARE YOUR RESPONSIBILITIES?</vt:lpstr>
      <vt:lpstr>WHAT ARE YOUR RESPONSIBILITIES?</vt:lpstr>
    </vt:vector>
  </TitlesOfParts>
  <Company>NMCI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You Need to Know About Protecting Personally Identifiable Information (PII)</dc:title>
  <dc:creator>julie.drake</dc:creator>
  <cp:lastModifiedBy>USMC</cp:lastModifiedBy>
  <cp:revision>3</cp:revision>
  <dcterms:created xsi:type="dcterms:W3CDTF">2009-01-27T18:51:57Z</dcterms:created>
  <dcterms:modified xsi:type="dcterms:W3CDTF">2012-08-01T12:49:11Z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